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media/image105.svg" ContentType="image/svg+xml"/>
  <Override PartName="/ppt/media/image108.svg" ContentType="image/svg+xml"/>
  <Override PartName="/ppt/media/image113.svg" ContentType="image/svg+xml"/>
  <Override PartName="/ppt/media/image115.svg" ContentType="image/svg+xml"/>
  <Override PartName="/ppt/media/image117.svg" ContentType="image/svg+xml"/>
  <Override PartName="/ppt/media/image131.svg" ContentType="image/svg+xml"/>
  <Override PartName="/ppt/media/image132.svg" ContentType="image/svg+xml"/>
  <Override PartName="/ppt/media/image134.svg" ContentType="image/svg+xml"/>
  <Override PartName="/ppt/media/image135.svg" ContentType="image/svg+xml"/>
  <Override PartName="/ppt/media/image137.svg" ContentType="image/svg+xml"/>
  <Override PartName="/ppt/media/image139.svg" ContentType="image/svg+xml"/>
  <Override PartName="/ppt/media/image141.svg" ContentType="image/svg+xml"/>
  <Override PartName="/ppt/media/image143.svg" ContentType="image/svg+xml"/>
  <Override PartName="/ppt/media/image14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3"/>
    <p:sldMasterId id="2147483704" r:id="rId4"/>
  </p:sldMasterIdLst>
  <p:notesMasterIdLst>
    <p:notesMasterId r:id="rId6"/>
  </p:notesMasterIdLst>
  <p:sldIdLst>
    <p:sldId id="333" r:id="rId5"/>
    <p:sldId id="520" r:id="rId7"/>
    <p:sldId id="258" r:id="rId8"/>
    <p:sldId id="259" r:id="rId9"/>
    <p:sldId id="260" r:id="rId10"/>
    <p:sldId id="521" r:id="rId11"/>
    <p:sldId id="403" r:id="rId12"/>
    <p:sldId id="404" r:id="rId13"/>
    <p:sldId id="405" r:id="rId14"/>
    <p:sldId id="406" r:id="rId15"/>
    <p:sldId id="407" r:id="rId16"/>
    <p:sldId id="408" r:id="rId17"/>
    <p:sldId id="409" r:id="rId18"/>
    <p:sldId id="410" r:id="rId19"/>
    <p:sldId id="411" r:id="rId20"/>
    <p:sldId id="264" r:id="rId21"/>
    <p:sldId id="266" r:id="rId22"/>
    <p:sldId id="265" r:id="rId23"/>
    <p:sldId id="269" r:id="rId24"/>
    <p:sldId id="270" r:id="rId25"/>
    <p:sldId id="263" r:id="rId26"/>
    <p:sldId id="274" r:id="rId27"/>
    <p:sldId id="275" r:id="rId28"/>
    <p:sldId id="276" r:id="rId29"/>
    <p:sldId id="277" r:id="rId30"/>
    <p:sldId id="278" r:id="rId31"/>
    <p:sldId id="279"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81" r:id="rId46"/>
    <p:sldId id="295" r:id="rId47"/>
    <p:sldId id="296" r:id="rId48"/>
    <p:sldId id="297" r:id="rId49"/>
    <p:sldId id="299" r:id="rId50"/>
    <p:sldId id="522" r:id="rId51"/>
    <p:sldId id="301" r:id="rId52"/>
    <p:sldId id="302" r:id="rId53"/>
    <p:sldId id="303" r:id="rId54"/>
    <p:sldId id="304"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523" r:id="rId80"/>
    <p:sldId id="641" r:id="rId81"/>
    <p:sldId id="524" r:id="rId82"/>
    <p:sldId id="474" r:id="rId83"/>
    <p:sldId id="475" r:id="rId84"/>
    <p:sldId id="476" r:id="rId85"/>
    <p:sldId id="477" r:id="rId86"/>
    <p:sldId id="478" r:id="rId87"/>
    <p:sldId id="479" r:id="rId88"/>
    <p:sldId id="480" r:id="rId89"/>
    <p:sldId id="481" r:id="rId90"/>
    <p:sldId id="482" r:id="rId91"/>
    <p:sldId id="483" r:id="rId92"/>
    <p:sldId id="484" r:id="rId93"/>
    <p:sldId id="485" r:id="rId94"/>
    <p:sldId id="486" r:id="rId95"/>
    <p:sldId id="487" r:id="rId96"/>
    <p:sldId id="488" r:id="rId97"/>
    <p:sldId id="489" r:id="rId98"/>
    <p:sldId id="490" r:id="rId99"/>
    <p:sldId id="491" r:id="rId100"/>
    <p:sldId id="492" r:id="rId101"/>
    <p:sldId id="493" r:id="rId102"/>
    <p:sldId id="494" r:id="rId103"/>
    <p:sldId id="495" r:id="rId104"/>
    <p:sldId id="496" r:id="rId105"/>
    <p:sldId id="498" r:id="rId106"/>
    <p:sldId id="497" r:id="rId107"/>
    <p:sldId id="499" r:id="rId108"/>
    <p:sldId id="500" r:id="rId109"/>
    <p:sldId id="501" r:id="rId110"/>
    <p:sldId id="502" r:id="rId111"/>
    <p:sldId id="503" r:id="rId112"/>
    <p:sldId id="504" r:id="rId113"/>
    <p:sldId id="505" r:id="rId114"/>
    <p:sldId id="506" r:id="rId115"/>
    <p:sldId id="507" r:id="rId116"/>
    <p:sldId id="508" r:id="rId117"/>
    <p:sldId id="509" r:id="rId118"/>
    <p:sldId id="510" r:id="rId119"/>
    <p:sldId id="511" r:id="rId120"/>
    <p:sldId id="512" r:id="rId121"/>
    <p:sldId id="513" r:id="rId122"/>
    <p:sldId id="514" r:id="rId123"/>
    <p:sldId id="515" r:id="rId124"/>
    <p:sldId id="516" r:id="rId125"/>
    <p:sldId id="691" r:id="rId126"/>
    <p:sldId id="518" r:id="rId127"/>
    <p:sldId id="689" r:id="rId128"/>
    <p:sldId id="402" r:id="rId129"/>
  </p:sldIdLst>
  <p:sldSz cx="12192000" cy="6858000"/>
  <p:notesSz cx="6858000" cy="9144000"/>
  <p:custDataLst>
    <p:tags r:id="rId1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y" initials="G"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FFFF"/>
    <a:srgbClr val="5173BB"/>
    <a:srgbClr val="082166"/>
    <a:srgbClr val="DD0101"/>
    <a:srgbClr val="00205C"/>
    <a:srgbClr val="F2F2F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8" d="100"/>
          <a:sy n="68" d="100"/>
        </p:scale>
        <p:origin x="5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4" Type="http://schemas.openxmlformats.org/officeDocument/2006/relationships/tags" Target="tags/tag254.xml"/><Relationship Id="rId133" Type="http://schemas.openxmlformats.org/officeDocument/2006/relationships/commentAuthors" Target="commentAuthors.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销售额</c:v>
                </c:pt>
              </c:strCache>
            </c:strRef>
          </c:tx>
          <c:spPr>
            <a:effectLst>
              <a:outerShdw blurRad="50800" dist="38100" dir="2700000" algn="tl" rotWithShape="0">
                <a:prstClr val="black">
                  <a:alpha val="40000"/>
                </a:prstClr>
              </a:outerShdw>
            </a:effectLst>
          </c:spPr>
          <c:explosion val="0"/>
          <c:dPt>
            <c:idx val="0"/>
            <c:bubble3D val="0"/>
            <c:spPr>
              <a:gradFill flip="none" rotWithShape="1">
                <a:gsLst>
                  <a:gs pos="0">
                    <a:srgbClr val="FFC000"/>
                  </a:gs>
                  <a:gs pos="100000">
                    <a:srgbClr val="FFFF00"/>
                  </a:gs>
                </a:gsLst>
                <a:lin ang="0" scaled="1"/>
                <a:tileRect/>
              </a:gradFill>
              <a:ln>
                <a:noFill/>
              </a:ln>
              <a:effectLst>
                <a:outerShdw blurRad="50800" dist="38100" dir="2700000" algn="tl" rotWithShape="0">
                  <a:prstClr val="black">
                    <a:alpha val="40000"/>
                  </a:prstClr>
                </a:outerShdw>
              </a:effectLst>
            </c:spPr>
          </c:dPt>
          <c:dPt>
            <c:idx val="1"/>
            <c:bubble3D val="0"/>
            <c:spPr>
              <a:solidFill>
                <a:srgbClr val="53A1EF"/>
              </a:solidFill>
              <a:ln>
                <a:noFill/>
              </a:ln>
              <a:effectLst>
                <a:outerShdw blurRad="50800" dist="38100" dir="2700000" algn="tl"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General</c:formatCode>
                <c:ptCount val="2"/>
                <c:pt idx="0">
                  <c:v>89.7</c:v>
                </c:pt>
                <c:pt idx="1">
                  <c:v>10.3</c:v>
                </c:pt>
              </c:numCache>
            </c:numRef>
          </c:val>
        </c:ser>
        <c:dLbls>
          <c:showLegendKey val="0"/>
          <c:showVal val="0"/>
          <c:showCatName val="0"/>
          <c:showSerName val="0"/>
          <c:showPercent val="1"/>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53dcc00a-ce78-414b-87ea-06aaf70a6748}"/>
      </c:ext>
    </c:extLst>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销售额</c:v>
                </c:pt>
              </c:strCache>
            </c:strRef>
          </c:tx>
          <c:spPr>
            <a:effectLst>
              <a:outerShdw blurRad="50800" dist="38100" dir="2700000" algn="tl" rotWithShape="0">
                <a:prstClr val="black">
                  <a:alpha val="40000"/>
                </a:prstClr>
              </a:outerShdw>
            </a:effectLst>
          </c:spPr>
          <c:explosion val="0"/>
          <c:dPt>
            <c:idx val="0"/>
            <c:bubble3D val="0"/>
            <c:spPr>
              <a:gradFill rotWithShape="1">
                <a:gsLst>
                  <a:gs pos="0">
                    <a:srgbClr val="FFC000"/>
                  </a:gs>
                  <a:gs pos="100000">
                    <a:srgbClr val="FFFF00"/>
                  </a:gs>
                </a:gsLst>
                <a:lin ang="0" scaled="1"/>
              </a:gradFill>
              <a:ln>
                <a:noFill/>
              </a:ln>
              <a:effectLst>
                <a:outerShdw blurRad="50800" dist="38100" dir="2700000" algn="tl" rotWithShape="0">
                  <a:prstClr val="black">
                    <a:alpha val="40000"/>
                  </a:prstClr>
                </a:outerShdw>
              </a:effectLst>
            </c:spPr>
          </c:dPt>
          <c:dPt>
            <c:idx val="1"/>
            <c:bubble3D val="0"/>
            <c:spPr>
              <a:solidFill>
                <a:srgbClr val="53A1EF"/>
              </a:solidFill>
              <a:ln>
                <a:noFill/>
              </a:ln>
              <a:effectLst>
                <a:outerShdw blurRad="50800" dist="38100" dir="2700000" algn="tl"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General</c:formatCode>
                <c:ptCount val="2"/>
                <c:pt idx="0">
                  <c:v>95.5</c:v>
                </c:pt>
                <c:pt idx="1">
                  <c:v>10.3</c:v>
                </c:pt>
              </c:numCache>
            </c:numRef>
          </c:val>
        </c:ser>
        <c:dLbls>
          <c:showLegendKey val="0"/>
          <c:showVal val="0"/>
          <c:showCatName val="0"/>
          <c:showSerName val="0"/>
          <c:showPercent val="1"/>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a8869297-36b3-4947-8143-a794e4a11272}"/>
      </c:ext>
    </c:extLst>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销售额</c:v>
                </c:pt>
              </c:strCache>
            </c:strRef>
          </c:tx>
          <c:spPr>
            <a:effectLst>
              <a:outerShdw blurRad="50800" dist="38100" dir="2700000" algn="tl" rotWithShape="0">
                <a:prstClr val="black">
                  <a:alpha val="40000"/>
                </a:prstClr>
              </a:outerShdw>
            </a:effectLst>
          </c:spPr>
          <c:explosion val="0"/>
          <c:dPt>
            <c:idx val="0"/>
            <c:bubble3D val="0"/>
            <c:spPr>
              <a:gradFill rotWithShape="1">
                <a:gsLst>
                  <a:gs pos="0">
                    <a:srgbClr val="FFC000"/>
                  </a:gs>
                  <a:gs pos="100000">
                    <a:srgbClr val="FFFF00"/>
                  </a:gs>
                </a:gsLst>
                <a:lin ang="0" scaled="1"/>
              </a:gradFill>
              <a:ln>
                <a:noFill/>
              </a:ln>
              <a:effectLst>
                <a:outerShdw blurRad="50800" dist="38100" dir="2700000" algn="tl" rotWithShape="0">
                  <a:prstClr val="black">
                    <a:alpha val="40000"/>
                  </a:prstClr>
                </a:outerShdw>
              </a:effectLst>
            </c:spPr>
          </c:dPt>
          <c:dPt>
            <c:idx val="1"/>
            <c:bubble3D val="0"/>
            <c:spPr>
              <a:solidFill>
                <a:srgbClr val="53A1EF"/>
              </a:solidFill>
              <a:ln>
                <a:noFill/>
              </a:ln>
              <a:effectLst>
                <a:outerShdw blurRad="50800" dist="38100" dir="2700000" algn="tl"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General</c:formatCode>
                <c:ptCount val="2"/>
                <c:pt idx="0">
                  <c:v>91.6</c:v>
                </c:pt>
                <c:pt idx="1">
                  <c:v>8.4</c:v>
                </c:pt>
              </c:numCache>
            </c:numRef>
          </c:val>
        </c:ser>
        <c:dLbls>
          <c:showLegendKey val="0"/>
          <c:showVal val="0"/>
          <c:showCatName val="0"/>
          <c:showSerName val="0"/>
          <c:showPercent val="1"/>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db761f37-473e-4c55-bae2-b69087b0bf9a}"/>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销售额</c:v>
                </c:pt>
              </c:strCache>
            </c:strRef>
          </c:tx>
          <c:spPr>
            <a:effectLst>
              <a:outerShdw blurRad="50800" dist="38100" dir="2700000" algn="tl" rotWithShape="0">
                <a:prstClr val="black">
                  <a:alpha val="40000"/>
                </a:prstClr>
              </a:outerShdw>
            </a:effectLst>
          </c:spPr>
          <c:explosion val="0"/>
          <c:dPt>
            <c:idx val="0"/>
            <c:bubble3D val="0"/>
            <c:spPr>
              <a:gradFill flip="none" rotWithShape="1">
                <a:gsLst>
                  <a:gs pos="0">
                    <a:srgbClr val="FFC000"/>
                  </a:gs>
                  <a:gs pos="100000">
                    <a:srgbClr val="FFFF00"/>
                  </a:gs>
                </a:gsLst>
                <a:lin ang="16200000" scaled="1"/>
                <a:tileRect/>
              </a:gradFill>
              <a:ln>
                <a:noFill/>
              </a:ln>
              <a:effectLst>
                <a:outerShdw blurRad="50800" dist="38100" dir="2700000" algn="tl" rotWithShape="0">
                  <a:prstClr val="black">
                    <a:alpha val="40000"/>
                  </a:prstClr>
                </a:outerShdw>
              </a:effectLst>
            </c:spPr>
          </c:dPt>
          <c:dPt>
            <c:idx val="1"/>
            <c:bubble3D val="0"/>
            <c:spPr>
              <a:solidFill>
                <a:srgbClr val="53A1EF"/>
              </a:solidFill>
              <a:ln>
                <a:noFill/>
              </a:ln>
              <a:effectLst>
                <a:outerShdw blurRad="50800" dist="38100" dir="2700000" algn="tl"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General</c:formatCode>
                <c:ptCount val="2"/>
                <c:pt idx="0">
                  <c:v>59.6</c:v>
                </c:pt>
                <c:pt idx="1">
                  <c:v>40.4</c:v>
                </c:pt>
              </c:numCache>
            </c:numRef>
          </c:val>
        </c:ser>
        <c:dLbls>
          <c:showLegendKey val="0"/>
          <c:showVal val="0"/>
          <c:showCatName val="0"/>
          <c:showSerName val="0"/>
          <c:showPercent val="1"/>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f78cf798-d982-45eb-a7cb-916a098c6dcc}"/>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FFCF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幻灯片">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FFCF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标题幻灯片">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空白页">
    <p:bg>
      <p:bgPr>
        <a:solidFill>
          <a:srgbClr val="FFFCF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8" Type="http://schemas.openxmlformats.org/officeDocument/2006/relationships/theme" Target="../theme/theme2.xml"/><Relationship Id="rId27" Type="http://schemas.openxmlformats.org/officeDocument/2006/relationships/slideLayout" Target="../slideLayouts/slideLayout54.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0" Type="http://schemas.openxmlformats.org/officeDocument/2006/relationships/slideLayout" Target="../slideLayouts/slideLayout47.xml"/><Relationship Id="rId2" Type="http://schemas.openxmlformats.org/officeDocument/2006/relationships/slideLayout" Target="../slideLayouts/slideLayout29.xml"/><Relationship Id="rId19" Type="http://schemas.openxmlformats.org/officeDocument/2006/relationships/slideLayout" Target="../slideLayouts/slideLayout46.xml"/><Relationship Id="rId18" Type="http://schemas.openxmlformats.org/officeDocument/2006/relationships/slideLayout" Target="../slideLayouts/slideLayout45.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8" Type="http://schemas.openxmlformats.org/officeDocument/2006/relationships/theme" Target="../theme/theme3.xml"/><Relationship Id="rId27" Type="http://schemas.openxmlformats.org/officeDocument/2006/relationships/slideLayout" Target="../slideLayouts/slideLayout81.xml"/><Relationship Id="rId26" Type="http://schemas.openxmlformats.org/officeDocument/2006/relationships/slideLayout" Target="../slideLayouts/slideLayout80.xml"/><Relationship Id="rId25" Type="http://schemas.openxmlformats.org/officeDocument/2006/relationships/slideLayout" Target="../slideLayouts/slideLayout79.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0" Type="http://schemas.openxmlformats.org/officeDocument/2006/relationships/slideLayout" Target="../slideLayouts/slideLayout74.xml"/><Relationship Id="rId2" Type="http://schemas.openxmlformats.org/officeDocument/2006/relationships/slideLayout" Target="../slideLayouts/slideLayout56.xml"/><Relationship Id="rId19" Type="http://schemas.openxmlformats.org/officeDocument/2006/relationships/slideLayout" Target="../slideLayouts/slideLayout73.xml"/><Relationship Id="rId18" Type="http://schemas.openxmlformats.org/officeDocument/2006/relationships/slideLayout" Target="../slideLayouts/slideLayout72.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chart" Target="../charts/chart4.xml"/><Relationship Id="rId33" Type="http://schemas.openxmlformats.org/officeDocument/2006/relationships/slideLayout" Target="../slideLayouts/slideLayout12.xml"/><Relationship Id="rId32" Type="http://schemas.openxmlformats.org/officeDocument/2006/relationships/image" Target="../media/image98.png"/><Relationship Id="rId31" Type="http://schemas.openxmlformats.org/officeDocument/2006/relationships/tags" Target="../tags/tag132.xml"/><Relationship Id="rId30" Type="http://schemas.openxmlformats.org/officeDocument/2006/relationships/tags" Target="../tags/tag131.xml"/><Relationship Id="rId3" Type="http://schemas.openxmlformats.org/officeDocument/2006/relationships/chart" Target="../charts/chart3.xml"/><Relationship Id="rId29" Type="http://schemas.openxmlformats.org/officeDocument/2006/relationships/tags" Target="../tags/tag130.xml"/><Relationship Id="rId28" Type="http://schemas.openxmlformats.org/officeDocument/2006/relationships/tags" Target="../tags/tag129.xml"/><Relationship Id="rId27" Type="http://schemas.openxmlformats.org/officeDocument/2006/relationships/tags" Target="../tags/tag128.xml"/><Relationship Id="rId26" Type="http://schemas.openxmlformats.org/officeDocument/2006/relationships/tags" Target="../tags/tag127.xml"/><Relationship Id="rId25" Type="http://schemas.openxmlformats.org/officeDocument/2006/relationships/tags" Target="../tags/tag126.xml"/><Relationship Id="rId24" Type="http://schemas.openxmlformats.org/officeDocument/2006/relationships/tags" Target="../tags/tag125.xml"/><Relationship Id="rId23" Type="http://schemas.openxmlformats.org/officeDocument/2006/relationships/tags" Target="../tags/tag124.xml"/><Relationship Id="rId22" Type="http://schemas.openxmlformats.org/officeDocument/2006/relationships/image" Target="../media/image97.png"/><Relationship Id="rId21" Type="http://schemas.openxmlformats.org/officeDocument/2006/relationships/tags" Target="../tags/tag123.xml"/><Relationship Id="rId20" Type="http://schemas.openxmlformats.org/officeDocument/2006/relationships/tags" Target="../tags/tag122.xml"/><Relationship Id="rId2" Type="http://schemas.openxmlformats.org/officeDocument/2006/relationships/chart" Target="../charts/chart2.xml"/><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image" Target="../media/image96.png"/><Relationship Id="rId16" Type="http://schemas.openxmlformats.org/officeDocument/2006/relationships/tags" Target="../tags/tag119.xml"/><Relationship Id="rId15" Type="http://schemas.openxmlformats.org/officeDocument/2006/relationships/image" Target="../media/image95.png"/><Relationship Id="rId14" Type="http://schemas.openxmlformats.org/officeDocument/2006/relationships/tags" Target="../tags/tag118.xml"/><Relationship Id="rId13" Type="http://schemas.openxmlformats.org/officeDocument/2006/relationships/image" Target="../media/image94.png"/><Relationship Id="rId12" Type="http://schemas.openxmlformats.org/officeDocument/2006/relationships/tags" Target="../tags/tag117.xml"/><Relationship Id="rId11" Type="http://schemas.openxmlformats.org/officeDocument/2006/relationships/image" Target="../media/image93.png"/><Relationship Id="rId10" Type="http://schemas.openxmlformats.org/officeDocument/2006/relationships/tags" Target="../tags/tag116.xml"/><Relationship Id="rId1" Type="http://schemas.openxmlformats.org/officeDocument/2006/relationships/chart" Target="../charts/chart1.xml"/></Relationships>
</file>

<file path=ppt/slides/_rels/slide101.xml.rels><?xml version="1.0" encoding="UTF-8" standalone="yes"?>
<Relationships xmlns="http://schemas.openxmlformats.org/package/2006/relationships"><Relationship Id="rId9" Type="http://schemas.openxmlformats.org/officeDocument/2006/relationships/image" Target="../media/image100.png"/><Relationship Id="rId8" Type="http://schemas.openxmlformats.org/officeDocument/2006/relationships/image" Target="../media/image99.jpeg"/><Relationship Id="rId7" Type="http://schemas.openxmlformats.org/officeDocument/2006/relationships/image" Target="../media/image98.png"/><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5" Type="http://schemas.openxmlformats.org/officeDocument/2006/relationships/slideLayout" Target="../slideLayouts/slideLayout25.xml"/><Relationship Id="rId14" Type="http://schemas.openxmlformats.org/officeDocument/2006/relationships/image" Target="../media/image105.svg"/><Relationship Id="rId13" Type="http://schemas.openxmlformats.org/officeDocument/2006/relationships/image" Target="../media/image104.png"/><Relationship Id="rId12" Type="http://schemas.openxmlformats.org/officeDocument/2006/relationships/image" Target="../media/image103.png"/><Relationship Id="rId11" Type="http://schemas.openxmlformats.org/officeDocument/2006/relationships/image" Target="../media/image102.png"/><Relationship Id="rId10" Type="http://schemas.openxmlformats.org/officeDocument/2006/relationships/image" Target="../media/image101.png"/><Relationship Id="rId1" Type="http://schemas.openxmlformats.org/officeDocument/2006/relationships/tags" Target="../tags/tag133.xml"/></Relationships>
</file>

<file path=ppt/slides/_rels/slide102.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108.svg"/><Relationship Id="rId7" Type="http://schemas.openxmlformats.org/officeDocument/2006/relationships/image" Target="../media/image107.png"/><Relationship Id="rId6" Type="http://schemas.openxmlformats.org/officeDocument/2006/relationships/image" Target="../media/image106.png"/><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1" Type="http://schemas.openxmlformats.org/officeDocument/2006/relationships/slideLayout" Target="../slideLayouts/slideLayout24.xml"/><Relationship Id="rId10" Type="http://schemas.openxmlformats.org/officeDocument/2006/relationships/image" Target="../media/image109.jpeg"/><Relationship Id="rId1" Type="http://schemas.openxmlformats.org/officeDocument/2006/relationships/tags" Target="../tags/tag139.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11.jpeg"/><Relationship Id="rId1" Type="http://schemas.openxmlformats.org/officeDocument/2006/relationships/image" Target="../media/image110.png"/></Relationships>
</file>

<file path=ppt/slides/_rels/slide104.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image" Target="../media/image113.svg"/><Relationship Id="rId6" Type="http://schemas.openxmlformats.org/officeDocument/2006/relationships/image" Target="../media/image112.png"/><Relationship Id="rId5" Type="http://schemas.openxmlformats.org/officeDocument/2006/relationships/tags" Target="../tags/tag148.xml"/><Relationship Id="rId4" Type="http://schemas.openxmlformats.org/officeDocument/2006/relationships/tags" Target="../tags/tag147.xml"/><Relationship Id="rId30" Type="http://schemas.openxmlformats.org/officeDocument/2006/relationships/notesSlide" Target="../notesSlides/notesSlide8.xml"/><Relationship Id="rId3" Type="http://schemas.openxmlformats.org/officeDocument/2006/relationships/tags" Target="../tags/tag146.xml"/><Relationship Id="rId29" Type="http://schemas.openxmlformats.org/officeDocument/2006/relationships/slideLayout" Target="../slideLayouts/slideLayout6.xml"/><Relationship Id="rId28" Type="http://schemas.openxmlformats.org/officeDocument/2006/relationships/tags" Target="../tags/tag165.xml"/><Relationship Id="rId27" Type="http://schemas.openxmlformats.org/officeDocument/2006/relationships/tags" Target="../tags/tag164.xml"/><Relationship Id="rId26" Type="http://schemas.openxmlformats.org/officeDocument/2006/relationships/tags" Target="../tags/tag163.xml"/><Relationship Id="rId25" Type="http://schemas.openxmlformats.org/officeDocument/2006/relationships/image" Target="../media/image117.svg"/><Relationship Id="rId24" Type="http://schemas.openxmlformats.org/officeDocument/2006/relationships/image" Target="../media/image116.png"/><Relationship Id="rId23" Type="http://schemas.openxmlformats.org/officeDocument/2006/relationships/tags" Target="../tags/tag162.xml"/><Relationship Id="rId22" Type="http://schemas.openxmlformats.org/officeDocument/2006/relationships/tags" Target="../tags/tag161.xml"/><Relationship Id="rId21" Type="http://schemas.openxmlformats.org/officeDocument/2006/relationships/tags" Target="../tags/tag160.xml"/><Relationship Id="rId20" Type="http://schemas.openxmlformats.org/officeDocument/2006/relationships/tags" Target="../tags/tag159.xml"/><Relationship Id="rId2" Type="http://schemas.openxmlformats.org/officeDocument/2006/relationships/tags" Target="../tags/tag145.xml"/><Relationship Id="rId19" Type="http://schemas.openxmlformats.org/officeDocument/2006/relationships/tags" Target="../tags/tag158.xml"/><Relationship Id="rId18" Type="http://schemas.openxmlformats.org/officeDocument/2006/relationships/image" Target="../media/image115.svg"/><Relationship Id="rId17" Type="http://schemas.openxmlformats.org/officeDocument/2006/relationships/image" Target="../media/image114.png"/><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4.xml"/></Relationships>
</file>

<file path=ppt/slides/_rels/slide105.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image" Target="../media/image119.png"/><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image" Target="../media/image118.png"/><Relationship Id="rId2" Type="http://schemas.openxmlformats.org/officeDocument/2006/relationships/tags" Target="../tags/tag167.xml"/><Relationship Id="rId11" Type="http://schemas.openxmlformats.org/officeDocument/2006/relationships/slideLayout" Target="../slideLayouts/slideLayout12.xml"/><Relationship Id="rId10" Type="http://schemas.openxmlformats.org/officeDocument/2006/relationships/tags" Target="../tags/tag173.xml"/><Relationship Id="rId1" Type="http://schemas.openxmlformats.org/officeDocument/2006/relationships/tags" Target="../tags/tag166.xml"/></Relationships>
</file>

<file path=ppt/slides/_rels/slide106.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4" Type="http://schemas.openxmlformats.org/officeDocument/2006/relationships/slideLayout" Target="../slideLayouts/slideLayout12.xml"/><Relationship Id="rId13" Type="http://schemas.openxmlformats.org/officeDocument/2006/relationships/image" Target="../media/image120.png"/><Relationship Id="rId12" Type="http://schemas.openxmlformats.org/officeDocument/2006/relationships/tags" Target="../tags/tag183.xml"/><Relationship Id="rId11" Type="http://schemas.microsoft.com/office/2007/relationships/media" Target="file:///E:\&#12298;&#26032;&#26102;&#20195;&#20013;&#22269;&#29305;&#33394;&#31038;&#20250;&#20027;&#20041;&#29702;&#35770;&#19982;&#23454;&#36341;&#12299;&#35838;&#20214;\&#19987;&#39064;&#19977;\&#26032;&#21326;&#31038;-&#36208;&#21521;&#26410;&#26469;.mp4" TargetMode="External"/><Relationship Id="rId10" Type="http://schemas.openxmlformats.org/officeDocument/2006/relationships/video" Target="NULL" TargetMode="External"/><Relationship Id="rId1" Type="http://schemas.openxmlformats.org/officeDocument/2006/relationships/tags" Target="../tags/tag174.xml"/></Relationships>
</file>

<file path=ppt/slides/_rels/slide107.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7" Type="http://schemas.openxmlformats.org/officeDocument/2006/relationships/slideLayout" Target="../slideLayouts/slideLayout12.xml"/><Relationship Id="rId26" Type="http://schemas.openxmlformats.org/officeDocument/2006/relationships/image" Target="../media/image123.png"/><Relationship Id="rId25" Type="http://schemas.microsoft.com/office/2007/relationships/media" Target="../media/media1.mp4"/><Relationship Id="rId24" Type="http://schemas.openxmlformats.org/officeDocument/2006/relationships/video" Target="../media/media1.mp4"/><Relationship Id="rId23" Type="http://schemas.openxmlformats.org/officeDocument/2006/relationships/image" Target="../media/image122.png"/><Relationship Id="rId22" Type="http://schemas.openxmlformats.org/officeDocument/2006/relationships/hyperlink" Target="P38&#22303;&#32819;&#20854;&#38134;&#34892;&#23478;&#35834;&#25196;&#183;&#32599;&#25343;&#65306;&#20013;&#22269;&#24335;&#27665;&#20027;&#24590;&#26679;&#21457;&#25381;&#20316;&#29992;&#65311;.mp4" TargetMode="External"/><Relationship Id="rId21" Type="http://schemas.openxmlformats.org/officeDocument/2006/relationships/image" Target="../media/image121.png"/><Relationship Id="rId20" Type="http://schemas.openxmlformats.org/officeDocument/2006/relationships/tags" Target="../tags/tag203.xml"/><Relationship Id="rId2" Type="http://schemas.openxmlformats.org/officeDocument/2006/relationships/tags" Target="../tags/tag185.xml"/><Relationship Id="rId19" Type="http://schemas.openxmlformats.org/officeDocument/2006/relationships/tags" Target="../tags/tag202.xml"/><Relationship Id="rId18" Type="http://schemas.openxmlformats.org/officeDocument/2006/relationships/tags" Target="../tags/tag201.xml"/><Relationship Id="rId17" Type="http://schemas.openxmlformats.org/officeDocument/2006/relationships/tags" Target="../tags/tag200.xml"/><Relationship Id="rId16" Type="http://schemas.openxmlformats.org/officeDocument/2006/relationships/tags" Target="../tags/tag199.xml"/><Relationship Id="rId15" Type="http://schemas.openxmlformats.org/officeDocument/2006/relationships/tags" Target="../tags/tag198.xml"/><Relationship Id="rId14" Type="http://schemas.openxmlformats.org/officeDocument/2006/relationships/tags" Target="../tags/tag197.xml"/><Relationship Id="rId13" Type="http://schemas.openxmlformats.org/officeDocument/2006/relationships/tags" Target="../tags/tag196.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2" Type="http://schemas.openxmlformats.org/officeDocument/2006/relationships/slideLayout" Target="../slideLayouts/slideLayout12.xml"/><Relationship Id="rId21" Type="http://schemas.openxmlformats.org/officeDocument/2006/relationships/image" Target="../media/image124.jpeg"/><Relationship Id="rId20" Type="http://schemas.openxmlformats.org/officeDocument/2006/relationships/tags" Target="../tags/tag223.xml"/><Relationship Id="rId2" Type="http://schemas.openxmlformats.org/officeDocument/2006/relationships/tags" Target="../tags/tag205.xml"/><Relationship Id="rId19" Type="http://schemas.openxmlformats.org/officeDocument/2006/relationships/tags" Target="../tags/tag222.xml"/><Relationship Id="rId18" Type="http://schemas.openxmlformats.org/officeDocument/2006/relationships/tags" Target="../tags/tag221.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tags" Target="../tags/tag2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image" Target="../media/image125.png"/></Relationships>
</file>

<file path=ppt/slides/_rels/slide11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29.png"/><Relationship Id="rId5" Type="http://schemas.microsoft.com/office/2007/relationships/media" Target="file:///E:\&#12298;&#26032;&#26102;&#20195;&#20013;&#22269;&#29305;&#33394;&#31038;&#20250;&#20027;&#20041;&#29702;&#35770;&#19982;&#23454;&#36341;&#12299;&#35838;&#20214;\&#19987;&#39064;&#19977;\&#20116;&#38598;&#25919;&#35770;&#29255;&#12298;&#20013;&#22269;&#24335;&#29616;&#20195;&#21270;&#12299;&#31532;&#19977;&#38598;&#12298;&#20013;&#21326;&#21326;&#31456;&#12299;.mp4" TargetMode="External"/><Relationship Id="rId4" Type="http://schemas.openxmlformats.org/officeDocument/2006/relationships/video" Target="file:///E:\&#12298;&#26032;&#26102;&#20195;&#20013;&#22269;&#29305;&#33394;&#31038;&#20250;&#20027;&#20041;&#29702;&#35770;&#19982;&#23454;&#36341;&#12299;&#35838;&#20214;\&#19987;&#39064;&#19977;\&#20116;&#38598;&#25919;&#35770;&#29255;&#12298;&#20013;&#22269;&#24335;&#29616;&#20195;&#21270;&#12299;&#31532;&#19977;&#38598;&#12298;&#20013;&#21326;&#21326;&#31456;&#12299;.mp4" TargetMode="External"/><Relationship Id="rId3" Type="http://schemas.openxmlformats.org/officeDocument/2006/relationships/hyperlink" Target="&#35835;&#25026;&#29616;&#20195;&#21270;%20&#12304;&#35270;&#39057;&#12305;/&#31532;&#20108;&#38598;&#12298;&#20849;&#21516;&#23500;&#35029;&#12299;.mp4" TargetMode="External"/><Relationship Id="rId2" Type="http://schemas.openxmlformats.org/officeDocument/2006/relationships/image" Target="../media/image128.jpeg"/><Relationship Id="rId1" Type="http://schemas.openxmlformats.org/officeDocument/2006/relationships/hyperlink" Target="&#31532;&#19977;&#38598;&#12298;&#25991;&#26126;&#21326;&#31456;&#12299;.mp4" TargetMode="External"/></Relationships>
</file>

<file path=ppt/slides/_rels/slide112.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image" Target="../media/image134.svg"/><Relationship Id="rId7" Type="http://schemas.openxmlformats.org/officeDocument/2006/relationships/image" Target="../media/image133.png"/><Relationship Id="rId6" Type="http://schemas.openxmlformats.org/officeDocument/2006/relationships/tags" Target="../tags/tag226.xml"/><Relationship Id="rId5" Type="http://schemas.openxmlformats.org/officeDocument/2006/relationships/image" Target="../media/image132.svg"/><Relationship Id="rId4" Type="http://schemas.openxmlformats.org/officeDocument/2006/relationships/tags" Target="../tags/tag225.xml"/><Relationship Id="rId38" Type="http://schemas.openxmlformats.org/officeDocument/2006/relationships/slideLayout" Target="../slideLayouts/slideLayout12.xml"/><Relationship Id="rId37" Type="http://schemas.openxmlformats.org/officeDocument/2006/relationships/tags" Target="../tags/tag244.xml"/><Relationship Id="rId36" Type="http://schemas.openxmlformats.org/officeDocument/2006/relationships/tags" Target="../tags/tag243.xml"/><Relationship Id="rId35" Type="http://schemas.openxmlformats.org/officeDocument/2006/relationships/image" Target="../media/image145.svg"/><Relationship Id="rId34" Type="http://schemas.openxmlformats.org/officeDocument/2006/relationships/image" Target="../media/image144.png"/><Relationship Id="rId33" Type="http://schemas.openxmlformats.org/officeDocument/2006/relationships/tags" Target="../tags/tag242.xml"/><Relationship Id="rId32" Type="http://schemas.openxmlformats.org/officeDocument/2006/relationships/image" Target="../media/image143.svg"/><Relationship Id="rId31" Type="http://schemas.openxmlformats.org/officeDocument/2006/relationships/image" Target="../media/image142.png"/><Relationship Id="rId30" Type="http://schemas.openxmlformats.org/officeDocument/2006/relationships/tags" Target="../tags/tag241.xml"/><Relationship Id="rId3" Type="http://schemas.openxmlformats.org/officeDocument/2006/relationships/image" Target="../media/image131.svg"/><Relationship Id="rId29" Type="http://schemas.openxmlformats.org/officeDocument/2006/relationships/tags" Target="../tags/tag240.xml"/><Relationship Id="rId28" Type="http://schemas.openxmlformats.org/officeDocument/2006/relationships/image" Target="../media/image141.svg"/><Relationship Id="rId27" Type="http://schemas.openxmlformats.org/officeDocument/2006/relationships/image" Target="../media/image140.png"/><Relationship Id="rId26" Type="http://schemas.openxmlformats.org/officeDocument/2006/relationships/tags" Target="../tags/tag239.xml"/><Relationship Id="rId25" Type="http://schemas.openxmlformats.org/officeDocument/2006/relationships/image" Target="../media/image139.svg"/><Relationship Id="rId24" Type="http://schemas.openxmlformats.org/officeDocument/2006/relationships/image" Target="../media/image138.png"/><Relationship Id="rId23" Type="http://schemas.openxmlformats.org/officeDocument/2006/relationships/tags" Target="../tags/tag238.xml"/><Relationship Id="rId22" Type="http://schemas.openxmlformats.org/officeDocument/2006/relationships/tags" Target="../tags/tag237.xml"/><Relationship Id="rId21" Type="http://schemas.openxmlformats.org/officeDocument/2006/relationships/tags" Target="../tags/tag236.xml"/><Relationship Id="rId20" Type="http://schemas.openxmlformats.org/officeDocument/2006/relationships/tags" Target="../tags/tag235.xml"/><Relationship Id="rId2" Type="http://schemas.openxmlformats.org/officeDocument/2006/relationships/image" Target="../media/image130.png"/><Relationship Id="rId19" Type="http://schemas.openxmlformats.org/officeDocument/2006/relationships/tags" Target="../tags/tag234.xml"/><Relationship Id="rId18" Type="http://schemas.openxmlformats.org/officeDocument/2006/relationships/image" Target="../media/image137.svg"/><Relationship Id="rId17" Type="http://schemas.openxmlformats.org/officeDocument/2006/relationships/image" Target="../media/image136.png"/><Relationship Id="rId16" Type="http://schemas.openxmlformats.org/officeDocument/2006/relationships/tags" Target="../tags/tag233.xml"/><Relationship Id="rId15" Type="http://schemas.openxmlformats.org/officeDocument/2006/relationships/tags" Target="../tags/tag232.xml"/><Relationship Id="rId14" Type="http://schemas.openxmlformats.org/officeDocument/2006/relationships/tags" Target="../tags/tag231.xml"/><Relationship Id="rId13" Type="http://schemas.openxmlformats.org/officeDocument/2006/relationships/tags" Target="../tags/tag230.xml"/><Relationship Id="rId12" Type="http://schemas.openxmlformats.org/officeDocument/2006/relationships/tags" Target="../tags/tag229.xml"/><Relationship Id="rId11" Type="http://schemas.openxmlformats.org/officeDocument/2006/relationships/tags" Target="../tags/tag228.xml"/><Relationship Id="rId10" Type="http://schemas.openxmlformats.org/officeDocument/2006/relationships/image" Target="../media/image135.svg"/><Relationship Id="rId1" Type="http://schemas.openxmlformats.org/officeDocument/2006/relationships/tags" Target="../tags/tag224.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6.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8.jpeg"/><Relationship Id="rId1" Type="http://schemas.openxmlformats.org/officeDocument/2006/relationships/image" Target="../media/image147.jpeg"/></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49.png"/><Relationship Id="rId2" Type="http://schemas.microsoft.com/office/2007/relationships/media" Target="file:///E:\&#12298;&#26032;&#26102;&#20195;&#20013;&#22269;&#29305;&#33394;&#31038;&#20250;&#20027;&#20041;&#29702;&#35770;&#19982;&#23454;&#36341;&#12299;&#35838;&#20214;\&#19987;&#39064;&#19977;\&#20116;&#38598;&#25919;&#35770;&#29255;&#12298;&#20013;&#22269;&#24335;&#29616;&#20195;&#21270;&#12299;&#31532;&#22235;&#38598;&#12298;&#23665;&#27827;&#35265;&#35777;&#12299;.mp4" TargetMode="External"/><Relationship Id="rId1" Type="http://schemas.openxmlformats.org/officeDocument/2006/relationships/video" Target="file:///E:\&#12298;&#26032;&#26102;&#20195;&#20013;&#22269;&#29305;&#33394;&#31038;&#20250;&#20027;&#20041;&#29702;&#35770;&#19982;&#23454;&#36341;&#12299;&#35838;&#20214;\&#19987;&#39064;&#19977;\&#20116;&#38598;&#25919;&#35770;&#29255;&#12298;&#20013;&#22269;&#24335;&#29616;&#20195;&#21270;&#12299;&#31532;&#22235;&#38598;&#12298;&#23665;&#27827;&#35265;&#35777;&#12299;.mp4" TargetMode="Externa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0.png"/></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image" Target="../media/image151.jpeg"/></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48.xml"/><Relationship Id="rId3" Type="http://schemas.openxmlformats.org/officeDocument/2006/relationships/tags" Target="../tags/tag247.xml"/><Relationship Id="rId2" Type="http://schemas.openxmlformats.org/officeDocument/2006/relationships/tags" Target="../tags/tag246.xml"/><Relationship Id="rId1" Type="http://schemas.openxmlformats.org/officeDocument/2006/relationships/tags" Target="../tags/tag245.xml"/></Relationships>
</file>

<file path=ppt/slides/_rels/slide1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9" Type="http://schemas.openxmlformats.org/officeDocument/2006/relationships/slideLayout" Target="../slideLayouts/slideLayout2.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80.xml"/><Relationship Id="rId1" Type="http://schemas.openxmlformats.org/officeDocument/2006/relationships/image" Target="../media/image154.jpeg"/></Relationships>
</file>

<file path=ppt/slides/_rels/slide12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56.png"/><Relationship Id="rId4" Type="http://schemas.openxmlformats.org/officeDocument/2006/relationships/tags" Target="../tags/tag253.xml"/><Relationship Id="rId3" Type="http://schemas.microsoft.com/office/2007/relationships/media" Target="file:///E:\&#12298;&#26032;&#26102;&#20195;&#20013;&#22269;&#29305;&#33394;&#31038;&#20250;&#20027;&#20041;&#29702;&#35770;&#19982;&#23454;&#36341;&#12299;&#35838;&#20214;\&#19987;&#39064;&#19977;\&#12298;&#25345;&#32493;&#21457;&#21147;&#32437;&#28145;&#25512;&#36827;&#12299;%20&#31532;4&#38598;%20&#19968;&#20307;&#25512;&#36827;&#8220;&#19977;&#19981;&#33104;&#8221;%20-&#22269;&#20225;&#21453;&#33104;.mp4" TargetMode="External"/><Relationship Id="rId2" Type="http://schemas.openxmlformats.org/officeDocument/2006/relationships/video" Target="file:///E:\&#12298;&#26032;&#26102;&#20195;&#20013;&#22269;&#29305;&#33394;&#31038;&#20250;&#20027;&#20041;&#29702;&#35770;&#19982;&#23454;&#36341;&#12299;&#35838;&#20214;\&#19987;&#39064;&#19977;\&#12298;&#25345;&#32493;&#21457;&#21147;&#32437;&#28145;&#25512;&#36827;&#12299;%20&#31532;4&#38598;%20&#19968;&#20307;&#25512;&#36827;&#8220;&#19977;&#19981;&#33104;&#8221;%20-&#22269;&#20225;&#21453;&#33104;.mp4" TargetMode="External"/><Relationship Id="rId1" Type="http://schemas.openxmlformats.org/officeDocument/2006/relationships/image" Target="../media/image15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9" Type="http://schemas.openxmlformats.org/officeDocument/2006/relationships/slideLayout" Target="../slideLayouts/slideLayout2.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3.png"/><Relationship Id="rId2" Type="http://schemas.openxmlformats.org/officeDocument/2006/relationships/image" Target="../media/image2.png"/><Relationship Id="rId17" Type="http://schemas.openxmlformats.org/officeDocument/2006/relationships/notesSlide" Target="../notesSlides/notesSlide6.xml"/><Relationship Id="rId16" Type="http://schemas.openxmlformats.org/officeDocument/2006/relationships/slideLayout" Target="../slideLayouts/slideLayout1.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image" Target="../media/image1.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6.jpeg"/><Relationship Id="rId1" Type="http://schemas.openxmlformats.org/officeDocument/2006/relationships/image" Target="../media/image75.png"/></Relationships>
</file>

<file path=ppt/slides/_rels/slide83.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image" Target="../media/image78.jpeg"/><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77.jpeg"/><Relationship Id="rId2" Type="http://schemas.openxmlformats.org/officeDocument/2006/relationships/tags" Target="../tags/tag53.xml"/><Relationship Id="rId17" Type="http://schemas.openxmlformats.org/officeDocument/2006/relationships/slideLayout" Target="../slideLayouts/slideLayout16.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image" Target="../media/image80.png"/><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image" Target="../media/image79.jpeg"/><Relationship Id="rId10" Type="http://schemas.openxmlformats.org/officeDocument/2006/relationships/tags" Target="../tags/tag59.xml"/><Relationship Id="rId1" Type="http://schemas.openxmlformats.org/officeDocument/2006/relationships/tags" Target="../tags/tag5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2.jpeg"/><Relationship Id="rId1" Type="http://schemas.openxmlformats.org/officeDocument/2006/relationships/image" Target="../media/image81.jpe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5.xml"/><Relationship Id="rId1" Type="http://schemas.openxmlformats.org/officeDocument/2006/relationships/tags" Target="../tags/tag64.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7.xml"/><Relationship Id="rId1" Type="http://schemas.openxmlformats.org/officeDocument/2006/relationships/tags" Target="../tags/tag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tags" Target="../tags/tag69.xml"/><Relationship Id="rId1" Type="http://schemas.openxmlformats.org/officeDocument/2006/relationships/tags" Target="../tags/tag68.xml"/></Relationships>
</file>

<file path=ppt/slides/_rels/slide91.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image" Target="../media/image88.png"/><Relationship Id="rId5" Type="http://schemas.openxmlformats.org/officeDocument/2006/relationships/tags" Target="../tags/tag73.xml"/><Relationship Id="rId4" Type="http://schemas.openxmlformats.org/officeDocument/2006/relationships/image" Target="../media/image87.jpeg"/><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89.jpeg"/><Relationship Id="rId2" Type="http://schemas.openxmlformats.org/officeDocument/2006/relationships/tags" Target="../tags/tag75.xml"/><Relationship Id="rId1" Type="http://schemas.openxmlformats.org/officeDocument/2006/relationships/tags" Target="../tags/tag74.xml"/></Relationships>
</file>

<file path=ppt/slides/_rels/slide9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8" Type="http://schemas.openxmlformats.org/officeDocument/2006/relationships/slideLayout" Target="../slideLayouts/slideLayout22.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image" Target="../media/image92.jpeg"/><Relationship Id="rId4" Type="http://schemas.openxmlformats.org/officeDocument/2006/relationships/image" Target="../media/image91.jpeg"/><Relationship Id="rId3" Type="http://schemas.openxmlformats.org/officeDocument/2006/relationships/image" Target="../media/image90.png"/><Relationship Id="rId2" Type="http://schemas.openxmlformats.org/officeDocument/2006/relationships/tags" Target="../tags/tag94.xml"/><Relationship Id="rId1" Type="http://schemas.openxmlformats.org/officeDocument/2006/relationships/tags" Target="../tags/tag9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0" Type="http://schemas.openxmlformats.org/officeDocument/2006/relationships/slideLayout" Target="../slideLayouts/slideLayout12.xml"/><Relationship Id="rId1" Type="http://schemas.openxmlformats.org/officeDocument/2006/relationships/tags" Target="../tags/tag95.xml"/></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9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6.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217340" cy="6858000"/>
          </a:xfrm>
          <a:prstGeom prst="rect">
            <a:avLst/>
          </a:prstGeom>
        </p:spPr>
      </p:pic>
      <p:pic>
        <p:nvPicPr>
          <p:cNvPr id="17" name="图片 16"/>
          <p:cNvPicPr>
            <a:picLocks noChangeAspect="1"/>
          </p:cNvPicPr>
          <p:nvPr/>
        </p:nvPicPr>
        <p:blipFill>
          <a:blip r:embed="rId2"/>
          <a:stretch>
            <a:fillRect/>
          </a:stretch>
        </p:blipFill>
        <p:spPr>
          <a:xfrm>
            <a:off x="-84963" y="1222375"/>
            <a:ext cx="12192000" cy="4762500"/>
          </a:xfrm>
          <a:prstGeom prst="rect">
            <a:avLst/>
          </a:prstGeom>
        </p:spPr>
      </p:pic>
      <p:pic>
        <p:nvPicPr>
          <p:cNvPr id="21" name="图片 20"/>
          <p:cNvPicPr>
            <a:picLocks noChangeAspect="1"/>
          </p:cNvPicPr>
          <p:nvPr/>
        </p:nvPicPr>
        <p:blipFill>
          <a:blip r:embed="rId3"/>
          <a:stretch>
            <a:fillRect/>
          </a:stretch>
        </p:blipFill>
        <p:spPr>
          <a:xfrm>
            <a:off x="-95657" y="2863248"/>
            <a:ext cx="12383314" cy="3121627"/>
          </a:xfrm>
          <a:prstGeom prst="rect">
            <a:avLst/>
          </a:prstGeom>
        </p:spPr>
      </p:pic>
      <p:pic>
        <p:nvPicPr>
          <p:cNvPr id="34" name="图片 33"/>
          <p:cNvPicPr>
            <a:picLocks noChangeAspect="1"/>
          </p:cNvPicPr>
          <p:nvPr/>
        </p:nvPicPr>
        <p:blipFill rotWithShape="1">
          <a:blip r:embed="rId4"/>
          <a:srcRect/>
          <a:stretch>
            <a:fillRect/>
          </a:stretch>
        </p:blipFill>
        <p:spPr>
          <a:xfrm>
            <a:off x="0" y="4142545"/>
            <a:ext cx="12217340" cy="2715455"/>
          </a:xfrm>
          <a:prstGeom prst="rect">
            <a:avLst/>
          </a:prstGeom>
        </p:spPr>
      </p:pic>
      <p:pic>
        <p:nvPicPr>
          <p:cNvPr id="36" name="图片 35"/>
          <p:cNvPicPr>
            <a:picLocks noChangeAspect="1"/>
          </p:cNvPicPr>
          <p:nvPr/>
        </p:nvPicPr>
        <p:blipFill>
          <a:blip r:embed="rId5"/>
          <a:stretch>
            <a:fillRect/>
          </a:stretch>
        </p:blipFill>
        <p:spPr>
          <a:xfrm>
            <a:off x="3089720" y="3053125"/>
            <a:ext cx="6012180" cy="384399"/>
          </a:xfrm>
          <a:prstGeom prst="rect">
            <a:avLst/>
          </a:prstGeom>
        </p:spPr>
      </p:pic>
      <p:sp>
        <p:nvSpPr>
          <p:cNvPr id="37" name="文本框 36"/>
          <p:cNvSpPr txBox="1"/>
          <p:nvPr/>
        </p:nvSpPr>
        <p:spPr>
          <a:xfrm>
            <a:off x="1562100" y="3806825"/>
            <a:ext cx="9362440" cy="706755"/>
          </a:xfrm>
          <a:prstGeom prst="rect">
            <a:avLst/>
          </a:prstGeom>
          <a:noFill/>
        </p:spPr>
        <p:txBody>
          <a:bodyPr wrap="square" rtlCol="0">
            <a:spAutoFit/>
          </a:bodyPr>
          <a:lstStyle/>
          <a:p>
            <a:pPr algn="ctr"/>
            <a:r>
              <a:rPr kumimoji="1" lang="zh-CN" altLang="en-US" sz="4000" b="1" dirty="0">
                <a:gradFill>
                  <a:gsLst>
                    <a:gs pos="0">
                      <a:srgbClr val="FD8146"/>
                    </a:gs>
                    <a:gs pos="61000">
                      <a:srgbClr val="DA2909"/>
                    </a:gs>
                  </a:gsLst>
                  <a:path path="circle">
                    <a:fillToRect l="100000" b="100000"/>
                  </a:path>
                </a:gradFill>
                <a:latin typeface="黑体" panose="02010609060101010101" charset="-122"/>
                <a:ea typeface="黑体" panose="02010609060101010101" charset="-122"/>
                <a:sym typeface="+mn-ea"/>
              </a:rPr>
              <a:t> 以中国式现代化推进中华民族伟大复兴</a:t>
            </a:r>
            <a:endParaRPr kumimoji="1" lang="zh-CN" altLang="en-US" sz="4000" b="1" dirty="0">
              <a:gradFill>
                <a:gsLst>
                  <a:gs pos="0">
                    <a:srgbClr val="FD8146"/>
                  </a:gs>
                  <a:gs pos="61000">
                    <a:srgbClr val="DA2909"/>
                  </a:gs>
                </a:gsLst>
                <a:path path="circle">
                  <a:fillToRect l="100000" b="100000"/>
                </a:path>
              </a:gradFill>
              <a:latin typeface="黑体" panose="02010609060101010101" charset="-122"/>
              <a:ea typeface="黑体" panose="02010609060101010101" charset="-122"/>
              <a:sym typeface="+mn-ea"/>
            </a:endParaRPr>
          </a:p>
        </p:txBody>
      </p:sp>
      <p:sp>
        <p:nvSpPr>
          <p:cNvPr id="31" name="文本框 30"/>
          <p:cNvSpPr txBox="1"/>
          <p:nvPr/>
        </p:nvSpPr>
        <p:spPr>
          <a:xfrm>
            <a:off x="5244464" y="2037715"/>
            <a:ext cx="2136049" cy="753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zh-CN" altLang="en-US" sz="4300" b="1" dirty="0">
                <a:gradFill>
                  <a:gsLst>
                    <a:gs pos="0">
                      <a:srgbClr val="FD8146"/>
                    </a:gs>
                    <a:gs pos="61000">
                      <a:srgbClr val="DA2909"/>
                    </a:gs>
                  </a:gsLst>
                  <a:path path="circle">
                    <a:fillToRect l="100000" b="100000"/>
                  </a:path>
                </a:gradFill>
                <a:latin typeface="黑体" panose="02010609060101010101" charset="-122"/>
                <a:ea typeface="黑体" panose="02010609060101010101" charset="-122"/>
                <a:sym typeface="+mn-ea"/>
              </a:rPr>
              <a:t>专题三</a:t>
            </a:r>
            <a:r>
              <a:rPr lang="zh-CN" altLang="en-US" sz="4300" b="1" dirty="0">
                <a:latin typeface="黑体" panose="02010609060101010101" charset="-122"/>
                <a:ea typeface="黑体" panose="02010609060101010101" charset="-122"/>
                <a:cs typeface="黑体" panose="02010609060101010101" charset="-122"/>
                <a:sym typeface="+mn-ea"/>
              </a:rPr>
              <a:t> </a:t>
            </a:r>
            <a:endParaRPr kumimoji="1" lang="zh-CN" altLang="en-US" sz="4300" b="1" i="0" u="none" strike="noStrike" kern="1200" cap="none" spc="0" normalizeH="0" noProof="0" dirty="0">
              <a:ln>
                <a:noFill/>
              </a:ln>
              <a:gradFill>
                <a:gsLst>
                  <a:gs pos="4000">
                    <a:srgbClr val="FAF2E7"/>
                  </a:gs>
                  <a:gs pos="95000">
                    <a:srgbClr val="E7C28E"/>
                  </a:gs>
                </a:gsLst>
                <a:lin ang="5400000" scaled="1"/>
              </a:gra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4"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from="(-#ppt_w/2)" to="(#ppt_x)" calcmode="lin" valueType="num">
                                      <p:cBhvr>
                                        <p:cTn id="17" dur="600" fill="hold">
                                          <p:stCondLst>
                                            <p:cond delay="0"/>
                                          </p:stCondLst>
                                        </p:cTn>
                                        <p:tgtEl>
                                          <p:spTgt spid="37"/>
                                        </p:tgtEl>
                                        <p:attrNameLst>
                                          <p:attrName>ppt_x</p:attrName>
                                        </p:attrNameLst>
                                      </p:cBhvr>
                                    </p:anim>
                                    <p:anim from="0" to="-1.0" calcmode="lin" valueType="num">
                                      <p:cBhvr>
                                        <p:cTn id="18" dur="200" decel="50000" autoRev="1" fill="hold">
                                          <p:stCondLst>
                                            <p:cond delay="600"/>
                                          </p:stCondLst>
                                        </p:cTn>
                                        <p:tgtEl>
                                          <p:spTgt spid="37"/>
                                        </p:tgtEl>
                                        <p:attrNameLst>
                                          <p:attrName>xshear</p:attrName>
                                        </p:attrNameLst>
                                      </p:cBhvr>
                                    </p:anim>
                                    <p:animScale>
                                      <p:cBhvr>
                                        <p:cTn id="19" dur="200" decel="100000" autoRev="1" fill="hold">
                                          <p:stCondLst>
                                            <p:cond delay="600"/>
                                          </p:stCondLst>
                                        </p:cTn>
                                        <p:tgtEl>
                                          <p:spTgt spid="37"/>
                                        </p:tgtEl>
                                      </p:cBhvr>
                                      <p:from x="100000" y="100000"/>
                                      <p:to x="80000" y="100000"/>
                                    </p:animScale>
                                    <p:anim by="(#ppt_h/3+#ppt_w*0.1)" calcmode="lin" valueType="num">
                                      <p:cBhvr additive="sum">
                                        <p:cTn id="20" dur="200" decel="100000" autoRev="1" fill="hold">
                                          <p:stCondLst>
                                            <p:cond delay="600"/>
                                          </p:stCondLst>
                                        </p:cTn>
                                        <p:tgtEl>
                                          <p:spTgt spid="3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67981" y="308614"/>
            <a:ext cx="3198240" cy="637364"/>
            <a:chOff x="525411" y="454398"/>
            <a:chExt cx="3198240" cy="637364"/>
          </a:xfrm>
        </p:grpSpPr>
        <p:grpSp>
          <p:nvGrpSpPr>
            <p:cNvPr id="8" name="组合 7"/>
            <p:cNvGrpSpPr/>
            <p:nvPr/>
          </p:nvGrpSpPr>
          <p:grpSpPr>
            <a:xfrm>
              <a:off x="525411" y="454398"/>
              <a:ext cx="704950" cy="637364"/>
              <a:chOff x="1337683" y="2484282"/>
              <a:chExt cx="772300" cy="698258"/>
            </a:xfrm>
          </p:grpSpPr>
          <p:sp>
            <p:nvSpPr>
              <p:cNvPr id="13" name="Freeform 9"/>
              <p:cNvSpPr/>
              <p:nvPr/>
            </p:nvSpPr>
            <p:spPr bwMode="auto">
              <a:xfrm rot="5400000">
                <a:off x="1386353" y="2497575"/>
                <a:ext cx="698258" cy="671671"/>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gradFill flip="none" rotWithShape="1">
                <a:gsLst>
                  <a:gs pos="0">
                    <a:srgbClr val="F03E34"/>
                  </a:gs>
                  <a:gs pos="100000">
                    <a:srgbClr val="590004"/>
                  </a:gs>
                </a:gsLst>
                <a:lin ang="135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prstClr val="white"/>
                  </a:solidFill>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11" name="文本框 10"/>
              <p:cNvSpPr txBox="1"/>
              <p:nvPr/>
            </p:nvSpPr>
            <p:spPr>
              <a:xfrm>
                <a:off x="1337683" y="2631101"/>
                <a:ext cx="772300" cy="403488"/>
              </a:xfrm>
              <a:prstGeom prst="rect">
                <a:avLst/>
              </a:prstGeom>
              <a:noFill/>
            </p:spPr>
            <p:txBody>
              <a:bodyPr wrap="square" rtlCol="0">
                <a:spAutoFit/>
              </a:bodyPr>
              <a:lstStyle/>
              <a:p>
                <a:pPr algn="ctr">
                  <a:defRPr/>
                </a:pPr>
                <a:r>
                  <a:rPr lang="en-US" altLang="zh-CN" b="1" dirty="0">
                    <a:solidFill>
                      <a:schemeClr val="bg1"/>
                    </a:solidFill>
                    <a:latin typeface="黑体" panose="02010609060101010101" charset="-122"/>
                    <a:ea typeface="黑体" panose="02010609060101010101" charset="-122"/>
                  </a:rPr>
                  <a:t>1</a:t>
                </a:r>
                <a:endParaRPr lang="en-US" altLang="zh-CN" b="1" dirty="0">
                  <a:solidFill>
                    <a:schemeClr val="bg1"/>
                  </a:solidFill>
                  <a:latin typeface="黑体" panose="02010609060101010101" charset="-122"/>
                  <a:ea typeface="黑体" panose="02010609060101010101" charset="-122"/>
                  <a:sym typeface="Arial" panose="020B0604020202020204" pitchFamily="34" charset="0"/>
                </a:endParaRPr>
              </a:p>
            </p:txBody>
          </p:sp>
        </p:grpSp>
        <p:sp>
          <p:nvSpPr>
            <p:cNvPr id="19" name="文本框 18"/>
            <p:cNvSpPr txBox="1"/>
            <p:nvPr/>
          </p:nvSpPr>
          <p:spPr>
            <a:xfrm>
              <a:off x="1243302" y="496504"/>
              <a:ext cx="2480349" cy="523220"/>
            </a:xfrm>
            <a:prstGeom prst="rect">
              <a:avLst/>
            </a:prstGeom>
            <a:noFill/>
          </p:spPr>
          <p:txBody>
            <a:bodyPr wrap="square" rtlCol="0">
              <a:spAutoFit/>
            </a:bodyPr>
            <a:lstStyle/>
            <a:p>
              <a:pPr algn="just"/>
              <a:r>
                <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cs typeface="阿里巴巴普惠体" panose="00020600040101010101" charset="-122"/>
                </a:rPr>
                <a:t>现代化的定义</a:t>
              </a:r>
              <a:endPar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cs typeface="阿里巴巴普惠体" panose="00020600040101010101" charset="-122"/>
              </a:endParaRPr>
            </a:p>
          </p:txBody>
        </p:sp>
      </p:grpSp>
      <p:sp>
        <p:nvSpPr>
          <p:cNvPr id="3" name="文本框 2"/>
          <p:cNvSpPr txBox="1"/>
          <p:nvPr/>
        </p:nvSpPr>
        <p:spPr>
          <a:xfrm>
            <a:off x="3048886" y="2159774"/>
            <a:ext cx="6097772" cy="2538452"/>
          </a:xfrm>
          <a:prstGeom prst="rect">
            <a:avLst/>
          </a:prstGeom>
          <a:noFill/>
        </p:spPr>
        <p:txBody>
          <a:bodyPr wrap="square">
            <a:spAutoFit/>
          </a:bodyPr>
          <a:lstStyle/>
          <a:p>
            <a:pPr indent="355600" algn="just">
              <a:lnSpc>
                <a:spcPct val="150000"/>
              </a:lnSpc>
            </a:pPr>
            <a:r>
              <a:rPr lang="zh-CN" altLang="zh-CN" sz="1800" kern="100" dirty="0">
                <a:effectLst/>
                <a:latin typeface="等线" panose="02010600030101010101" pitchFamily="2" charset="-122"/>
                <a:ea typeface="宋体" panose="02010600030101010101" pitchFamily="2" charset="-122"/>
                <a:cs typeface="宋体" panose="02010600030101010101" pitchFamily="2" charset="-122"/>
              </a:rPr>
              <a:t>那么，什么是现代化？所谓现代化，是指世界范围内的，以工业化为发端的，以及由此所引发的，以一个个民族（国家）实体为其载体的，整个社会的一系列巨大变革。这种变革的结果就是以现代大工业为基础的现代社会。可以说，现代化是人类社会发展的必然趋势，任何一个国家必须顺应这种历史潮流，才能得以存在和发展。</a:t>
            </a:r>
            <a:endParaRPr lang="zh-CN" altLang="zh-CN" sz="1200" kern="100" dirty="0">
              <a:effectLst/>
              <a:latin typeface="等线" panose="02010600030101010101" pitchFamily="2" charset="-122"/>
              <a:ea typeface="等线" panose="02010600030101010101" pitchFamily="2" charset="-122"/>
              <a:cs typeface="Courier New" panose="02070309020205020404" pitchFamily="49" charset="0"/>
            </a:endParaRPr>
          </a:p>
        </p:txBody>
      </p:sp>
      <p:sp>
        <p:nvSpPr>
          <p:cNvPr id="5" name="矩形: 圆角 4"/>
          <p:cNvSpPr/>
          <p:nvPr/>
        </p:nvSpPr>
        <p:spPr>
          <a:xfrm>
            <a:off x="1747470" y="2017024"/>
            <a:ext cx="2519869" cy="3100398"/>
          </a:xfrm>
          <a:prstGeom prst="roundRect">
            <a:avLst>
              <a:gd name="adj" fmla="val 4181"/>
            </a:avLst>
          </a:prstGeom>
          <a:gradFill>
            <a:gsLst>
              <a:gs pos="31000">
                <a:srgbClr val="C62222"/>
              </a:gs>
              <a:gs pos="100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a typeface="思源宋体 CN" panose="02020400000000000000" pitchFamily="18" charset="-122"/>
            </a:endParaRPr>
          </a:p>
        </p:txBody>
      </p:sp>
      <p:grpSp>
        <p:nvGrpSpPr>
          <p:cNvPr id="7" name="组合 6"/>
          <p:cNvGrpSpPr/>
          <p:nvPr/>
        </p:nvGrpSpPr>
        <p:grpSpPr>
          <a:xfrm>
            <a:off x="4072613" y="2017024"/>
            <a:ext cx="6669628" cy="3100398"/>
            <a:chOff x="16335009" y="5772499"/>
            <a:chExt cx="12043970" cy="6859451"/>
          </a:xfrm>
        </p:grpSpPr>
        <p:sp>
          <p:nvSpPr>
            <p:cNvPr id="14" name="矩形: 圆角 13"/>
            <p:cNvSpPr/>
            <p:nvPr/>
          </p:nvSpPr>
          <p:spPr>
            <a:xfrm>
              <a:off x="16686644" y="5772499"/>
              <a:ext cx="11692335" cy="6859451"/>
            </a:xfrm>
            <a:prstGeom prst="roundRect">
              <a:avLst>
                <a:gd name="adj" fmla="val 2062"/>
              </a:avLst>
            </a:prstGeom>
            <a:solidFill>
              <a:sysClr val="window" lastClr="FFFFFF"/>
            </a:solidFill>
            <a:ln w="6350" cap="flat" cmpd="sng" algn="ctr">
              <a:solidFill>
                <a:srgbClr val="83706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ea typeface="微软雅黑" panose="020B0503020204020204" charset="-122"/>
                <a:cs typeface="+mn-cs"/>
              </a:endParaRPr>
            </a:p>
          </p:txBody>
        </p:sp>
        <p:grpSp>
          <p:nvGrpSpPr>
            <p:cNvPr id="15" name="组合 14"/>
            <p:cNvGrpSpPr/>
            <p:nvPr/>
          </p:nvGrpSpPr>
          <p:grpSpPr>
            <a:xfrm>
              <a:off x="16335009" y="6505541"/>
              <a:ext cx="580844" cy="159291"/>
              <a:chOff x="6956871" y="1370477"/>
              <a:chExt cx="657647" cy="180354"/>
            </a:xfrm>
          </p:grpSpPr>
          <p:sp>
            <p:nvSpPr>
              <p:cNvPr id="87" name="椭圆 86"/>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88" name="椭圆 87"/>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89" name="组合 88"/>
              <p:cNvGrpSpPr/>
              <p:nvPr/>
            </p:nvGrpSpPr>
            <p:grpSpPr>
              <a:xfrm>
                <a:off x="7029793" y="1423162"/>
                <a:ext cx="518770" cy="74157"/>
                <a:chOff x="10764860" y="7705724"/>
                <a:chExt cx="968273" cy="101827"/>
              </a:xfrm>
            </p:grpSpPr>
            <p:sp>
              <p:nvSpPr>
                <p:cNvPr id="90" name="矩形: 圆角 7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91" name="直接连接符 90"/>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16" name="组合 15"/>
            <p:cNvGrpSpPr/>
            <p:nvPr/>
          </p:nvGrpSpPr>
          <p:grpSpPr>
            <a:xfrm>
              <a:off x="16335009" y="6944658"/>
              <a:ext cx="580844" cy="159291"/>
              <a:chOff x="6956871" y="1370477"/>
              <a:chExt cx="657647" cy="180354"/>
            </a:xfrm>
          </p:grpSpPr>
          <p:sp>
            <p:nvSpPr>
              <p:cNvPr id="82" name="椭圆 81"/>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83" name="椭圆 82"/>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84" name="组合 83"/>
              <p:cNvGrpSpPr/>
              <p:nvPr/>
            </p:nvGrpSpPr>
            <p:grpSpPr>
              <a:xfrm>
                <a:off x="7029793" y="1423162"/>
                <a:ext cx="518770" cy="74157"/>
                <a:chOff x="10764860" y="7705724"/>
                <a:chExt cx="968273" cy="101827"/>
              </a:xfrm>
            </p:grpSpPr>
            <p:sp>
              <p:nvSpPr>
                <p:cNvPr id="85" name="矩形: 圆角 7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86" name="直接连接符 85"/>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17" name="组合 16"/>
            <p:cNvGrpSpPr/>
            <p:nvPr/>
          </p:nvGrpSpPr>
          <p:grpSpPr>
            <a:xfrm>
              <a:off x="16335009" y="7383775"/>
              <a:ext cx="580844" cy="159291"/>
              <a:chOff x="6956871" y="1370477"/>
              <a:chExt cx="657647" cy="180354"/>
            </a:xfrm>
          </p:grpSpPr>
          <p:sp>
            <p:nvSpPr>
              <p:cNvPr id="77" name="椭圆 76"/>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78" name="椭圆 77"/>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79" name="组合 78"/>
              <p:cNvGrpSpPr/>
              <p:nvPr/>
            </p:nvGrpSpPr>
            <p:grpSpPr>
              <a:xfrm>
                <a:off x="7029793" y="1423162"/>
                <a:ext cx="518770" cy="74157"/>
                <a:chOff x="10764860" y="7705724"/>
                <a:chExt cx="968273" cy="101827"/>
              </a:xfrm>
            </p:grpSpPr>
            <p:sp>
              <p:nvSpPr>
                <p:cNvPr id="80" name="矩形: 圆角 6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81" name="直接连接符 80"/>
                <p:cNvCxnSpPr/>
                <p:nvPr/>
              </p:nvCxnSpPr>
              <p:spPr>
                <a:xfrm>
                  <a:off x="10851356" y="7752771"/>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18" name="组合 17"/>
            <p:cNvGrpSpPr/>
            <p:nvPr/>
          </p:nvGrpSpPr>
          <p:grpSpPr>
            <a:xfrm>
              <a:off x="16335009" y="7822892"/>
              <a:ext cx="580844" cy="159291"/>
              <a:chOff x="6956871" y="1370477"/>
              <a:chExt cx="657647" cy="180354"/>
            </a:xfrm>
          </p:grpSpPr>
          <p:sp>
            <p:nvSpPr>
              <p:cNvPr id="72" name="椭圆 71"/>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73" name="椭圆 72"/>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74" name="组合 73"/>
              <p:cNvGrpSpPr/>
              <p:nvPr/>
            </p:nvGrpSpPr>
            <p:grpSpPr>
              <a:xfrm>
                <a:off x="7029793" y="1423162"/>
                <a:ext cx="518770" cy="74157"/>
                <a:chOff x="10764860" y="7705724"/>
                <a:chExt cx="968273" cy="101827"/>
              </a:xfrm>
            </p:grpSpPr>
            <p:sp>
              <p:nvSpPr>
                <p:cNvPr id="75" name="矩形: 圆角 6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76" name="直接连接符 75"/>
                <p:cNvCxnSpPr/>
                <p:nvPr/>
              </p:nvCxnSpPr>
              <p:spPr>
                <a:xfrm>
                  <a:off x="10851356" y="7752771"/>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0" name="组合 19"/>
            <p:cNvGrpSpPr/>
            <p:nvPr/>
          </p:nvGrpSpPr>
          <p:grpSpPr>
            <a:xfrm>
              <a:off x="16335009" y="8262009"/>
              <a:ext cx="580844" cy="159291"/>
              <a:chOff x="6956871" y="1370477"/>
              <a:chExt cx="657647" cy="180354"/>
            </a:xfrm>
          </p:grpSpPr>
          <p:sp>
            <p:nvSpPr>
              <p:cNvPr id="67" name="椭圆 66"/>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68" name="椭圆 67"/>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69" name="组合 68"/>
              <p:cNvGrpSpPr/>
              <p:nvPr/>
            </p:nvGrpSpPr>
            <p:grpSpPr>
              <a:xfrm>
                <a:off x="7029793" y="1423162"/>
                <a:ext cx="518770" cy="74157"/>
                <a:chOff x="10764860" y="7705724"/>
                <a:chExt cx="968273" cy="101827"/>
              </a:xfrm>
            </p:grpSpPr>
            <p:sp>
              <p:nvSpPr>
                <p:cNvPr id="70" name="矩形: 圆角 5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71" name="直接连接符 70"/>
                <p:cNvCxnSpPr/>
                <p:nvPr/>
              </p:nvCxnSpPr>
              <p:spPr>
                <a:xfrm>
                  <a:off x="10851356" y="7752771"/>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1" name="组合 20"/>
            <p:cNvGrpSpPr/>
            <p:nvPr/>
          </p:nvGrpSpPr>
          <p:grpSpPr>
            <a:xfrm>
              <a:off x="16335009" y="8701126"/>
              <a:ext cx="580844" cy="159291"/>
              <a:chOff x="6956871" y="1370477"/>
              <a:chExt cx="657647" cy="180354"/>
            </a:xfrm>
          </p:grpSpPr>
          <p:sp>
            <p:nvSpPr>
              <p:cNvPr id="62" name="椭圆 61"/>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63" name="椭圆 62"/>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64" name="组合 63"/>
              <p:cNvGrpSpPr/>
              <p:nvPr/>
            </p:nvGrpSpPr>
            <p:grpSpPr>
              <a:xfrm>
                <a:off x="7029793" y="1423162"/>
                <a:ext cx="518770" cy="74157"/>
                <a:chOff x="10764860" y="7705724"/>
                <a:chExt cx="968273" cy="101827"/>
              </a:xfrm>
            </p:grpSpPr>
            <p:sp>
              <p:nvSpPr>
                <p:cNvPr id="65" name="矩形: 圆角 5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66" name="直接连接符 65"/>
                <p:cNvCxnSpPr/>
                <p:nvPr/>
              </p:nvCxnSpPr>
              <p:spPr>
                <a:xfrm>
                  <a:off x="10851356" y="7752771"/>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3" name="组合 22"/>
            <p:cNvGrpSpPr/>
            <p:nvPr/>
          </p:nvGrpSpPr>
          <p:grpSpPr>
            <a:xfrm>
              <a:off x="16335009" y="9140243"/>
              <a:ext cx="580844" cy="159291"/>
              <a:chOff x="6956871" y="1370477"/>
              <a:chExt cx="657647" cy="180354"/>
            </a:xfrm>
          </p:grpSpPr>
          <p:sp>
            <p:nvSpPr>
              <p:cNvPr id="57" name="椭圆 56"/>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58" name="椭圆 57"/>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59" name="组合 58"/>
              <p:cNvGrpSpPr/>
              <p:nvPr/>
            </p:nvGrpSpPr>
            <p:grpSpPr>
              <a:xfrm>
                <a:off x="7029793" y="1423162"/>
                <a:ext cx="518770" cy="74157"/>
                <a:chOff x="10764860" y="7705724"/>
                <a:chExt cx="968273" cy="101827"/>
              </a:xfrm>
            </p:grpSpPr>
            <p:sp>
              <p:nvSpPr>
                <p:cNvPr id="60" name="矩形: 圆角 4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61" name="直接连接符 60"/>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4" name="组合 23"/>
            <p:cNvGrpSpPr/>
            <p:nvPr/>
          </p:nvGrpSpPr>
          <p:grpSpPr>
            <a:xfrm>
              <a:off x="16335009" y="9579360"/>
              <a:ext cx="580844" cy="159291"/>
              <a:chOff x="6956871" y="1370477"/>
              <a:chExt cx="657647" cy="180354"/>
            </a:xfrm>
          </p:grpSpPr>
          <p:sp>
            <p:nvSpPr>
              <p:cNvPr id="52" name="椭圆 51"/>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53" name="椭圆 52"/>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54" name="组合 53"/>
              <p:cNvGrpSpPr/>
              <p:nvPr/>
            </p:nvGrpSpPr>
            <p:grpSpPr>
              <a:xfrm>
                <a:off x="7029793" y="1423162"/>
                <a:ext cx="518770" cy="74157"/>
                <a:chOff x="10764860" y="7705724"/>
                <a:chExt cx="968273" cy="101827"/>
              </a:xfrm>
            </p:grpSpPr>
            <p:sp>
              <p:nvSpPr>
                <p:cNvPr id="55" name="矩形: 圆角 4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56" name="直接连接符 55"/>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5" name="组合 24"/>
            <p:cNvGrpSpPr/>
            <p:nvPr/>
          </p:nvGrpSpPr>
          <p:grpSpPr>
            <a:xfrm>
              <a:off x="16335009" y="10018477"/>
              <a:ext cx="580844" cy="159291"/>
              <a:chOff x="6956871" y="1370477"/>
              <a:chExt cx="657647" cy="180354"/>
            </a:xfrm>
          </p:grpSpPr>
          <p:sp>
            <p:nvSpPr>
              <p:cNvPr id="47" name="椭圆 46"/>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48" name="椭圆 47"/>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49" name="组合 48"/>
              <p:cNvGrpSpPr/>
              <p:nvPr/>
            </p:nvGrpSpPr>
            <p:grpSpPr>
              <a:xfrm>
                <a:off x="7029793" y="1423162"/>
                <a:ext cx="518770" cy="74157"/>
                <a:chOff x="10764860" y="7705724"/>
                <a:chExt cx="968273" cy="101827"/>
              </a:xfrm>
            </p:grpSpPr>
            <p:sp>
              <p:nvSpPr>
                <p:cNvPr id="50" name="矩形: 圆角 3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51" name="直接连接符 50"/>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6" name="组合 25"/>
            <p:cNvGrpSpPr/>
            <p:nvPr/>
          </p:nvGrpSpPr>
          <p:grpSpPr>
            <a:xfrm>
              <a:off x="16335009" y="10457594"/>
              <a:ext cx="580844" cy="159291"/>
              <a:chOff x="6956871" y="1370477"/>
              <a:chExt cx="657647" cy="180354"/>
            </a:xfrm>
          </p:grpSpPr>
          <p:sp>
            <p:nvSpPr>
              <p:cNvPr id="42" name="椭圆 41"/>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43" name="椭圆 42"/>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44" name="组合 43"/>
              <p:cNvGrpSpPr/>
              <p:nvPr/>
            </p:nvGrpSpPr>
            <p:grpSpPr>
              <a:xfrm>
                <a:off x="7029793" y="1423162"/>
                <a:ext cx="518770" cy="74157"/>
                <a:chOff x="10764860" y="7705724"/>
                <a:chExt cx="968273" cy="101827"/>
              </a:xfrm>
            </p:grpSpPr>
            <p:sp>
              <p:nvSpPr>
                <p:cNvPr id="45" name="矩形: 圆角 3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46" name="直接连接符 45"/>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7" name="组合 26"/>
            <p:cNvGrpSpPr/>
            <p:nvPr/>
          </p:nvGrpSpPr>
          <p:grpSpPr>
            <a:xfrm>
              <a:off x="16335009" y="10896711"/>
              <a:ext cx="580844" cy="159291"/>
              <a:chOff x="6956871" y="1370477"/>
              <a:chExt cx="657647" cy="180354"/>
            </a:xfrm>
          </p:grpSpPr>
          <p:sp>
            <p:nvSpPr>
              <p:cNvPr id="37" name="椭圆 36"/>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38" name="椭圆 37"/>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39" name="组合 38"/>
              <p:cNvGrpSpPr/>
              <p:nvPr/>
            </p:nvGrpSpPr>
            <p:grpSpPr>
              <a:xfrm>
                <a:off x="7029793" y="1423162"/>
                <a:ext cx="518770" cy="74157"/>
                <a:chOff x="10764860" y="7705724"/>
                <a:chExt cx="968273" cy="101827"/>
              </a:xfrm>
            </p:grpSpPr>
            <p:sp>
              <p:nvSpPr>
                <p:cNvPr id="40" name="矩形: 圆角 2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41" name="直接连接符 40"/>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8" name="组合 27"/>
            <p:cNvGrpSpPr/>
            <p:nvPr/>
          </p:nvGrpSpPr>
          <p:grpSpPr>
            <a:xfrm>
              <a:off x="16335009" y="11335831"/>
              <a:ext cx="580844" cy="595143"/>
              <a:chOff x="6956871" y="1370477"/>
              <a:chExt cx="657647" cy="673837"/>
            </a:xfrm>
          </p:grpSpPr>
          <p:sp>
            <p:nvSpPr>
              <p:cNvPr id="29" name="椭圆 28"/>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30" name="椭圆 29"/>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31" name="组合 30"/>
              <p:cNvGrpSpPr/>
              <p:nvPr/>
            </p:nvGrpSpPr>
            <p:grpSpPr>
              <a:xfrm>
                <a:off x="7029793" y="1423164"/>
                <a:ext cx="518770" cy="527022"/>
                <a:chOff x="10764860" y="7705724"/>
                <a:chExt cx="968273" cy="723668"/>
              </a:xfrm>
            </p:grpSpPr>
            <p:sp>
              <p:nvSpPr>
                <p:cNvPr id="34" name="矩形: 圆角 2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35" name="直接连接符 34"/>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cxnSp>
              <p:nvCxnSpPr>
                <p:cNvPr id="36" name="直接连接符 35"/>
                <p:cNvCxnSpPr/>
                <p:nvPr/>
              </p:nvCxnSpPr>
              <p:spPr>
                <a:xfrm>
                  <a:off x="10851357" y="8429392"/>
                  <a:ext cx="790574" cy="0"/>
                </a:xfrm>
                <a:prstGeom prst="line">
                  <a:avLst/>
                </a:prstGeom>
                <a:noFill/>
                <a:ln w="25400" cap="rnd" cmpd="sng" algn="ctr">
                  <a:solidFill>
                    <a:sysClr val="window" lastClr="FFFFFF">
                      <a:lumMod val="95000"/>
                    </a:sysClr>
                  </a:solidFill>
                  <a:prstDash val="solid"/>
                  <a:miter lim="800000"/>
                </a:ln>
                <a:effectLst/>
              </p:spPr>
            </p:cxnSp>
          </p:grpSp>
          <p:sp>
            <p:nvSpPr>
              <p:cNvPr id="32" name="椭圆 31"/>
              <p:cNvSpPr/>
              <p:nvPr/>
            </p:nvSpPr>
            <p:spPr>
              <a:xfrm>
                <a:off x="6956871" y="1863960"/>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33" name="椭圆 32"/>
              <p:cNvSpPr/>
              <p:nvPr/>
            </p:nvSpPr>
            <p:spPr>
              <a:xfrm>
                <a:off x="7434163" y="1863960"/>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grpSp>
      <p:sp>
        <p:nvSpPr>
          <p:cNvPr id="12" name="文本框 11"/>
          <p:cNvSpPr txBox="1"/>
          <p:nvPr/>
        </p:nvSpPr>
        <p:spPr>
          <a:xfrm>
            <a:off x="4761456" y="2222801"/>
            <a:ext cx="5486667" cy="1753235"/>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r>
              <a:rPr lang="zh-CN" altLang="en-US" dirty="0"/>
              <a:t>所谓</a:t>
            </a:r>
            <a:r>
              <a:rPr lang="zh-CN" altLang="en-US" dirty="0">
                <a:solidFill>
                  <a:srgbClr val="C00000"/>
                </a:solidFill>
              </a:rPr>
              <a:t>现代化</a:t>
            </a:r>
            <a:r>
              <a:rPr lang="zh-CN" altLang="en-US" dirty="0"/>
              <a:t>，</a:t>
            </a:r>
            <a:r>
              <a:rPr lang="zh-CN" altLang="zh-CN" dirty="0"/>
              <a:t>是指世界范围内的，以</a:t>
            </a:r>
            <a:r>
              <a:rPr lang="zh-CN" altLang="zh-CN" b="1" dirty="0"/>
              <a:t>工业化</a:t>
            </a:r>
            <a:r>
              <a:rPr lang="zh-CN" altLang="zh-CN" dirty="0"/>
              <a:t>为发端的，以及由此所引发的，以一个个民族（国家）实体为其载体的，整个社会的一系列巨大变革。这种变革的结果就是以</a:t>
            </a:r>
            <a:r>
              <a:rPr lang="zh-CN" altLang="zh-CN" b="1" dirty="0"/>
              <a:t>现代大工业</a:t>
            </a:r>
            <a:r>
              <a:rPr lang="zh-CN" altLang="zh-CN" dirty="0"/>
              <a:t>为基础的现代社会。</a:t>
            </a:r>
            <a:endParaRPr lang="zh-CN" altLang="en-US" dirty="0"/>
          </a:p>
        </p:txBody>
      </p:sp>
      <p:cxnSp>
        <p:nvCxnSpPr>
          <p:cNvPr id="92" name="直接连接符 91"/>
          <p:cNvCxnSpPr/>
          <p:nvPr/>
        </p:nvCxnSpPr>
        <p:spPr>
          <a:xfrm>
            <a:off x="4759535" y="4026937"/>
            <a:ext cx="549924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4836818" y="4072095"/>
            <a:ext cx="5333567" cy="876458"/>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r>
              <a:rPr lang="zh-CN" altLang="zh-CN" dirty="0"/>
              <a:t>现代化是人类社会发展的必然趋势，任何一个国家必须顺应这种历史潮流，才能得以存在和发展。</a:t>
            </a:r>
            <a:endParaRPr lang="zh-CN" altLang="zh-CN" dirty="0"/>
          </a:p>
        </p:txBody>
      </p:sp>
      <p:grpSp>
        <p:nvGrpSpPr>
          <p:cNvPr id="98" name="组合 97"/>
          <p:cNvGrpSpPr/>
          <p:nvPr/>
        </p:nvGrpSpPr>
        <p:grpSpPr>
          <a:xfrm>
            <a:off x="2194832" y="3026184"/>
            <a:ext cx="1616092" cy="857470"/>
            <a:chOff x="2198768" y="2994416"/>
            <a:chExt cx="1616092" cy="857470"/>
          </a:xfrm>
        </p:grpSpPr>
        <p:sp>
          <p:nvSpPr>
            <p:cNvPr id="10" name="文本框 9"/>
            <p:cNvSpPr txBox="1"/>
            <p:nvPr/>
          </p:nvSpPr>
          <p:spPr>
            <a:xfrm>
              <a:off x="2198768" y="2994416"/>
              <a:ext cx="1616092" cy="584775"/>
            </a:xfrm>
            <a:prstGeom prst="rect">
              <a:avLst/>
            </a:prstGeom>
            <a:noFill/>
          </p:spPr>
          <p:txBody>
            <a:bodyPr wrap="square">
              <a:spAutoFit/>
            </a:bodyPr>
            <a:lstStyle/>
            <a:p>
              <a:pPr algn="dist"/>
              <a:r>
                <a:rPr lang="zh-CN" altLang="zh-CN" sz="32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现代化</a:t>
              </a:r>
              <a:endParaRPr lang="zh-CN" altLang="en-US" sz="32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cxnSp>
          <p:nvCxnSpPr>
            <p:cNvPr id="9" name="直接连接符 8"/>
            <p:cNvCxnSpPr/>
            <p:nvPr/>
          </p:nvCxnSpPr>
          <p:spPr>
            <a:xfrm flipV="1">
              <a:off x="2535362" y="3737684"/>
              <a:ext cx="9308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2338414" y="3851886"/>
              <a:ext cx="13543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blinds(horizontal)">
                                      <p:cBhvr>
                                        <p:cTn id="19" dur="500"/>
                                        <p:tgtEl>
                                          <p:spTgt spid="9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blinds(horizontal)">
                                      <p:cBhvr>
                                        <p:cTn id="22" dur="500"/>
                                        <p:tgtEl>
                                          <p:spTgt spid="95"/>
                                        </p:tgtEl>
                                      </p:cBhvr>
                                    </p:animEffect>
                                  </p:childTnLst>
                                </p:cTn>
                              </p:par>
                              <p:par>
                                <p:cTn id="23" presetID="3" presetClass="entr" presetSubtype="1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blinds(horizontal)">
                                      <p:cBhvr>
                                        <p:cTn id="2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2" grpId="0"/>
      <p:bldP spid="9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custDataLst>
              <p:tags r:id="rId5"/>
            </p:custDataLst>
          </p:nvPr>
        </p:nvSpPr>
        <p:spPr>
          <a:xfrm>
            <a:off x="660400" y="1564640"/>
            <a:ext cx="3169920" cy="4639310"/>
          </a:xfrm>
          <a:prstGeom prst="roundRect">
            <a:avLst>
              <a:gd name="adj" fmla="val 3148"/>
            </a:avLst>
          </a:prstGeom>
          <a:solidFill>
            <a:schemeClr val="bg1"/>
          </a:solidFill>
          <a:ln w="19050" cap="sq">
            <a:solidFill>
              <a:schemeClr val="accent2"/>
            </a:solidFill>
            <a:miter/>
          </a:ln>
          <a:effectLst>
            <a:outerShdw dist="88900" dir="2340000" algn="ctr" rotWithShape="0">
              <a:schemeClr val="accent3">
                <a:alpha val="10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5" name="标题 1"/>
          <p:cNvSpPr txBox="1"/>
          <p:nvPr>
            <p:custDataLst>
              <p:tags r:id="rId6"/>
            </p:custDataLst>
          </p:nvPr>
        </p:nvSpPr>
        <p:spPr>
          <a:xfrm>
            <a:off x="895350" y="4794250"/>
            <a:ext cx="2700020" cy="1234440"/>
          </a:xfrm>
          <a:prstGeom prst="rect">
            <a:avLst/>
          </a:prstGeom>
          <a:noFill/>
          <a:ln>
            <a:noFill/>
          </a:ln>
        </p:spPr>
        <p:txBody>
          <a:bodyPr vert="horz" wrap="square" lIns="0" tIns="0" rIns="0" bIns="0" rtlCol="0" anchor="t"/>
          <a:lstStyle/>
          <a:p>
            <a:pPr algn="l"/>
            <a:r>
              <a:rPr kumimoji="1" lang="en-US" altLang="zh-CN" sz="1600">
                <a:ln w="12700">
                  <a:noFill/>
                </a:ln>
                <a:solidFill>
                  <a:srgbClr val="262626">
                    <a:alpha val="100000"/>
                  </a:srgbClr>
                </a:solidFill>
                <a:latin typeface="黑体" panose="02010609060101010101" charset="-122"/>
                <a:ea typeface="黑体" panose="02010609060101010101" charset="-122"/>
                <a:cs typeface="黑体" panose="02010609060101010101" charset="-122"/>
              </a:rPr>
              <a:t>从教育大国到教育强国是一个系统性跃升和质变，《决定》强调加快建设高质量教育体系，统筹推进育人方式、办学模式、管理体制、保障机制改革。</a:t>
            </a:r>
            <a:endParaRPr kumimoji="1" lang="en-US" altLang="zh-CN" sz="1600">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7" name="标题 1"/>
          <p:cNvSpPr txBox="1"/>
          <p:nvPr>
            <p:custDataLst>
              <p:tags r:id="rId7"/>
            </p:custDataLst>
          </p:nvPr>
        </p:nvSpPr>
        <p:spPr>
          <a:xfrm>
            <a:off x="407282" y="1340516"/>
            <a:ext cx="495935" cy="495935"/>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8" name="标题 1"/>
          <p:cNvSpPr txBox="1"/>
          <p:nvPr>
            <p:custDataLst>
              <p:tags r:id="rId8"/>
            </p:custDataLst>
          </p:nvPr>
        </p:nvSpPr>
        <p:spPr>
          <a:xfrm>
            <a:off x="450729" y="1484423"/>
            <a:ext cx="444500" cy="203200"/>
          </a:xfrm>
          <a:prstGeom prst="rect">
            <a:avLst/>
          </a:prstGeom>
          <a:noFill/>
          <a:ln>
            <a:noFill/>
          </a:ln>
        </p:spPr>
        <p:txBody>
          <a:bodyPr vert="horz" wrap="square" lIns="0" tIns="0" rIns="0" bIns="0" rtlCol="0" anchor="t">
            <a:spAutoFit/>
          </a:bodyPr>
          <a:lstStyle/>
          <a:p>
            <a:pPr algn="ctr"/>
            <a:r>
              <a:rPr kumimoji="1" lang="en-US" altLang="zh-CN" sz="1600">
                <a:ln w="12700">
                  <a:noFill/>
                </a:ln>
                <a:solidFill>
                  <a:srgbClr val="FFFFFF">
                    <a:alpha val="100000"/>
                  </a:srgbClr>
                </a:solidFill>
                <a:latin typeface="黑体" panose="02010609060101010101" charset="-122"/>
                <a:ea typeface="黑体" panose="02010609060101010101" charset="-122"/>
                <a:cs typeface="华文宋体" panose="02010600040101010101" charset="-122"/>
              </a:rPr>
              <a:t>01</a:t>
            </a:r>
            <a:endParaRPr kumimoji="1" lang="en-US" altLang="zh-CN" sz="1600">
              <a:ln w="12700">
                <a:noFill/>
              </a:ln>
              <a:solidFill>
                <a:srgbClr val="FFFFFF">
                  <a:alpha val="100000"/>
                </a:srgbClr>
              </a:solidFill>
              <a:latin typeface="黑体" panose="02010609060101010101" charset="-122"/>
              <a:ea typeface="黑体" panose="02010609060101010101" charset="-122"/>
              <a:cs typeface="华文宋体" panose="02010600040101010101" charset="-122"/>
            </a:endParaRPr>
          </a:p>
        </p:txBody>
      </p:sp>
      <p:sp>
        <p:nvSpPr>
          <p:cNvPr id="9" name="标题 1"/>
          <p:cNvSpPr txBox="1"/>
          <p:nvPr>
            <p:custDataLst>
              <p:tags r:id="rId9"/>
            </p:custDataLst>
          </p:nvPr>
        </p:nvSpPr>
        <p:spPr>
          <a:xfrm>
            <a:off x="902970" y="4253865"/>
            <a:ext cx="2700020" cy="405765"/>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深化教育综合改革</a:t>
            </a:r>
            <a:endParaRPr kumimoji="1" lang="en-US" altLang="zh-CN" sz="160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5" name="标题 1"/>
          <p:cNvSpPr txBox="1"/>
          <p:nvPr/>
        </p:nvSpPr>
        <p:spPr>
          <a:xfrm>
            <a:off x="387985" y="420370"/>
            <a:ext cx="11729085" cy="4318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教育、科技、人才是中国式现代化的基础性、战略性支撑</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pic>
        <p:nvPicPr>
          <p:cNvPr id="26" name="图片 25"/>
          <p:cNvPicPr>
            <a:picLocks noChangeAspect="1"/>
          </p:cNvPicPr>
          <p:nvPr>
            <p:custDataLst>
              <p:tags r:id="rId10"/>
            </p:custDataLst>
          </p:nvPr>
        </p:nvPicPr>
        <p:blipFill>
          <a:blip r:embed="rId11"/>
          <a:srcRect/>
          <a:stretch>
            <a:fillRect/>
          </a:stretch>
        </p:blipFill>
        <p:spPr>
          <a:xfrm>
            <a:off x="4663526" y="1558789"/>
            <a:ext cx="2842753" cy="488402"/>
          </a:xfrm>
          <a:prstGeom prst="rect">
            <a:avLst/>
          </a:prstGeom>
          <a:ln>
            <a:noFill/>
          </a:ln>
          <a:effectLst>
            <a:outerShdw blurRad="292100" dist="139700" dir="2700000" algn="tl" rotWithShape="0">
              <a:srgbClr val="333333">
                <a:alpha val="65000"/>
              </a:srgbClr>
            </a:outerShdw>
          </a:effectLst>
        </p:spPr>
      </p:pic>
      <p:pic>
        <p:nvPicPr>
          <p:cNvPr id="27" name="图片 26"/>
          <p:cNvPicPr>
            <a:picLocks noChangeAspect="1"/>
          </p:cNvPicPr>
          <p:nvPr>
            <p:custDataLst>
              <p:tags r:id="rId12"/>
            </p:custDataLst>
          </p:nvPr>
        </p:nvPicPr>
        <p:blipFill>
          <a:blip r:embed="rId13"/>
          <a:srcRect/>
          <a:stretch>
            <a:fillRect/>
          </a:stretch>
        </p:blipFill>
        <p:spPr>
          <a:xfrm>
            <a:off x="8039325" y="1546827"/>
            <a:ext cx="2842750" cy="488402"/>
          </a:xfrm>
          <a:prstGeom prst="rect">
            <a:avLst/>
          </a:prstGeom>
          <a:ln>
            <a:noFill/>
          </a:ln>
          <a:effectLst>
            <a:outerShdw blurRad="292100" dist="139700" dir="2700000" algn="tl" rotWithShape="0">
              <a:srgbClr val="333333">
                <a:alpha val="65000"/>
              </a:srgbClr>
            </a:outerShdw>
          </a:effectLst>
        </p:spPr>
      </p:pic>
      <p:pic>
        <p:nvPicPr>
          <p:cNvPr id="28" name="图片 27"/>
          <p:cNvPicPr>
            <a:picLocks noChangeAspect="1"/>
          </p:cNvPicPr>
          <p:nvPr>
            <p:custDataLst>
              <p:tags r:id="rId14"/>
            </p:custDataLst>
          </p:nvPr>
        </p:nvPicPr>
        <p:blipFill>
          <a:blip r:embed="rId15"/>
          <a:srcRect/>
          <a:stretch>
            <a:fillRect/>
          </a:stretch>
        </p:blipFill>
        <p:spPr>
          <a:xfrm>
            <a:off x="4663526" y="2920734"/>
            <a:ext cx="2842750" cy="488402"/>
          </a:xfrm>
          <a:prstGeom prst="rect">
            <a:avLst/>
          </a:prstGeom>
          <a:ln>
            <a:noFill/>
          </a:ln>
          <a:effectLst>
            <a:outerShdw blurRad="292100" dist="139700" dir="2700000" algn="tl" rotWithShape="0">
              <a:srgbClr val="333333">
                <a:alpha val="65000"/>
              </a:srgbClr>
            </a:outerShdw>
          </a:effectLst>
        </p:spPr>
      </p:pic>
      <p:pic>
        <p:nvPicPr>
          <p:cNvPr id="29" name="图片 28"/>
          <p:cNvPicPr>
            <a:picLocks noChangeAspect="1"/>
          </p:cNvPicPr>
          <p:nvPr>
            <p:custDataLst>
              <p:tags r:id="rId16"/>
            </p:custDataLst>
          </p:nvPr>
        </p:nvPicPr>
        <p:blipFill>
          <a:blip r:embed="rId17"/>
          <a:srcRect/>
          <a:stretch>
            <a:fillRect/>
          </a:stretch>
        </p:blipFill>
        <p:spPr>
          <a:xfrm>
            <a:off x="8039325" y="2920734"/>
            <a:ext cx="2842750" cy="488402"/>
          </a:xfrm>
          <a:prstGeom prst="rect">
            <a:avLst/>
          </a:prstGeom>
          <a:ln>
            <a:noFill/>
          </a:ln>
          <a:effectLst>
            <a:outerShdw blurRad="292100" dist="139700" dir="2700000" algn="tl" rotWithShape="0">
              <a:srgbClr val="333333">
                <a:alpha val="65000"/>
              </a:srgbClr>
            </a:outerShdw>
          </a:effectLst>
        </p:spPr>
      </p:pic>
      <p:sp>
        <p:nvSpPr>
          <p:cNvPr id="30" name="矩形: 圆角 27"/>
          <p:cNvSpPr/>
          <p:nvPr>
            <p:custDataLst>
              <p:tags r:id="rId18"/>
            </p:custDataLst>
          </p:nvPr>
        </p:nvSpPr>
        <p:spPr>
          <a:xfrm>
            <a:off x="4766047" y="2055343"/>
            <a:ext cx="2644741" cy="530222"/>
          </a:xfrm>
          <a:prstGeom prst="roundRect">
            <a:avLst/>
          </a:prstGeom>
          <a:gradFill flip="none" rotWithShape="1">
            <a:gsLst>
              <a:gs pos="0">
                <a:srgbClr val="3815CD"/>
              </a:gs>
              <a:gs pos="50000">
                <a:srgbClr val="115EB3"/>
              </a:gs>
              <a:gs pos="100000">
                <a:srgbClr val="2B8EF1"/>
              </a:gs>
            </a:gsLst>
            <a:lin ang="10800000" scaled="1"/>
            <a:tileRect/>
          </a:gradFill>
          <a:ln>
            <a:noFill/>
          </a:ln>
          <a:effectLst>
            <a:outerShdw blurRad="292100" dist="139700" dir="2700000" algn="tl"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1" name="矩形: 圆角 30"/>
          <p:cNvSpPr/>
          <p:nvPr>
            <p:custDataLst>
              <p:tags r:id="rId19"/>
            </p:custDataLst>
          </p:nvPr>
        </p:nvSpPr>
        <p:spPr>
          <a:xfrm>
            <a:off x="8260416" y="2043380"/>
            <a:ext cx="2354586" cy="530222"/>
          </a:xfrm>
          <a:prstGeom prst="roundRect">
            <a:avLst/>
          </a:prstGeom>
          <a:gradFill flip="none" rotWithShape="1">
            <a:gsLst>
              <a:gs pos="0">
                <a:srgbClr val="3815CD"/>
              </a:gs>
              <a:gs pos="50000">
                <a:srgbClr val="115EB3"/>
              </a:gs>
              <a:gs pos="100000">
                <a:srgbClr val="2B8EF1"/>
              </a:gs>
            </a:gsLst>
            <a:lin ang="10800000" scaled="1"/>
            <a:tileRect/>
          </a:gradFill>
          <a:ln>
            <a:noFill/>
          </a:ln>
          <a:effectLst>
            <a:outerShdw blurRad="292100" dist="139700" dir="2700000" algn="tl"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 巩固率</a:t>
            </a:r>
            <a:endPar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4" name="矩形: 圆角 33"/>
          <p:cNvSpPr/>
          <p:nvPr>
            <p:custDataLst>
              <p:tags r:id="rId20"/>
            </p:custDataLst>
          </p:nvPr>
        </p:nvSpPr>
        <p:spPr>
          <a:xfrm>
            <a:off x="4766047" y="3417287"/>
            <a:ext cx="2644741" cy="530222"/>
          </a:xfrm>
          <a:prstGeom prst="roundRect">
            <a:avLst/>
          </a:prstGeom>
          <a:gradFill flip="none" rotWithShape="1">
            <a:gsLst>
              <a:gs pos="0">
                <a:srgbClr val="3815CD"/>
              </a:gs>
              <a:gs pos="50000">
                <a:srgbClr val="115EB3"/>
              </a:gs>
              <a:gs pos="100000">
                <a:srgbClr val="2B8EF1"/>
              </a:gs>
            </a:gsLst>
            <a:lin ang="10800000" scaled="1"/>
            <a:tileRect/>
          </a:gradFill>
          <a:ln>
            <a:noFill/>
          </a:ln>
          <a:effectLst>
            <a:outerShdw blurRad="292100" dist="139700" dir="2700000" algn="tl"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毛入学率</a:t>
            </a:r>
            <a:endPar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5" name="矩形: 圆角 34"/>
          <p:cNvSpPr/>
          <p:nvPr>
            <p:custDataLst>
              <p:tags r:id="rId21"/>
            </p:custDataLst>
          </p:nvPr>
        </p:nvSpPr>
        <p:spPr>
          <a:xfrm>
            <a:off x="8260415" y="3417288"/>
            <a:ext cx="2456761" cy="530222"/>
          </a:xfrm>
          <a:prstGeom prst="roundRect">
            <a:avLst/>
          </a:prstGeom>
          <a:gradFill flip="none" rotWithShape="1">
            <a:gsLst>
              <a:gs pos="0">
                <a:srgbClr val="3815CD"/>
              </a:gs>
              <a:gs pos="50000">
                <a:srgbClr val="115EB3"/>
              </a:gs>
              <a:gs pos="100000">
                <a:srgbClr val="2B8EF1"/>
              </a:gs>
            </a:gsLst>
            <a:lin ang="10800000" scaled="1"/>
            <a:tileRect/>
          </a:gradFill>
          <a:ln>
            <a:noFill/>
          </a:ln>
          <a:effectLst>
            <a:outerShdw blurRad="292100" dist="139700" dir="2700000" algn="tl"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毛入学率</a:t>
            </a:r>
            <a:endPar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32" name="文本框 31"/>
          <p:cNvSpPr txBox="1"/>
          <p:nvPr/>
        </p:nvSpPr>
        <p:spPr>
          <a:xfrm>
            <a:off x="4663230" y="958078"/>
            <a:ext cx="4754880" cy="460375"/>
          </a:xfrm>
          <a:prstGeom prst="rect">
            <a:avLst/>
          </a:prstGeom>
          <a:noFill/>
        </p:spPr>
        <p:txBody>
          <a:bodyPr wrap="none" rtlCol="0">
            <a:spAutoFit/>
          </a:bodyPr>
          <a:lstStyle/>
          <a:p>
            <a:r>
              <a:rPr lang="zh-CN" altLang="en-US" sz="2400" b="1" dirty="0">
                <a:solidFill>
                  <a:srgbClr val="3815CD"/>
                </a:solidFill>
                <a:latin typeface="微软雅黑" panose="020B0503020204020204" charset="-122"/>
                <a:ea typeface="微软雅黑" panose="020B0503020204020204" charset="-122"/>
                <a:cs typeface="Times New Roman" panose="02020603050405020304" pitchFamily="18" charset="0"/>
              </a:rPr>
              <a:t>我国教育普及水平实现历史性跨越</a:t>
            </a:r>
            <a:endParaRPr lang="zh-CN" altLang="en-US" sz="2400" b="1" dirty="0">
              <a:solidFill>
                <a:srgbClr val="3815CD"/>
              </a:solidFill>
              <a:latin typeface="微软雅黑" panose="020B0503020204020204" charset="-122"/>
              <a:ea typeface="微软雅黑" panose="020B0503020204020204" charset="-122"/>
              <a:cs typeface="Times New Roman" panose="02020603050405020304" pitchFamily="18" charset="0"/>
            </a:endParaRPr>
          </a:p>
        </p:txBody>
      </p:sp>
      <p:grpSp>
        <p:nvGrpSpPr>
          <p:cNvPr id="33" name="组合 32"/>
          <p:cNvGrpSpPr/>
          <p:nvPr/>
        </p:nvGrpSpPr>
        <p:grpSpPr>
          <a:xfrm>
            <a:off x="1247775" y="873760"/>
            <a:ext cx="1991995" cy="3245485"/>
            <a:chOff x="542094" y="1566191"/>
            <a:chExt cx="3825373" cy="4610159"/>
          </a:xfrm>
        </p:grpSpPr>
        <p:pic>
          <p:nvPicPr>
            <p:cNvPr id="36" name="图片 35"/>
            <p:cNvPicPr>
              <a:picLocks noChangeAspect="1"/>
            </p:cNvPicPr>
            <p:nvPr/>
          </p:nvPicPr>
          <p:blipFill>
            <a:blip r:embed="rId22"/>
            <a:srcRect/>
            <a:stretch>
              <a:fillRect/>
            </a:stretch>
          </p:blipFill>
          <p:spPr>
            <a:xfrm>
              <a:off x="550317" y="1578153"/>
              <a:ext cx="3817150" cy="4598197"/>
            </a:xfrm>
            <a:prstGeom prst="rect">
              <a:avLst/>
            </a:prstGeom>
            <a:ln>
              <a:noFill/>
            </a:ln>
            <a:effectLst>
              <a:outerShdw blurRad="292100" dist="139700" dir="2700000" algn="tl" rotWithShape="0">
                <a:srgbClr val="333333">
                  <a:alpha val="65000"/>
                </a:srgbClr>
              </a:outerShdw>
            </a:effectLst>
          </p:spPr>
        </p:pic>
        <p:sp>
          <p:nvSpPr>
            <p:cNvPr id="37" name="矩形: 圆角 3"/>
            <p:cNvSpPr/>
            <p:nvPr/>
          </p:nvSpPr>
          <p:spPr>
            <a:xfrm>
              <a:off x="542094" y="1566191"/>
              <a:ext cx="3825372" cy="3668618"/>
            </a:xfrm>
            <a:prstGeom prst="roundRect">
              <a:avLst>
                <a:gd name="adj" fmla="val 3542"/>
              </a:avLst>
            </a:prstGeom>
            <a:noFill/>
            <a:ln w="6350">
              <a:gradFill>
                <a:gsLst>
                  <a:gs pos="0">
                    <a:srgbClr val="136ED2"/>
                  </a:gs>
                  <a:gs pos="21000">
                    <a:schemeClr val="accent1">
                      <a:lumMod val="30000"/>
                      <a:lumOff val="70000"/>
                      <a:alpha val="0"/>
                    </a:schemeClr>
                  </a:gs>
                </a:gsLst>
                <a:lin ang="2700000" scaled="0"/>
              </a:gra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charset="-122"/>
                <a:ea typeface="黑体" panose="02010609060101010101" charset="-122"/>
              </a:endParaRPr>
            </a:p>
          </p:txBody>
        </p:sp>
      </p:grpSp>
      <p:graphicFrame>
        <p:nvGraphicFramePr>
          <p:cNvPr id="38" name="图表 37"/>
          <p:cNvGraphicFramePr/>
          <p:nvPr>
            <p:custDataLst>
              <p:tags r:id="rId23"/>
            </p:custDataLst>
          </p:nvPr>
        </p:nvGraphicFramePr>
        <p:xfrm>
          <a:off x="6930898" y="1837356"/>
          <a:ext cx="1456192" cy="970795"/>
        </p:xfrm>
        <a:graphic>
          <a:graphicData uri="http://schemas.openxmlformats.org/drawingml/2006/chart">
            <c:chart xmlns:c="http://schemas.openxmlformats.org/drawingml/2006/chart" xmlns:r="http://schemas.openxmlformats.org/officeDocument/2006/relationships" r:id="rId1"/>
          </a:graphicData>
        </a:graphic>
      </p:graphicFrame>
      <p:sp>
        <p:nvSpPr>
          <p:cNvPr id="39" name="文本框 38"/>
          <p:cNvSpPr txBox="1"/>
          <p:nvPr>
            <p:custDataLst>
              <p:tags r:id="rId24"/>
            </p:custDataLst>
          </p:nvPr>
        </p:nvSpPr>
        <p:spPr>
          <a:xfrm>
            <a:off x="4838058" y="2074031"/>
            <a:ext cx="1557280" cy="460375"/>
          </a:xfrm>
          <a:prstGeom prst="rect">
            <a:avLst/>
          </a:prstGeom>
          <a:noFill/>
        </p:spPr>
        <p:txBody>
          <a:bodyPr wrap="square">
            <a:spAutoFit/>
          </a:bodyPr>
          <a:lstStyle/>
          <a:p>
            <a:r>
              <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毛入园率</a:t>
            </a:r>
            <a:endPar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0" name="文本框 39"/>
          <p:cNvSpPr txBox="1"/>
          <p:nvPr>
            <p:custDataLst>
              <p:tags r:id="rId25"/>
            </p:custDataLst>
          </p:nvPr>
        </p:nvSpPr>
        <p:spPr>
          <a:xfrm>
            <a:off x="6101714" y="2084079"/>
            <a:ext cx="1309073" cy="460375"/>
          </a:xfrm>
          <a:prstGeom prst="rect">
            <a:avLst/>
          </a:prstGeom>
          <a:noFill/>
        </p:spPr>
        <p:txBody>
          <a:bodyPr wrap="square">
            <a:spAutoFit/>
          </a:bodyPr>
          <a:lstStyle/>
          <a:p>
            <a:r>
              <a:rPr lang="en-US" altLang="zh-CN"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89.7%</a:t>
            </a:r>
            <a:endParaRPr lang="zh-CN" altLang="en-US" sz="2400" dirty="0"/>
          </a:p>
        </p:txBody>
      </p:sp>
      <p:graphicFrame>
        <p:nvGraphicFramePr>
          <p:cNvPr id="41" name="图表 40"/>
          <p:cNvGraphicFramePr/>
          <p:nvPr>
            <p:custDataLst>
              <p:tags r:id="rId26"/>
            </p:custDataLst>
          </p:nvPr>
        </p:nvGraphicFramePr>
        <p:xfrm>
          <a:off x="10272418" y="1673046"/>
          <a:ext cx="1456192" cy="970795"/>
        </p:xfrm>
        <a:graphic>
          <a:graphicData uri="http://schemas.openxmlformats.org/drawingml/2006/chart">
            <c:chart xmlns:c="http://schemas.openxmlformats.org/drawingml/2006/chart" xmlns:r="http://schemas.openxmlformats.org/officeDocument/2006/relationships" r:id="rId2"/>
          </a:graphicData>
        </a:graphic>
      </p:graphicFrame>
      <p:sp>
        <p:nvSpPr>
          <p:cNvPr id="42" name="文本框 41"/>
          <p:cNvSpPr txBox="1"/>
          <p:nvPr>
            <p:custDataLst>
              <p:tags r:id="rId27"/>
            </p:custDataLst>
          </p:nvPr>
        </p:nvSpPr>
        <p:spPr>
          <a:xfrm>
            <a:off x="9328027" y="2088387"/>
            <a:ext cx="1286975" cy="460375"/>
          </a:xfrm>
          <a:prstGeom prst="rect">
            <a:avLst/>
          </a:prstGeom>
          <a:noFill/>
        </p:spPr>
        <p:txBody>
          <a:bodyPr wrap="square">
            <a:spAutoFit/>
          </a:bodyPr>
          <a:lstStyle/>
          <a:p>
            <a:r>
              <a:rPr lang="en-US" altLang="zh-CN"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95.5%</a:t>
            </a:r>
            <a:endParaRPr lang="zh-CN" altLang="en-US" sz="2400" dirty="0"/>
          </a:p>
        </p:txBody>
      </p:sp>
      <p:graphicFrame>
        <p:nvGraphicFramePr>
          <p:cNvPr id="43" name="图表 42"/>
          <p:cNvGraphicFramePr/>
          <p:nvPr>
            <p:custDataLst>
              <p:tags r:id="rId28"/>
            </p:custDataLst>
          </p:nvPr>
        </p:nvGraphicFramePr>
        <p:xfrm>
          <a:off x="6966723" y="3181401"/>
          <a:ext cx="1456192" cy="970795"/>
        </p:xfrm>
        <a:graphic>
          <a:graphicData uri="http://schemas.openxmlformats.org/drawingml/2006/chart">
            <c:chart xmlns:c="http://schemas.openxmlformats.org/drawingml/2006/chart" xmlns:r="http://schemas.openxmlformats.org/officeDocument/2006/relationships" r:id="rId3"/>
          </a:graphicData>
        </a:graphic>
      </p:graphicFrame>
      <p:sp>
        <p:nvSpPr>
          <p:cNvPr id="44" name="文本框 43"/>
          <p:cNvSpPr txBox="1"/>
          <p:nvPr>
            <p:custDataLst>
              <p:tags r:id="rId29"/>
            </p:custDataLst>
          </p:nvPr>
        </p:nvSpPr>
        <p:spPr>
          <a:xfrm>
            <a:off x="6068105" y="3459716"/>
            <a:ext cx="1297305" cy="460375"/>
          </a:xfrm>
          <a:prstGeom prst="rect">
            <a:avLst/>
          </a:prstGeom>
          <a:noFill/>
        </p:spPr>
        <p:txBody>
          <a:bodyPr wrap="square">
            <a:spAutoFit/>
          </a:bodyPr>
          <a:lstStyle/>
          <a:p>
            <a:r>
              <a:rPr lang="en-US" altLang="zh-CN"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91.6%</a:t>
            </a:r>
            <a:endParaRPr lang="zh-CN" altLang="en-US" sz="2400" dirty="0"/>
          </a:p>
        </p:txBody>
      </p:sp>
      <p:graphicFrame>
        <p:nvGraphicFramePr>
          <p:cNvPr id="45" name="图表 44"/>
          <p:cNvGraphicFramePr/>
          <p:nvPr>
            <p:custDataLst>
              <p:tags r:id="rId30"/>
            </p:custDataLst>
          </p:nvPr>
        </p:nvGraphicFramePr>
        <p:xfrm>
          <a:off x="10272622" y="2996340"/>
          <a:ext cx="1456192" cy="970795"/>
        </p:xfrm>
        <a:graphic>
          <a:graphicData uri="http://schemas.openxmlformats.org/drawingml/2006/chart">
            <c:chart xmlns:c="http://schemas.openxmlformats.org/drawingml/2006/chart" xmlns:r="http://schemas.openxmlformats.org/officeDocument/2006/relationships" r:id="rId4"/>
          </a:graphicData>
        </a:graphic>
      </p:graphicFrame>
      <p:sp>
        <p:nvSpPr>
          <p:cNvPr id="46" name="文本框 45"/>
          <p:cNvSpPr txBox="1"/>
          <p:nvPr>
            <p:custDataLst>
              <p:tags r:id="rId31"/>
            </p:custDataLst>
          </p:nvPr>
        </p:nvSpPr>
        <p:spPr>
          <a:xfrm>
            <a:off x="9551276" y="3464772"/>
            <a:ext cx="1330799" cy="460375"/>
          </a:xfrm>
          <a:prstGeom prst="rect">
            <a:avLst/>
          </a:prstGeom>
          <a:noFill/>
        </p:spPr>
        <p:txBody>
          <a:bodyPr wrap="square">
            <a:spAutoFit/>
          </a:bodyPr>
          <a:lstStyle/>
          <a:p>
            <a:r>
              <a:rPr lang="en-US" altLang="zh-CN"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rPr>
              <a:t>59.6%</a:t>
            </a:r>
            <a:endParaRPr lang="zh-CN" altLang="en-US" sz="2400" dirty="0"/>
          </a:p>
        </p:txBody>
      </p:sp>
      <p:grpSp>
        <p:nvGrpSpPr>
          <p:cNvPr id="47" name="组合 46"/>
          <p:cNvGrpSpPr/>
          <p:nvPr/>
        </p:nvGrpSpPr>
        <p:grpSpPr>
          <a:xfrm>
            <a:off x="5395940" y="4680836"/>
            <a:ext cx="5241239" cy="1625830"/>
            <a:chOff x="6974825" y="4348852"/>
            <a:chExt cx="5241239" cy="1625830"/>
          </a:xfrm>
        </p:grpSpPr>
        <p:pic>
          <p:nvPicPr>
            <p:cNvPr id="48" name="图形 9"/>
            <p:cNvPicPr>
              <a:picLocks noChangeAspect="1"/>
            </p:cNvPicPr>
            <p:nvPr/>
          </p:nvPicPr>
          <p:blipFill>
            <a:blip r:embed="rId32"/>
            <a:stretch>
              <a:fillRect/>
            </a:stretch>
          </p:blipFill>
          <p:spPr>
            <a:xfrm>
              <a:off x="11311189" y="4736432"/>
              <a:ext cx="904875" cy="1238250"/>
            </a:xfrm>
            <a:prstGeom prst="rect">
              <a:avLst/>
            </a:prstGeom>
          </p:spPr>
        </p:pic>
        <p:sp>
          <p:nvSpPr>
            <p:cNvPr id="49" name="矩形 48"/>
            <p:cNvSpPr/>
            <p:nvPr/>
          </p:nvSpPr>
          <p:spPr>
            <a:xfrm>
              <a:off x="6974825" y="4348852"/>
              <a:ext cx="5217175" cy="1149579"/>
            </a:xfrm>
            <a:prstGeom prst="rect">
              <a:avLst/>
            </a:prstGeom>
            <a:gradFill flip="none" rotWithShape="1">
              <a:gsLst>
                <a:gs pos="0">
                  <a:srgbClr val="F3F9FF"/>
                </a:gs>
                <a:gs pos="94000">
                  <a:srgbClr val="C9E0FF"/>
                </a:gs>
              </a:gsLst>
              <a:lin ang="5400000" scaled="1"/>
              <a:tileRect/>
            </a:gradFill>
            <a:ln>
              <a:noFill/>
            </a:ln>
            <a:effectLst>
              <a:outerShdw blurRad="177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5" name="文本框 54"/>
          <p:cNvSpPr txBox="1"/>
          <p:nvPr/>
        </p:nvSpPr>
        <p:spPr>
          <a:xfrm>
            <a:off x="5529065" y="4793898"/>
            <a:ext cx="5052661" cy="892175"/>
          </a:xfrm>
          <a:prstGeom prst="rect">
            <a:avLst/>
          </a:prstGeom>
          <a:noFill/>
        </p:spPr>
        <p:txBody>
          <a:bodyPr wrap="square" bIns="46800" rtlCol="0">
            <a:spAutoFit/>
          </a:bodyPr>
          <a:lstStyle/>
          <a:p>
            <a:r>
              <a:rPr lang="zh-CN" altLang="en-US" sz="2400" dirty="0">
                <a:latin typeface="黑体" panose="02010609060101010101" charset="-122"/>
                <a:ea typeface="黑体" panose="02010609060101010101" charset="-122"/>
                <a:cs typeface="黑体" panose="02010609060101010101" charset="-122"/>
              </a:rPr>
              <a:t>国家财政性教育经费投入占</a:t>
            </a:r>
            <a:r>
              <a:rPr lang="en-US" altLang="zh-CN" sz="2400" dirty="0">
                <a:latin typeface="黑体" panose="02010609060101010101" charset="-122"/>
                <a:ea typeface="黑体" panose="02010609060101010101" charset="-122"/>
                <a:cs typeface="黑体" panose="02010609060101010101" charset="-122"/>
              </a:rPr>
              <a:t>GDP</a:t>
            </a:r>
            <a:r>
              <a:rPr lang="zh-CN" altLang="en-US" sz="2400" dirty="0">
                <a:latin typeface="黑体" panose="02010609060101010101" charset="-122"/>
                <a:ea typeface="黑体" panose="02010609060101010101" charset="-122"/>
                <a:cs typeface="黑体" panose="02010609060101010101" charset="-122"/>
              </a:rPr>
              <a:t>比例</a:t>
            </a:r>
            <a:endParaRPr lang="en-US" altLang="zh-CN" sz="2400" dirty="0">
              <a:latin typeface="黑体" panose="02010609060101010101" charset="-122"/>
              <a:ea typeface="黑体" panose="02010609060101010101" charset="-122"/>
              <a:cs typeface="黑体" panose="02010609060101010101" charset="-122"/>
            </a:endParaRPr>
          </a:p>
          <a:p>
            <a:r>
              <a:rPr lang="zh-CN" altLang="en-US" sz="2400" b="1" dirty="0">
                <a:latin typeface="黑体" panose="02010609060101010101" charset="-122"/>
                <a:ea typeface="黑体" panose="02010609060101010101" charset="-122"/>
                <a:cs typeface="黑体" panose="02010609060101010101" charset="-122"/>
              </a:rPr>
              <a:t>始终</a:t>
            </a:r>
            <a:r>
              <a:rPr lang="zh-CN" altLang="en-US" sz="2400" dirty="0">
                <a:latin typeface="黑体" panose="02010609060101010101" charset="-122"/>
                <a:ea typeface="黑体" panose="02010609060101010101" charset="-122"/>
                <a:cs typeface="黑体" panose="02010609060101010101" charset="-122"/>
              </a:rPr>
              <a:t>保持在</a:t>
            </a:r>
            <a:r>
              <a:rPr lang="en-US" altLang="zh-CN" sz="28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4%</a:t>
            </a:r>
            <a:r>
              <a:rPr lang="zh-CN" altLang="en-US" sz="2800" b="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以上</a:t>
            </a:r>
            <a:endParaRPr lang="zh-CN" altLang="en-US" sz="2400" dirty="0">
              <a:solidFill>
                <a:srgbClr val="FFFF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up)">
                                      <p:cBhvr>
                                        <p:cTn id="15" dur="500"/>
                                        <p:tgtEl>
                                          <p:spTgt spid="9"/>
                                        </p:tgtEl>
                                      </p:cBhvr>
                                    </p:animEffect>
                                  </p:childTnLst>
                                </p:cTn>
                              </p:par>
                            </p:childTnLst>
                          </p:cTn>
                        </p:par>
                        <p:par>
                          <p:cTn id="16" fill="hold">
                            <p:stCondLst>
                              <p:cond delay="500"/>
                            </p:stCondLst>
                            <p:childTnLst>
                              <p:par>
                                <p:cTn id="17" presetID="1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par>
                                <p:cTn id="21" presetID="2" presetClass="entr" presetSubtype="4"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anim calcmode="lin" valueType="num">
                                      <p:cBhvr>
                                        <p:cTn id="33" dur="500" fill="hold"/>
                                        <p:tgtEl>
                                          <p:spTgt spid="26"/>
                                        </p:tgtEl>
                                        <p:attrNameLst>
                                          <p:attrName>ppt_x</p:attrName>
                                        </p:attrNameLst>
                                      </p:cBhvr>
                                      <p:tavLst>
                                        <p:tav tm="0">
                                          <p:val>
                                            <p:strVal val="#ppt_x"/>
                                          </p:val>
                                        </p:tav>
                                        <p:tav tm="100000">
                                          <p:val>
                                            <p:strVal val="#ppt_x"/>
                                          </p:val>
                                        </p:tav>
                                      </p:tavLst>
                                    </p:anim>
                                    <p:anim calcmode="lin" valueType="num">
                                      <p:cBhvr>
                                        <p:cTn id="34" dur="500" fill="hold"/>
                                        <p:tgtEl>
                                          <p:spTgt spid="2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anim calcmode="lin" valueType="num">
                                      <p:cBhvr>
                                        <p:cTn id="51" dur="500" fill="hold"/>
                                        <p:tgtEl>
                                          <p:spTgt spid="27"/>
                                        </p:tgtEl>
                                        <p:attrNameLst>
                                          <p:attrName>ppt_x</p:attrName>
                                        </p:attrNameLst>
                                      </p:cBhvr>
                                      <p:tavLst>
                                        <p:tav tm="0">
                                          <p:val>
                                            <p:strVal val="#ppt_x"/>
                                          </p:val>
                                        </p:tav>
                                        <p:tav tm="100000">
                                          <p:val>
                                            <p:strVal val="#ppt_x"/>
                                          </p:val>
                                        </p:tav>
                                      </p:tavLst>
                                    </p:anim>
                                    <p:anim calcmode="lin" valueType="num">
                                      <p:cBhvr>
                                        <p:cTn id="52" dur="500" fill="hold"/>
                                        <p:tgtEl>
                                          <p:spTgt spid="27"/>
                                        </p:tgtEl>
                                        <p:attrNameLst>
                                          <p:attrName>ppt_y</p:attrName>
                                        </p:attrNameLst>
                                      </p:cBhvr>
                                      <p:tavLst>
                                        <p:tav tm="0">
                                          <p:val>
                                            <p:strVal val="#ppt_y+.1"/>
                                          </p:val>
                                        </p:tav>
                                        <p:tav tm="100000">
                                          <p:val>
                                            <p:strVal val="#ppt_y"/>
                                          </p:val>
                                        </p:tav>
                                      </p:tavLst>
                                    </p:anim>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anim calcmode="lin" valueType="num">
                                      <p:cBhvr>
                                        <p:cTn id="66" dur="500" fill="hold"/>
                                        <p:tgtEl>
                                          <p:spTgt spid="28"/>
                                        </p:tgtEl>
                                        <p:attrNameLst>
                                          <p:attrName>ppt_x</p:attrName>
                                        </p:attrNameLst>
                                      </p:cBhvr>
                                      <p:tavLst>
                                        <p:tav tm="0">
                                          <p:val>
                                            <p:strVal val="#ppt_x"/>
                                          </p:val>
                                        </p:tav>
                                        <p:tav tm="100000">
                                          <p:val>
                                            <p:strVal val="#ppt_x"/>
                                          </p:val>
                                        </p:tav>
                                      </p:tavLst>
                                    </p:anim>
                                    <p:anim calcmode="lin" valueType="num">
                                      <p:cBhvr>
                                        <p:cTn id="67" dur="500" fill="hold"/>
                                        <p:tgtEl>
                                          <p:spTgt spid="28"/>
                                        </p:tgtEl>
                                        <p:attrNameLst>
                                          <p:attrName>ppt_y</p:attrName>
                                        </p:attrNameLst>
                                      </p:cBhvr>
                                      <p:tavLst>
                                        <p:tav tm="0">
                                          <p:val>
                                            <p:strVal val="#ppt_y+.1"/>
                                          </p:val>
                                        </p:tav>
                                        <p:tav tm="100000">
                                          <p:val>
                                            <p:strVal val="#ppt_y"/>
                                          </p:val>
                                        </p:tav>
                                      </p:tavLst>
                                    </p:anim>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anim calcmode="lin" valueType="num">
                                      <p:cBhvr>
                                        <p:cTn id="81" dur="500" fill="hold"/>
                                        <p:tgtEl>
                                          <p:spTgt spid="29"/>
                                        </p:tgtEl>
                                        <p:attrNameLst>
                                          <p:attrName>ppt_x</p:attrName>
                                        </p:attrNameLst>
                                      </p:cBhvr>
                                      <p:tavLst>
                                        <p:tav tm="0">
                                          <p:val>
                                            <p:strVal val="#ppt_x"/>
                                          </p:val>
                                        </p:tav>
                                        <p:tav tm="100000">
                                          <p:val>
                                            <p:strVal val="#ppt_x"/>
                                          </p:val>
                                        </p:tav>
                                      </p:tavLst>
                                    </p:anim>
                                    <p:anim calcmode="lin" valueType="num">
                                      <p:cBhvr>
                                        <p:cTn id="82" dur="500" fill="hold"/>
                                        <p:tgtEl>
                                          <p:spTgt spid="29"/>
                                        </p:tgtEl>
                                        <p:attrNameLst>
                                          <p:attrName>ppt_y</p:attrName>
                                        </p:attrNameLst>
                                      </p:cBhvr>
                                      <p:tavLst>
                                        <p:tav tm="0">
                                          <p:val>
                                            <p:strVal val="#ppt_y+.1"/>
                                          </p:val>
                                        </p:tav>
                                        <p:tav tm="100000">
                                          <p:val>
                                            <p:strVal val="#ppt_y"/>
                                          </p:val>
                                        </p:tav>
                                      </p:tavLst>
                                    </p:anim>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left)">
                                      <p:cBhvr>
                                        <p:cTn id="86" dur="500"/>
                                        <p:tgtEl>
                                          <p:spTgt spid="35"/>
                                        </p:tgtEl>
                                      </p:cBhvr>
                                    </p:animEffect>
                                  </p:childTnLst>
                                </p:cTn>
                              </p:par>
                            </p:childTnLst>
                          </p:cTn>
                        </p:par>
                        <p:par>
                          <p:cTn id="87" fill="hold">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left)">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37" presetClass="entr" presetSubtype="0" fill="hold" nodeType="click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1000"/>
                                        <p:tgtEl>
                                          <p:spTgt spid="47"/>
                                        </p:tgtEl>
                                      </p:cBhvr>
                                    </p:animEffect>
                                    <p:anim calcmode="lin" valueType="num">
                                      <p:cBhvr>
                                        <p:cTn id="96" dur="1000" fill="hold"/>
                                        <p:tgtEl>
                                          <p:spTgt spid="47"/>
                                        </p:tgtEl>
                                        <p:attrNameLst>
                                          <p:attrName>ppt_x</p:attrName>
                                        </p:attrNameLst>
                                      </p:cBhvr>
                                      <p:tavLst>
                                        <p:tav tm="0">
                                          <p:val>
                                            <p:strVal val="#ppt_x"/>
                                          </p:val>
                                        </p:tav>
                                        <p:tav tm="100000">
                                          <p:val>
                                            <p:strVal val="#ppt_x"/>
                                          </p:val>
                                        </p:tav>
                                      </p:tavLst>
                                    </p:anim>
                                    <p:anim calcmode="lin" valueType="num">
                                      <p:cBhvr>
                                        <p:cTn id="97" dur="900" decel="100000" fill="hold"/>
                                        <p:tgtEl>
                                          <p:spTgt spid="47"/>
                                        </p:tgtEl>
                                        <p:attrNameLst>
                                          <p:attrName>ppt_y</p:attrName>
                                        </p:attrNameLst>
                                      </p:cBhvr>
                                      <p:tavLst>
                                        <p:tav tm="0">
                                          <p:val>
                                            <p:strVal val="#ppt_y+1"/>
                                          </p:val>
                                        </p:tav>
                                        <p:tav tm="100000">
                                          <p:val>
                                            <p:strVal val="#ppt_y-.03"/>
                                          </p:val>
                                        </p:tav>
                                      </p:tavLst>
                                    </p:anim>
                                    <p:anim calcmode="lin" valueType="num">
                                      <p:cBhvr>
                                        <p:cTn id="98"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left)">
                                      <p:cBhvr>
                                        <p:cTn id="10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25" grpId="0"/>
      <p:bldP spid="30" grpId="0" bldLvl="0" animBg="1"/>
      <p:bldP spid="31" grpId="0" bldLvl="0" animBg="1"/>
      <p:bldP spid="34" grpId="0" bldLvl="0" animBg="1"/>
      <p:bldP spid="35" grpId="0" bldLvl="0" animBg="1"/>
      <p:bldP spid="32" grpId="0"/>
      <p:bldGraphic spid="38" grpId="0">
        <p:bldAsOne/>
      </p:bldGraphic>
      <p:bldP spid="39" grpId="0"/>
      <p:bldP spid="40" grpId="0"/>
      <p:bldGraphic spid="41" grpId="0">
        <p:bldAsOne/>
      </p:bldGraphic>
      <p:bldP spid="42" grpId="0"/>
      <p:bldGraphic spid="43" grpId="0">
        <p:bldAsOne/>
      </p:bldGraphic>
      <p:bldP spid="44" grpId="0"/>
      <p:bldGraphic spid="45" grpId="0">
        <p:bldAsOne/>
      </p:bldGraphic>
      <p:bldP spid="46" grpId="0"/>
      <p:bldP spid="5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custDataLst>
              <p:tags r:id="rId1"/>
            </p:custDataLst>
          </p:nvPr>
        </p:nvSpPr>
        <p:spPr>
          <a:xfrm>
            <a:off x="8571230" y="1700530"/>
            <a:ext cx="3202940" cy="4593590"/>
          </a:xfrm>
          <a:prstGeom prst="roundRect">
            <a:avLst>
              <a:gd name="adj" fmla="val 3148"/>
            </a:avLst>
          </a:prstGeom>
          <a:solidFill>
            <a:schemeClr val="bg1"/>
          </a:solidFill>
          <a:ln w="19050" cap="sq">
            <a:solidFill>
              <a:schemeClr val="accent2"/>
            </a:solidFill>
            <a:miter/>
          </a:ln>
          <a:effectLst>
            <a:outerShdw dist="88900" dir="2340000" algn="ctr" rotWithShape="0">
              <a:schemeClr val="accent3">
                <a:alpha val="100000"/>
              </a:schemeClr>
            </a:outerShdw>
          </a:effectLst>
        </p:spPr>
        <p:txBody>
          <a:bodyPr vert="horz" wrap="square" lIns="91440" tIns="45720" rIns="91440" bIns="45720" rtlCol="0" anchor="ctr"/>
          <a:lstStyle/>
          <a:p>
            <a:pPr algn="ctr"/>
            <a:endParaRPr kumimoji="1" lang="zh-CN" altLang="en-US"/>
          </a:p>
        </p:txBody>
      </p:sp>
      <p:sp>
        <p:nvSpPr>
          <p:cNvPr id="18" name="标题 1"/>
          <p:cNvSpPr txBox="1"/>
          <p:nvPr>
            <p:custDataLst>
              <p:tags r:id="rId2"/>
            </p:custDataLst>
          </p:nvPr>
        </p:nvSpPr>
        <p:spPr>
          <a:xfrm>
            <a:off x="9240625" y="1916640"/>
            <a:ext cx="1695272" cy="1695272"/>
          </a:xfrm>
          <a:prstGeom prst="ellipse">
            <a:avLst/>
          </a:prstGeom>
          <a:solidFill>
            <a:schemeClr val="accent2"/>
          </a:solidFill>
          <a:ln w="12700" cap="sq">
            <a:solidFill>
              <a:schemeClr val="accent2"/>
            </a:solidFill>
            <a:miter/>
          </a:ln>
        </p:spPr>
        <p:txBody>
          <a:bodyPr vert="horz" wrap="square" lIns="91440" tIns="45720" rIns="91440" bIns="45720" rtlCol="0" anchor="ctr"/>
          <a:lstStyle/>
          <a:p>
            <a:pPr algn="ctr"/>
            <a:endParaRPr kumimoji="1" lang="zh-CN" altLang="en-US"/>
          </a:p>
        </p:txBody>
      </p:sp>
      <p:sp>
        <p:nvSpPr>
          <p:cNvPr id="19" name="标题 1"/>
          <p:cNvSpPr txBox="1"/>
          <p:nvPr>
            <p:custDataLst>
              <p:tags r:id="rId3"/>
            </p:custDataLst>
          </p:nvPr>
        </p:nvSpPr>
        <p:spPr>
          <a:xfrm>
            <a:off x="8834120" y="4676387"/>
            <a:ext cx="2786386" cy="1348102"/>
          </a:xfrm>
          <a:prstGeom prst="rect">
            <a:avLst/>
          </a:prstGeom>
          <a:noFill/>
          <a:ln>
            <a:noFill/>
          </a:ln>
        </p:spPr>
        <p:txBody>
          <a:bodyPr vert="horz" wrap="square" lIns="0" tIns="0" rIns="0" bIns="0" rtlCol="0" anchor="t"/>
          <a:lstStyle/>
          <a:p>
            <a:pPr algn="just"/>
            <a:r>
              <a:rPr kumimoji="1" lang="en-US" altLang="zh-CN" sz="16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rPr>
              <a:t>着眼加快形成人才培养、使用、评价、服务、支持、激励的有效机制，《决定》强调实施更加积极、更加开放、更加有效的人才政策，完善人才自主培养机制。</a:t>
            </a:r>
            <a:endParaRPr kumimoji="1" lang="en-US" altLang="zh-CN" sz="16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1" name="标题 1"/>
          <p:cNvSpPr txBox="1"/>
          <p:nvPr>
            <p:custDataLst>
              <p:tags r:id="rId4"/>
            </p:custDataLst>
          </p:nvPr>
        </p:nvSpPr>
        <p:spPr>
          <a:xfrm>
            <a:off x="8532773" y="1420526"/>
            <a:ext cx="495935" cy="495935"/>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custDataLst>
              <p:tags r:id="rId5"/>
            </p:custDataLst>
          </p:nvPr>
        </p:nvSpPr>
        <p:spPr>
          <a:xfrm>
            <a:off x="8539391" y="1564433"/>
            <a:ext cx="444500" cy="203200"/>
          </a:xfrm>
          <a:prstGeom prst="rect">
            <a:avLst/>
          </a:prstGeom>
          <a:noFill/>
          <a:ln>
            <a:noFill/>
          </a:ln>
        </p:spPr>
        <p:txBody>
          <a:bodyPr vert="horz" wrap="square" lIns="0" tIns="0" rIns="0" bIns="0" rtlCol="0" anchor="t">
            <a:spAutoFit/>
          </a:bodyPr>
          <a:lstStyle/>
          <a:p>
            <a:pPr algn="ctr"/>
            <a:r>
              <a:rPr kumimoji="1" lang="en-US" altLang="zh-CN" sz="16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03</a:t>
            </a:r>
            <a:endParaRPr kumimoji="1" lang="zh-CN" altLang="en-US"/>
          </a:p>
        </p:txBody>
      </p:sp>
      <p:sp>
        <p:nvSpPr>
          <p:cNvPr id="23" name="标题 1"/>
          <p:cNvSpPr txBox="1"/>
          <p:nvPr>
            <p:custDataLst>
              <p:tags r:id="rId6"/>
            </p:custDataLst>
          </p:nvPr>
        </p:nvSpPr>
        <p:spPr>
          <a:xfrm>
            <a:off x="8745855" y="4009390"/>
            <a:ext cx="2874010" cy="401955"/>
          </a:xfrm>
          <a:prstGeom prst="rect">
            <a:avLst/>
          </a:prstGeom>
          <a:noFill/>
          <a:ln>
            <a:noFill/>
          </a:ln>
        </p:spPr>
        <p:txBody>
          <a:bodyPr vert="horz" wrap="square" lIns="0" tIns="0" rIns="0" bIns="0" rtlCol="0" anchor="b"/>
          <a:lstStyle/>
          <a:p>
            <a:pPr algn="ctr"/>
            <a:r>
              <a:rPr kumimoji="1" lang="en-US" altLang="zh-CN">
                <a:ln w="12700">
                  <a:noFill/>
                </a:ln>
                <a:solidFill>
                  <a:srgbClr val="262626">
                    <a:alpha val="100000"/>
                  </a:srgbClr>
                </a:solidFill>
                <a:latin typeface="黑体" panose="02010609060101010101" charset="-122"/>
                <a:ea typeface="黑体" panose="02010609060101010101" charset="-122"/>
                <a:cs typeface="华文宋体" panose="02010600040101010101" charset="-122"/>
              </a:rPr>
              <a:t>深化人才发展体制机制改革</a:t>
            </a:r>
            <a:endParaRPr kumimoji="1" lang="en-US" altLang="zh-CN">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5" name="标题 1"/>
          <p:cNvSpPr txBox="1"/>
          <p:nvPr/>
        </p:nvSpPr>
        <p:spPr>
          <a:xfrm>
            <a:off x="387985" y="420370"/>
            <a:ext cx="11729085" cy="4318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教育、科技、人才是中国式现代化的基础性、战略性支撑</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grpSp>
        <p:nvGrpSpPr>
          <p:cNvPr id="205" name="Group 130"/>
          <p:cNvGrpSpPr/>
          <p:nvPr/>
        </p:nvGrpSpPr>
        <p:grpSpPr>
          <a:xfrm>
            <a:off x="7462520" y="2211070"/>
            <a:ext cx="1006475" cy="1393825"/>
            <a:chOff x="9683156" y="2245342"/>
            <a:chExt cx="1880262" cy="2278603"/>
          </a:xfrm>
          <a:effectLst>
            <a:outerShdw blurRad="368300" dir="13500000" sy="23000" kx="1200000" algn="br" rotWithShape="0">
              <a:prstClr val="black">
                <a:alpha val="25000"/>
              </a:prstClr>
            </a:outerShdw>
          </a:effectLst>
        </p:grpSpPr>
        <p:sp>
          <p:nvSpPr>
            <p:cNvPr id="206" name="Freeform 132"/>
            <p:cNvSpPr/>
            <p:nvPr/>
          </p:nvSpPr>
          <p:spPr bwMode="auto">
            <a:xfrm>
              <a:off x="9697382"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rgbClr val="2E95FF"/>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350" b="0" i="0" u="none" strike="noStrike" kern="0" cap="none" spc="0" normalizeH="0" baseline="0" noProof="0">
                <a:ln>
                  <a:noFill/>
                </a:ln>
                <a:solidFill>
                  <a:prstClr val="black"/>
                </a:solidFill>
                <a:effectLst/>
                <a:uLnTx/>
                <a:uFillTx/>
              </a:endParaRPr>
            </a:p>
          </p:txBody>
        </p:sp>
        <p:sp>
          <p:nvSpPr>
            <p:cNvPr id="207" name="Oval 6"/>
            <p:cNvSpPr>
              <a:spLocks noChangeArrowheads="1"/>
            </p:cNvSpPr>
            <p:nvPr/>
          </p:nvSpPr>
          <p:spPr bwMode="auto">
            <a:xfrm>
              <a:off x="9683156" y="2245342"/>
              <a:ext cx="1880262" cy="610552"/>
            </a:xfrm>
            <a:prstGeom prst="ellipse">
              <a:avLst/>
            </a:prstGeom>
            <a:gradFill>
              <a:gsLst>
                <a:gs pos="0">
                  <a:sysClr val="window" lastClr="FFFFFF"/>
                </a:gs>
                <a:gs pos="53000">
                  <a:sysClr val="window" lastClr="FFFFFF">
                    <a:lumMod val="95000"/>
                  </a:sysClr>
                </a:gs>
                <a:gs pos="100000">
                  <a:sysClr val="window" lastClr="FFFFFF">
                    <a:lumMod val="85000"/>
                  </a:sysClr>
                </a:gs>
              </a:gsLst>
              <a:lin ang="16800000" scaled="0"/>
            </a:gra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350" b="0" i="0" u="none" strike="noStrike" kern="0" cap="none" spc="0" normalizeH="0" baseline="0" noProof="0">
                <a:ln>
                  <a:noFill/>
                </a:ln>
                <a:solidFill>
                  <a:prstClr val="black"/>
                </a:solidFill>
                <a:effectLst/>
                <a:uLnTx/>
                <a:uFillTx/>
              </a:endParaRPr>
            </a:p>
          </p:txBody>
        </p:sp>
      </p:grpSp>
      <p:grpSp>
        <p:nvGrpSpPr>
          <p:cNvPr id="208" name="Group 143"/>
          <p:cNvGrpSpPr/>
          <p:nvPr/>
        </p:nvGrpSpPr>
        <p:grpSpPr>
          <a:xfrm>
            <a:off x="6088380" y="2544445"/>
            <a:ext cx="1006475" cy="1393825"/>
            <a:chOff x="4666657" y="2245342"/>
            <a:chExt cx="1880262" cy="2278603"/>
          </a:xfrm>
          <a:effectLst>
            <a:outerShdw blurRad="368300" dir="13500000" sy="23000" kx="1200000" algn="br" rotWithShape="0">
              <a:prstClr val="black">
                <a:alpha val="25000"/>
              </a:prstClr>
            </a:outerShdw>
          </a:effectLst>
        </p:grpSpPr>
        <p:sp>
          <p:nvSpPr>
            <p:cNvPr id="209" name="Freeform 144"/>
            <p:cNvSpPr/>
            <p:nvPr/>
          </p:nvSpPr>
          <p:spPr bwMode="auto">
            <a:xfrm>
              <a:off x="4680883"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rgbClr val="2E95FF"/>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350" b="0" i="0" u="none" strike="noStrike" kern="0" cap="none" spc="0" normalizeH="0" baseline="0" noProof="0">
                <a:ln>
                  <a:noFill/>
                </a:ln>
                <a:solidFill>
                  <a:prstClr val="black"/>
                </a:solidFill>
                <a:effectLst/>
                <a:uLnTx/>
                <a:uFillTx/>
              </a:endParaRPr>
            </a:p>
          </p:txBody>
        </p:sp>
        <p:sp>
          <p:nvSpPr>
            <p:cNvPr id="210" name="Oval 6"/>
            <p:cNvSpPr>
              <a:spLocks noChangeArrowheads="1"/>
            </p:cNvSpPr>
            <p:nvPr/>
          </p:nvSpPr>
          <p:spPr bwMode="auto">
            <a:xfrm>
              <a:off x="4666657" y="2245342"/>
              <a:ext cx="1880262" cy="610552"/>
            </a:xfrm>
            <a:prstGeom prst="ellipse">
              <a:avLst/>
            </a:prstGeom>
            <a:gradFill>
              <a:gsLst>
                <a:gs pos="0">
                  <a:sysClr val="window" lastClr="FFFFFF"/>
                </a:gs>
                <a:gs pos="53000">
                  <a:sysClr val="window" lastClr="FFFFFF">
                    <a:lumMod val="95000"/>
                  </a:sysClr>
                </a:gs>
                <a:gs pos="100000">
                  <a:sysClr val="window" lastClr="FFFFFF">
                    <a:lumMod val="85000"/>
                  </a:sysClr>
                </a:gs>
              </a:gsLst>
              <a:lin ang="16800000" scaled="0"/>
            </a:gra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350" b="0" i="0" u="none" strike="noStrike" kern="0" cap="none" spc="0" normalizeH="0" baseline="0" noProof="0">
                <a:ln>
                  <a:noFill/>
                </a:ln>
                <a:solidFill>
                  <a:prstClr val="black"/>
                </a:solidFill>
                <a:effectLst/>
                <a:uLnTx/>
                <a:uFillTx/>
              </a:endParaRPr>
            </a:p>
          </p:txBody>
        </p:sp>
      </p:grpSp>
      <p:grpSp>
        <p:nvGrpSpPr>
          <p:cNvPr id="211" name="Group 154"/>
          <p:cNvGrpSpPr/>
          <p:nvPr/>
        </p:nvGrpSpPr>
        <p:grpSpPr>
          <a:xfrm>
            <a:off x="4801870" y="3240405"/>
            <a:ext cx="1006475" cy="1393825"/>
            <a:chOff x="7146332" y="2245342"/>
            <a:chExt cx="1880262" cy="2278603"/>
          </a:xfrm>
          <a:effectLst>
            <a:outerShdw blurRad="368300" dir="13500000" sy="23000" kx="1200000" algn="br" rotWithShape="0">
              <a:prstClr val="black">
                <a:alpha val="25000"/>
              </a:prstClr>
            </a:outerShdw>
          </a:effectLst>
        </p:grpSpPr>
        <p:sp>
          <p:nvSpPr>
            <p:cNvPr id="212" name="Freeform 155"/>
            <p:cNvSpPr/>
            <p:nvPr/>
          </p:nvSpPr>
          <p:spPr bwMode="auto">
            <a:xfrm>
              <a:off x="7160558" y="2584406"/>
              <a:ext cx="1851810" cy="1939539"/>
            </a:xfrm>
            <a:custGeom>
              <a:avLst/>
              <a:gdLst>
                <a:gd name="T0" fmla="*/ 1516 w 1562"/>
                <a:gd name="T1" fmla="*/ 0 h 1636"/>
                <a:gd name="T2" fmla="*/ 1562 w 1562"/>
                <a:gd name="T3" fmla="*/ 11 h 1636"/>
                <a:gd name="T4" fmla="*/ 781 w 1562"/>
                <a:gd name="T5" fmla="*/ 1636 h 1636"/>
                <a:gd name="T6" fmla="*/ 0 w 1562"/>
                <a:gd name="T7" fmla="*/ 11 h 1636"/>
                <a:gd name="T8" fmla="*/ 57 w 1562"/>
                <a:gd name="T9" fmla="*/ 0 h 1636"/>
                <a:gd name="T10" fmla="*/ 1516 w 1562"/>
                <a:gd name="T11" fmla="*/ 0 h 1636"/>
              </a:gdLst>
              <a:ahLst/>
              <a:cxnLst>
                <a:cxn ang="0">
                  <a:pos x="T0" y="T1"/>
                </a:cxn>
                <a:cxn ang="0">
                  <a:pos x="T2" y="T3"/>
                </a:cxn>
                <a:cxn ang="0">
                  <a:pos x="T4" y="T5"/>
                </a:cxn>
                <a:cxn ang="0">
                  <a:pos x="T6" y="T7"/>
                </a:cxn>
                <a:cxn ang="0">
                  <a:pos x="T8" y="T9"/>
                </a:cxn>
                <a:cxn ang="0">
                  <a:pos x="T10" y="T11"/>
                </a:cxn>
              </a:cxnLst>
              <a:rect l="0" t="0" r="r" b="b"/>
              <a:pathLst>
                <a:path w="1562" h="1636">
                  <a:moveTo>
                    <a:pt x="1516" y="0"/>
                  </a:moveTo>
                  <a:lnTo>
                    <a:pt x="1562" y="11"/>
                  </a:lnTo>
                  <a:lnTo>
                    <a:pt x="781" y="1636"/>
                  </a:lnTo>
                  <a:lnTo>
                    <a:pt x="0" y="11"/>
                  </a:lnTo>
                  <a:lnTo>
                    <a:pt x="57" y="0"/>
                  </a:lnTo>
                  <a:lnTo>
                    <a:pt x="1516" y="0"/>
                  </a:lnTo>
                  <a:close/>
                </a:path>
              </a:pathLst>
            </a:custGeom>
            <a:solidFill>
              <a:srgbClr val="2E95FF"/>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350" b="0" i="0" u="none" strike="noStrike" kern="0" cap="none" spc="0" normalizeH="0" baseline="0" noProof="0" dirty="0">
                <a:ln>
                  <a:noFill/>
                </a:ln>
                <a:solidFill>
                  <a:prstClr val="black"/>
                </a:solidFill>
                <a:effectLst/>
                <a:uLnTx/>
                <a:uFillTx/>
              </a:endParaRPr>
            </a:p>
          </p:txBody>
        </p:sp>
        <p:sp>
          <p:nvSpPr>
            <p:cNvPr id="213" name="Oval 6"/>
            <p:cNvSpPr>
              <a:spLocks noChangeArrowheads="1"/>
            </p:cNvSpPr>
            <p:nvPr/>
          </p:nvSpPr>
          <p:spPr bwMode="auto">
            <a:xfrm>
              <a:off x="7146332" y="2245342"/>
              <a:ext cx="1880262" cy="610552"/>
            </a:xfrm>
            <a:prstGeom prst="ellipse">
              <a:avLst/>
            </a:prstGeom>
            <a:gradFill>
              <a:gsLst>
                <a:gs pos="0">
                  <a:sysClr val="window" lastClr="FFFFFF"/>
                </a:gs>
                <a:gs pos="53000">
                  <a:sysClr val="window" lastClr="FFFFFF">
                    <a:lumMod val="95000"/>
                  </a:sysClr>
                </a:gs>
                <a:gs pos="100000">
                  <a:sysClr val="window" lastClr="FFFFFF">
                    <a:lumMod val="85000"/>
                  </a:sysClr>
                </a:gs>
              </a:gsLst>
              <a:lin ang="16800000" scaled="0"/>
            </a:gra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350" b="0" i="0" u="none" strike="noStrike" kern="0" cap="none" spc="0" normalizeH="0" baseline="0" noProof="0">
                <a:ln>
                  <a:noFill/>
                </a:ln>
                <a:solidFill>
                  <a:prstClr val="black"/>
                </a:solidFill>
                <a:effectLst/>
                <a:uLnTx/>
                <a:uFillTx/>
              </a:endParaRPr>
            </a:p>
          </p:txBody>
        </p:sp>
      </p:grpSp>
      <p:grpSp>
        <p:nvGrpSpPr>
          <p:cNvPr id="41" name="组合 40"/>
          <p:cNvGrpSpPr/>
          <p:nvPr/>
        </p:nvGrpSpPr>
        <p:grpSpPr>
          <a:xfrm flipH="1">
            <a:off x="420370" y="1072515"/>
            <a:ext cx="4299585" cy="2230755"/>
            <a:chOff x="7477301" y="3819739"/>
            <a:chExt cx="4738763" cy="2154943"/>
          </a:xfrm>
        </p:grpSpPr>
        <p:pic>
          <p:nvPicPr>
            <p:cNvPr id="42" name="图形 41"/>
            <p:cNvPicPr>
              <a:picLocks noChangeAspect="1"/>
            </p:cNvPicPr>
            <p:nvPr/>
          </p:nvPicPr>
          <p:blipFill>
            <a:blip r:embed="rId7"/>
            <a:stretch>
              <a:fillRect/>
            </a:stretch>
          </p:blipFill>
          <p:spPr>
            <a:xfrm>
              <a:off x="11311189" y="4736432"/>
              <a:ext cx="904875" cy="1238250"/>
            </a:xfrm>
            <a:prstGeom prst="rect">
              <a:avLst/>
            </a:prstGeom>
          </p:spPr>
        </p:pic>
        <p:sp>
          <p:nvSpPr>
            <p:cNvPr id="43" name="矩形 42"/>
            <p:cNvSpPr/>
            <p:nvPr/>
          </p:nvSpPr>
          <p:spPr>
            <a:xfrm>
              <a:off x="7477301" y="3819739"/>
              <a:ext cx="4714709" cy="1678693"/>
            </a:xfrm>
            <a:prstGeom prst="rect">
              <a:avLst/>
            </a:prstGeom>
            <a:gradFill flip="none" rotWithShape="1">
              <a:gsLst>
                <a:gs pos="0">
                  <a:srgbClr val="F3F9FF"/>
                </a:gs>
                <a:gs pos="94000">
                  <a:srgbClr val="C9E0FF"/>
                </a:gs>
              </a:gsLst>
              <a:lin ang="5400000" scaled="1"/>
              <a:tileRect/>
            </a:gradFill>
            <a:ln>
              <a:noFill/>
            </a:ln>
            <a:effectLst>
              <a:outerShdw blurRad="177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0" name="文本框 39"/>
          <p:cNvSpPr txBox="1"/>
          <p:nvPr/>
        </p:nvSpPr>
        <p:spPr>
          <a:xfrm>
            <a:off x="616585" y="1212850"/>
            <a:ext cx="3874135" cy="922020"/>
          </a:xfrm>
          <a:prstGeom prst="rect">
            <a:avLst/>
          </a:prstGeom>
          <a:noFill/>
        </p:spPr>
        <p:txBody>
          <a:bodyPr wrap="square">
            <a:noAutofit/>
          </a:bodyPr>
          <a:lstStyle/>
          <a:p>
            <a:pPr>
              <a:lnSpc>
                <a:spcPct val="120000"/>
              </a:lnSpc>
              <a:spcBef>
                <a:spcPts val="0"/>
              </a:spcBef>
              <a:spcAft>
                <a:spcPts val="0"/>
              </a:spcAft>
            </a:pPr>
            <a:r>
              <a:rPr lang="zh-CN" altLang="en-US" sz="2400" dirty="0">
                <a:latin typeface="黑体" panose="02010609060101010101" charset="-122"/>
                <a:ea typeface="黑体" panose="02010609060101010101" charset="-122"/>
                <a:cs typeface="黑体" panose="02010609060101010101" charset="-122"/>
              </a:rPr>
              <a:t>我国高等教育毕业生中理工</a:t>
            </a:r>
            <a:endParaRPr lang="en-US" altLang="zh-CN" sz="2400" dirty="0">
              <a:latin typeface="黑体" panose="02010609060101010101" charset="-122"/>
              <a:ea typeface="黑体" panose="02010609060101010101" charset="-122"/>
              <a:cs typeface="黑体" panose="02010609060101010101" charset="-122"/>
            </a:endParaRPr>
          </a:p>
          <a:p>
            <a:pPr>
              <a:lnSpc>
                <a:spcPct val="120000"/>
              </a:lnSpc>
              <a:spcBef>
                <a:spcPts val="0"/>
              </a:spcBef>
              <a:spcAft>
                <a:spcPts val="0"/>
              </a:spcAft>
            </a:pPr>
            <a:r>
              <a:rPr lang="zh-CN" altLang="en-US" sz="2400" dirty="0">
                <a:latin typeface="黑体" panose="02010609060101010101" charset="-122"/>
                <a:ea typeface="黑体" panose="02010609060101010101" charset="-122"/>
                <a:cs typeface="黑体" panose="02010609060101010101" charset="-122"/>
              </a:rPr>
              <a:t>学科所占比例保持在</a:t>
            </a:r>
            <a:r>
              <a:rPr lang="en-US" altLang="zh-CN" sz="2800" b="1" dirty="0">
                <a:solidFill>
                  <a:srgbClr val="3815CD"/>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40%</a:t>
            </a:r>
            <a:r>
              <a:rPr lang="zh-CN" altLang="en-US" sz="2800" b="1" dirty="0">
                <a:solidFill>
                  <a:srgbClr val="3815CD"/>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以上</a:t>
            </a:r>
            <a:endParaRPr lang="zh-CN" altLang="en-US" sz="2400" dirty="0">
              <a:solidFill>
                <a:srgbClr val="3815CD"/>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p:txBody>
      </p:sp>
      <p:grpSp>
        <p:nvGrpSpPr>
          <p:cNvPr id="55" name="Group 29"/>
          <p:cNvGrpSpPr/>
          <p:nvPr/>
        </p:nvGrpSpPr>
        <p:grpSpPr>
          <a:xfrm>
            <a:off x="2606040" y="2265045"/>
            <a:ext cx="1728470" cy="405765"/>
            <a:chOff x="2587627" y="2345545"/>
            <a:chExt cx="3635373" cy="746849"/>
          </a:xfrm>
          <a:effectLst>
            <a:outerShdw blurRad="50800" dist="38100" dir="2700000" algn="tl" rotWithShape="0">
              <a:prstClr val="black">
                <a:alpha val="40000"/>
              </a:prstClr>
            </a:outerShdw>
          </a:effectLst>
        </p:grpSpPr>
        <p:sp>
          <p:nvSpPr>
            <p:cNvPr id="56" name="Freeform 6"/>
            <p:cNvSpPr>
              <a:spLocks noEditPoints="1"/>
            </p:cNvSpPr>
            <p:nvPr/>
          </p:nvSpPr>
          <p:spPr bwMode="auto">
            <a:xfrm>
              <a:off x="2587627"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solidFill>
              <a:srgbClr val="FFFF00"/>
            </a:soli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prstClr val="black"/>
                </a:solidFill>
                <a:effectLst/>
                <a:uLnTx/>
                <a:uFillTx/>
                <a:latin typeface="Calibri" panose="020F0502020204030204"/>
              </a:endParaRPr>
            </a:p>
          </p:txBody>
        </p:sp>
        <p:sp>
          <p:nvSpPr>
            <p:cNvPr id="57" name="Freeform 6"/>
            <p:cNvSpPr>
              <a:spLocks noEditPoints="1"/>
            </p:cNvSpPr>
            <p:nvPr/>
          </p:nvSpPr>
          <p:spPr bwMode="auto">
            <a:xfrm>
              <a:off x="2958880"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solidFill>
              <a:srgbClr val="FFFF00"/>
            </a:soli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prstClr val="black"/>
                </a:solidFill>
                <a:effectLst/>
                <a:uLnTx/>
                <a:uFillTx/>
                <a:latin typeface="Calibri" panose="020F0502020204030204"/>
              </a:endParaRPr>
            </a:p>
          </p:txBody>
        </p:sp>
        <p:sp>
          <p:nvSpPr>
            <p:cNvPr id="58" name="Freeform 6"/>
            <p:cNvSpPr>
              <a:spLocks noEditPoints="1"/>
            </p:cNvSpPr>
            <p:nvPr/>
          </p:nvSpPr>
          <p:spPr bwMode="auto">
            <a:xfrm>
              <a:off x="3330133"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solidFill>
              <a:srgbClr val="FFFF00"/>
            </a:soli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prstClr val="black"/>
                </a:solidFill>
                <a:effectLst/>
                <a:uLnTx/>
                <a:uFillTx/>
                <a:latin typeface="Calibri" panose="020F0502020204030204"/>
              </a:endParaRPr>
            </a:p>
          </p:txBody>
        </p:sp>
        <p:sp>
          <p:nvSpPr>
            <p:cNvPr id="59" name="Freeform 6"/>
            <p:cNvSpPr>
              <a:spLocks noEditPoints="1"/>
            </p:cNvSpPr>
            <p:nvPr/>
          </p:nvSpPr>
          <p:spPr bwMode="auto">
            <a:xfrm>
              <a:off x="3701386"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solidFill>
              <a:srgbClr val="FFFF00"/>
            </a:soli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prstClr val="black"/>
                </a:solidFill>
                <a:effectLst/>
                <a:uLnTx/>
                <a:uFillTx/>
                <a:latin typeface="Calibri" panose="020F0502020204030204"/>
              </a:endParaRPr>
            </a:p>
          </p:txBody>
        </p:sp>
        <p:sp>
          <p:nvSpPr>
            <p:cNvPr id="60" name="Freeform 6"/>
            <p:cNvSpPr>
              <a:spLocks noEditPoints="1"/>
            </p:cNvSpPr>
            <p:nvPr/>
          </p:nvSpPr>
          <p:spPr bwMode="auto">
            <a:xfrm>
              <a:off x="4072639"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gradFill>
              <a:gsLst>
                <a:gs pos="0">
                  <a:srgbClr val="FFFF00"/>
                </a:gs>
                <a:gs pos="87000">
                  <a:srgbClr val="3815CD"/>
                </a:gs>
              </a:gsLst>
              <a:lin ang="0" scaled="1"/>
            </a:gra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dirty="0">
                <a:ln>
                  <a:noFill/>
                </a:ln>
                <a:solidFill>
                  <a:prstClr val="black"/>
                </a:solidFill>
                <a:effectLst/>
                <a:uLnTx/>
                <a:uFillTx/>
                <a:latin typeface="Calibri" panose="020F0502020204030204"/>
              </a:endParaRPr>
            </a:p>
          </p:txBody>
        </p:sp>
        <p:sp>
          <p:nvSpPr>
            <p:cNvPr id="61" name="Freeform 6"/>
            <p:cNvSpPr>
              <a:spLocks noEditPoints="1"/>
            </p:cNvSpPr>
            <p:nvPr/>
          </p:nvSpPr>
          <p:spPr bwMode="auto">
            <a:xfrm>
              <a:off x="4443891"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solidFill>
              <a:srgbClr val="3815CD"/>
            </a:soli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prstClr val="black"/>
                </a:solidFill>
                <a:effectLst/>
                <a:uLnTx/>
                <a:uFillTx/>
                <a:latin typeface="Calibri" panose="020F0502020204030204"/>
              </a:endParaRPr>
            </a:p>
          </p:txBody>
        </p:sp>
        <p:sp>
          <p:nvSpPr>
            <p:cNvPr id="62" name="Freeform 6"/>
            <p:cNvSpPr>
              <a:spLocks noEditPoints="1"/>
            </p:cNvSpPr>
            <p:nvPr/>
          </p:nvSpPr>
          <p:spPr bwMode="auto">
            <a:xfrm>
              <a:off x="4815144"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solidFill>
              <a:srgbClr val="3815CD"/>
            </a:soli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prstClr val="black"/>
                </a:solidFill>
                <a:effectLst/>
                <a:uLnTx/>
                <a:uFillTx/>
                <a:latin typeface="Calibri" panose="020F0502020204030204"/>
              </a:endParaRPr>
            </a:p>
          </p:txBody>
        </p:sp>
        <p:sp>
          <p:nvSpPr>
            <p:cNvPr id="63" name="Freeform 6"/>
            <p:cNvSpPr>
              <a:spLocks noEditPoints="1"/>
            </p:cNvSpPr>
            <p:nvPr/>
          </p:nvSpPr>
          <p:spPr bwMode="auto">
            <a:xfrm>
              <a:off x="5186397"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solidFill>
              <a:srgbClr val="3815CD"/>
            </a:soli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prstClr val="black"/>
                </a:solidFill>
                <a:effectLst/>
                <a:uLnTx/>
                <a:uFillTx/>
                <a:latin typeface="Calibri" panose="020F0502020204030204"/>
              </a:endParaRPr>
            </a:p>
          </p:txBody>
        </p:sp>
        <p:sp>
          <p:nvSpPr>
            <p:cNvPr id="64" name="Freeform 6"/>
            <p:cNvSpPr>
              <a:spLocks noEditPoints="1"/>
            </p:cNvSpPr>
            <p:nvPr/>
          </p:nvSpPr>
          <p:spPr bwMode="auto">
            <a:xfrm>
              <a:off x="5557650"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solidFill>
              <a:srgbClr val="3815CD"/>
            </a:soli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prstClr val="black"/>
                </a:solidFill>
                <a:effectLst/>
                <a:uLnTx/>
                <a:uFillTx/>
                <a:latin typeface="Calibri" panose="020F0502020204030204"/>
              </a:endParaRPr>
            </a:p>
          </p:txBody>
        </p:sp>
        <p:sp>
          <p:nvSpPr>
            <p:cNvPr id="65" name="Freeform 6"/>
            <p:cNvSpPr>
              <a:spLocks noEditPoints="1"/>
            </p:cNvSpPr>
            <p:nvPr/>
          </p:nvSpPr>
          <p:spPr bwMode="auto">
            <a:xfrm>
              <a:off x="5928905" y="2345545"/>
              <a:ext cx="294095" cy="746849"/>
            </a:xfrm>
            <a:custGeom>
              <a:avLst/>
              <a:gdLst>
                <a:gd name="T0" fmla="*/ 131 w 449"/>
                <a:gd name="T1" fmla="*/ 94 h 1141"/>
                <a:gd name="T2" fmla="*/ 224 w 449"/>
                <a:gd name="T3" fmla="*/ 0 h 1141"/>
                <a:gd name="T4" fmla="*/ 318 w 449"/>
                <a:gd name="T5" fmla="*/ 94 h 1141"/>
                <a:gd name="T6" fmla="*/ 224 w 449"/>
                <a:gd name="T7" fmla="*/ 187 h 1141"/>
                <a:gd name="T8" fmla="*/ 131 w 449"/>
                <a:gd name="T9" fmla="*/ 94 h 1141"/>
                <a:gd name="T10" fmla="*/ 446 w 449"/>
                <a:gd name="T11" fmla="*/ 621 h 1141"/>
                <a:gd name="T12" fmla="*/ 400 w 449"/>
                <a:gd name="T13" fmla="*/ 334 h 1141"/>
                <a:gd name="T14" fmla="*/ 244 w 449"/>
                <a:gd name="T15" fmla="*/ 208 h 1141"/>
                <a:gd name="T16" fmla="*/ 205 w 449"/>
                <a:gd name="T17" fmla="*/ 208 h 1141"/>
                <a:gd name="T18" fmla="*/ 49 w 449"/>
                <a:gd name="T19" fmla="*/ 334 h 1141"/>
                <a:gd name="T20" fmla="*/ 3 w 449"/>
                <a:gd name="T21" fmla="*/ 621 h 1141"/>
                <a:gd name="T22" fmla="*/ 23 w 449"/>
                <a:gd name="T23" fmla="*/ 651 h 1141"/>
                <a:gd name="T24" fmla="*/ 54 w 449"/>
                <a:gd name="T25" fmla="*/ 631 h 1141"/>
                <a:gd name="T26" fmla="*/ 109 w 449"/>
                <a:gd name="T27" fmla="*/ 378 h 1141"/>
                <a:gd name="T28" fmla="*/ 115 w 449"/>
                <a:gd name="T29" fmla="*/ 372 h 1141"/>
                <a:gd name="T30" fmla="*/ 122 w 449"/>
                <a:gd name="T31" fmla="*/ 378 h 1141"/>
                <a:gd name="T32" fmla="*/ 122 w 449"/>
                <a:gd name="T33" fmla="*/ 621 h 1141"/>
                <a:gd name="T34" fmla="*/ 121 w 449"/>
                <a:gd name="T35" fmla="*/ 621 h 1141"/>
                <a:gd name="T36" fmla="*/ 95 w 449"/>
                <a:gd name="T37" fmla="*/ 1108 h 1141"/>
                <a:gd name="T38" fmla="*/ 122 w 449"/>
                <a:gd name="T39" fmla="*/ 1140 h 1141"/>
                <a:gd name="T40" fmla="*/ 154 w 449"/>
                <a:gd name="T41" fmla="*/ 1113 h 1141"/>
                <a:gd name="T42" fmla="*/ 219 w 449"/>
                <a:gd name="T43" fmla="*/ 670 h 1141"/>
                <a:gd name="T44" fmla="*/ 230 w 449"/>
                <a:gd name="T45" fmla="*/ 670 h 1141"/>
                <a:gd name="T46" fmla="*/ 295 w 449"/>
                <a:gd name="T47" fmla="*/ 1113 h 1141"/>
                <a:gd name="T48" fmla="*/ 327 w 449"/>
                <a:gd name="T49" fmla="*/ 1140 h 1141"/>
                <a:gd name="T50" fmla="*/ 354 w 449"/>
                <a:gd name="T51" fmla="*/ 1108 h 1141"/>
                <a:gd name="T52" fmla="*/ 328 w 449"/>
                <a:gd name="T53" fmla="*/ 621 h 1141"/>
                <a:gd name="T54" fmla="*/ 327 w 449"/>
                <a:gd name="T55" fmla="*/ 621 h 1141"/>
                <a:gd name="T56" fmla="*/ 327 w 449"/>
                <a:gd name="T57" fmla="*/ 378 h 1141"/>
                <a:gd name="T58" fmla="*/ 334 w 449"/>
                <a:gd name="T59" fmla="*/ 372 h 1141"/>
                <a:gd name="T60" fmla="*/ 340 w 449"/>
                <a:gd name="T61" fmla="*/ 378 h 1141"/>
                <a:gd name="T62" fmla="*/ 395 w 449"/>
                <a:gd name="T63" fmla="*/ 631 h 1141"/>
                <a:gd name="T64" fmla="*/ 426 w 449"/>
                <a:gd name="T65" fmla="*/ 651 h 1141"/>
                <a:gd name="T66" fmla="*/ 446 w 449"/>
                <a:gd name="T67" fmla="*/ 62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1141">
                  <a:moveTo>
                    <a:pt x="131" y="94"/>
                  </a:moveTo>
                  <a:cubicBezTo>
                    <a:pt x="131" y="42"/>
                    <a:pt x="173" y="0"/>
                    <a:pt x="224" y="0"/>
                  </a:cubicBezTo>
                  <a:cubicBezTo>
                    <a:pt x="276" y="0"/>
                    <a:pt x="318" y="42"/>
                    <a:pt x="318" y="94"/>
                  </a:cubicBezTo>
                  <a:cubicBezTo>
                    <a:pt x="318" y="145"/>
                    <a:pt x="276" y="187"/>
                    <a:pt x="224" y="187"/>
                  </a:cubicBezTo>
                  <a:cubicBezTo>
                    <a:pt x="173" y="187"/>
                    <a:pt x="131" y="145"/>
                    <a:pt x="131" y="94"/>
                  </a:cubicBezTo>
                  <a:close/>
                  <a:moveTo>
                    <a:pt x="446" y="621"/>
                  </a:moveTo>
                  <a:cubicBezTo>
                    <a:pt x="400" y="334"/>
                    <a:pt x="400" y="334"/>
                    <a:pt x="400" y="334"/>
                  </a:cubicBezTo>
                  <a:cubicBezTo>
                    <a:pt x="391" y="262"/>
                    <a:pt x="349" y="208"/>
                    <a:pt x="244" y="208"/>
                  </a:cubicBezTo>
                  <a:cubicBezTo>
                    <a:pt x="205" y="208"/>
                    <a:pt x="205" y="208"/>
                    <a:pt x="205" y="208"/>
                  </a:cubicBezTo>
                  <a:cubicBezTo>
                    <a:pt x="99" y="208"/>
                    <a:pt x="58" y="262"/>
                    <a:pt x="49" y="334"/>
                  </a:cubicBezTo>
                  <a:cubicBezTo>
                    <a:pt x="3" y="621"/>
                    <a:pt x="3" y="621"/>
                    <a:pt x="3" y="621"/>
                  </a:cubicBezTo>
                  <a:cubicBezTo>
                    <a:pt x="0" y="635"/>
                    <a:pt x="9" y="648"/>
                    <a:pt x="23" y="651"/>
                  </a:cubicBezTo>
                  <a:cubicBezTo>
                    <a:pt x="37" y="654"/>
                    <a:pt x="51" y="644"/>
                    <a:pt x="54" y="631"/>
                  </a:cubicBezTo>
                  <a:cubicBezTo>
                    <a:pt x="109" y="378"/>
                    <a:pt x="109" y="378"/>
                    <a:pt x="109" y="378"/>
                  </a:cubicBezTo>
                  <a:cubicBezTo>
                    <a:pt x="109" y="375"/>
                    <a:pt x="112" y="372"/>
                    <a:pt x="115" y="372"/>
                  </a:cubicBezTo>
                  <a:cubicBezTo>
                    <a:pt x="119" y="372"/>
                    <a:pt x="122" y="375"/>
                    <a:pt x="122" y="378"/>
                  </a:cubicBezTo>
                  <a:cubicBezTo>
                    <a:pt x="122" y="621"/>
                    <a:pt x="122" y="621"/>
                    <a:pt x="122" y="621"/>
                  </a:cubicBezTo>
                  <a:cubicBezTo>
                    <a:pt x="121" y="621"/>
                    <a:pt x="121" y="621"/>
                    <a:pt x="121" y="621"/>
                  </a:cubicBezTo>
                  <a:cubicBezTo>
                    <a:pt x="95" y="1108"/>
                    <a:pt x="95" y="1108"/>
                    <a:pt x="95" y="1108"/>
                  </a:cubicBezTo>
                  <a:cubicBezTo>
                    <a:pt x="94" y="1124"/>
                    <a:pt x="106" y="1138"/>
                    <a:pt x="122" y="1140"/>
                  </a:cubicBezTo>
                  <a:cubicBezTo>
                    <a:pt x="138" y="1141"/>
                    <a:pt x="153" y="1129"/>
                    <a:pt x="154" y="1113"/>
                  </a:cubicBezTo>
                  <a:cubicBezTo>
                    <a:pt x="219" y="670"/>
                    <a:pt x="219" y="670"/>
                    <a:pt x="219" y="670"/>
                  </a:cubicBezTo>
                  <a:cubicBezTo>
                    <a:pt x="222" y="649"/>
                    <a:pt x="227" y="649"/>
                    <a:pt x="230" y="670"/>
                  </a:cubicBezTo>
                  <a:cubicBezTo>
                    <a:pt x="295" y="1113"/>
                    <a:pt x="295" y="1113"/>
                    <a:pt x="295" y="1113"/>
                  </a:cubicBezTo>
                  <a:cubicBezTo>
                    <a:pt x="296" y="1129"/>
                    <a:pt x="310" y="1141"/>
                    <a:pt x="327" y="1140"/>
                  </a:cubicBezTo>
                  <a:cubicBezTo>
                    <a:pt x="343" y="1138"/>
                    <a:pt x="355" y="1124"/>
                    <a:pt x="354" y="1108"/>
                  </a:cubicBezTo>
                  <a:cubicBezTo>
                    <a:pt x="328" y="621"/>
                    <a:pt x="328" y="621"/>
                    <a:pt x="328" y="621"/>
                  </a:cubicBezTo>
                  <a:cubicBezTo>
                    <a:pt x="327" y="621"/>
                    <a:pt x="327" y="621"/>
                    <a:pt x="327" y="621"/>
                  </a:cubicBezTo>
                  <a:cubicBezTo>
                    <a:pt x="327" y="378"/>
                    <a:pt x="327" y="378"/>
                    <a:pt x="327" y="378"/>
                  </a:cubicBezTo>
                  <a:cubicBezTo>
                    <a:pt x="327" y="375"/>
                    <a:pt x="330" y="372"/>
                    <a:pt x="334" y="372"/>
                  </a:cubicBezTo>
                  <a:cubicBezTo>
                    <a:pt x="337" y="372"/>
                    <a:pt x="340" y="375"/>
                    <a:pt x="340" y="378"/>
                  </a:cubicBezTo>
                  <a:cubicBezTo>
                    <a:pt x="395" y="631"/>
                    <a:pt x="395" y="631"/>
                    <a:pt x="395" y="631"/>
                  </a:cubicBezTo>
                  <a:cubicBezTo>
                    <a:pt x="398" y="644"/>
                    <a:pt x="412" y="654"/>
                    <a:pt x="426" y="651"/>
                  </a:cubicBezTo>
                  <a:cubicBezTo>
                    <a:pt x="440" y="648"/>
                    <a:pt x="449" y="635"/>
                    <a:pt x="446" y="621"/>
                  </a:cubicBezTo>
                  <a:close/>
                </a:path>
              </a:pathLst>
            </a:custGeom>
            <a:solidFill>
              <a:srgbClr val="3815CD"/>
            </a:solidFill>
            <a:ln>
              <a:noFill/>
            </a:ln>
          </p:spPr>
          <p:txBody>
            <a:bodyPr vert="horz" wrap="square" lIns="182832" tIns="91416" rIns="182832" bIns="91416" numCol="1" anchor="t" anchorCtr="0" compatLnSpc="1"/>
            <a:lstStyle/>
            <a:p>
              <a:pPr marL="0" marR="0" lvl="0" indent="0" algn="r" defTabSz="1828165" eaLnBrk="1" fontAlgn="auto" latinLnBrk="0" hangingPunct="1">
                <a:lnSpc>
                  <a:spcPct val="100000"/>
                </a:lnSpc>
                <a:spcBef>
                  <a:spcPts val="0"/>
                </a:spcBef>
                <a:spcAft>
                  <a:spcPts val="0"/>
                </a:spcAft>
                <a:buClrTx/>
                <a:buSzTx/>
                <a:buFontTx/>
                <a:buNone/>
                <a:defRPr/>
              </a:pPr>
              <a:endParaRPr kumimoji="0" lang="en-US" sz="7200" b="0" i="0" u="none" strike="noStrike" kern="0" cap="none" spc="0" normalizeH="0" baseline="0" noProof="0">
                <a:ln>
                  <a:noFill/>
                </a:ln>
                <a:solidFill>
                  <a:prstClr val="black"/>
                </a:solidFill>
                <a:effectLst/>
                <a:uLnTx/>
                <a:uFillTx/>
                <a:latin typeface="Calibri" panose="020F0502020204030204"/>
              </a:endParaRPr>
            </a:p>
          </p:txBody>
        </p:sp>
      </p:grpSp>
      <p:pic>
        <p:nvPicPr>
          <p:cNvPr id="6" name="图片 5"/>
          <p:cNvPicPr>
            <a:picLocks noChangeAspect="1"/>
          </p:cNvPicPr>
          <p:nvPr/>
        </p:nvPicPr>
        <p:blipFill>
          <a:blip r:embed="rId8"/>
          <a:stretch>
            <a:fillRect/>
          </a:stretch>
        </p:blipFill>
        <p:spPr>
          <a:xfrm>
            <a:off x="102235" y="2791460"/>
            <a:ext cx="5073015" cy="3382010"/>
          </a:xfrm>
          <a:prstGeom prst="rect">
            <a:avLst/>
          </a:prstGeom>
          <a:ln>
            <a:noFill/>
          </a:ln>
          <a:effectLst>
            <a:softEdge rad="635000"/>
          </a:effectLst>
        </p:spPr>
      </p:pic>
      <p:pic>
        <p:nvPicPr>
          <p:cNvPr id="81" name="图片 80"/>
          <p:cNvPicPr>
            <a:picLocks noChangeAspect="1"/>
          </p:cNvPicPr>
          <p:nvPr/>
        </p:nvPicPr>
        <p:blipFill>
          <a:blip r:embed="rId9"/>
          <a:stretch>
            <a:fillRect/>
          </a:stretch>
        </p:blipFill>
        <p:spPr>
          <a:xfrm>
            <a:off x="4375150" y="1556385"/>
            <a:ext cx="437515" cy="437515"/>
          </a:xfrm>
          <a:prstGeom prst="rect">
            <a:avLst/>
          </a:prstGeom>
        </p:spPr>
      </p:pic>
      <p:sp>
        <p:nvSpPr>
          <p:cNvPr id="185" name="文本框 184"/>
          <p:cNvSpPr txBox="1"/>
          <p:nvPr/>
        </p:nvSpPr>
        <p:spPr>
          <a:xfrm>
            <a:off x="4794250" y="4725670"/>
            <a:ext cx="1006475" cy="576580"/>
          </a:xfrm>
          <a:prstGeom prst="rect">
            <a:avLst/>
          </a:prstGeom>
          <a:noFill/>
        </p:spPr>
        <p:txBody>
          <a:bodyPr wrap="square">
            <a:noAutofit/>
          </a:bodyPr>
          <a:lstStyle/>
          <a:p>
            <a:r>
              <a:rPr lang="zh-CN" altLang="en-US" sz="2000" dirty="0">
                <a:solidFill>
                  <a:srgbClr val="3815CD"/>
                </a:solidFill>
                <a:effectLst/>
                <a:latin typeface="微软雅黑" panose="020B0503020204020204" charset="-122"/>
                <a:ea typeface="微软雅黑" panose="020B0503020204020204" charset="-122"/>
                <a:cs typeface="Times New Roman" panose="02020603050405020304" pitchFamily="18" charset="0"/>
              </a:rPr>
              <a:t>全国技能人才总量</a:t>
            </a:r>
            <a:endParaRPr lang="zh-CN" altLang="en-US" sz="2000" b="1" dirty="0">
              <a:solidFill>
                <a:srgbClr val="3815CD"/>
              </a:solidFill>
              <a:effectLst/>
              <a:latin typeface="微软雅黑" panose="020B0503020204020204" charset="-122"/>
              <a:ea typeface="微软雅黑" panose="020B0503020204020204" charset="-122"/>
            </a:endParaRPr>
          </a:p>
        </p:txBody>
      </p:sp>
      <p:sp>
        <p:nvSpPr>
          <p:cNvPr id="187" name="文本框 186"/>
          <p:cNvSpPr txBox="1"/>
          <p:nvPr/>
        </p:nvSpPr>
        <p:spPr>
          <a:xfrm>
            <a:off x="6036310" y="4057650"/>
            <a:ext cx="1067435" cy="576580"/>
          </a:xfrm>
          <a:prstGeom prst="rect">
            <a:avLst/>
          </a:prstGeom>
          <a:noFill/>
        </p:spPr>
        <p:txBody>
          <a:bodyPr wrap="square">
            <a:noAutofit/>
          </a:bodyPr>
          <a:lstStyle/>
          <a:p>
            <a:pPr algn="ctr"/>
            <a:r>
              <a:rPr lang="zh-CN" altLang="en-US" sz="2000" dirty="0">
                <a:solidFill>
                  <a:srgbClr val="3815CD"/>
                </a:solidFill>
                <a:effectLst/>
                <a:latin typeface="微软雅黑" panose="020B0503020204020204" charset="-122"/>
                <a:ea typeface="微软雅黑" panose="020B0503020204020204" charset="-122"/>
                <a:cs typeface="Times New Roman" panose="02020603050405020304" pitchFamily="18" charset="0"/>
              </a:rPr>
              <a:t>高技能人才</a:t>
            </a:r>
            <a:endParaRPr lang="en-US" altLang="zh-CN" sz="2000" dirty="0">
              <a:solidFill>
                <a:srgbClr val="3815CD"/>
              </a:solidFill>
              <a:effectLst/>
              <a:latin typeface="微软雅黑" panose="020B0503020204020204" charset="-122"/>
              <a:ea typeface="微软雅黑" panose="020B0503020204020204" charset="-122"/>
              <a:cs typeface="Times New Roman" panose="02020603050405020304" pitchFamily="18" charset="0"/>
            </a:endParaRPr>
          </a:p>
          <a:p>
            <a:pPr algn="ctr"/>
            <a:r>
              <a:rPr lang="zh-CN" altLang="en-US" sz="2000" dirty="0">
                <a:solidFill>
                  <a:srgbClr val="3815CD"/>
                </a:solidFill>
                <a:effectLst/>
                <a:latin typeface="微软雅黑" panose="020B0503020204020204" charset="-122"/>
                <a:ea typeface="微软雅黑" panose="020B0503020204020204" charset="-122"/>
                <a:cs typeface="Times New Roman" panose="02020603050405020304" pitchFamily="18" charset="0"/>
              </a:rPr>
              <a:t>数量</a:t>
            </a:r>
            <a:endParaRPr lang="zh-CN" altLang="en-US" sz="2000" dirty="0">
              <a:solidFill>
                <a:srgbClr val="3815CD"/>
              </a:solidFill>
              <a:effectLst/>
              <a:latin typeface="微软雅黑" panose="020B0503020204020204" charset="-122"/>
              <a:ea typeface="微软雅黑" panose="020B0503020204020204" charset="-122"/>
            </a:endParaRPr>
          </a:p>
        </p:txBody>
      </p:sp>
      <p:sp>
        <p:nvSpPr>
          <p:cNvPr id="189" name="文本框 188"/>
          <p:cNvSpPr txBox="1"/>
          <p:nvPr/>
        </p:nvSpPr>
        <p:spPr>
          <a:xfrm>
            <a:off x="7103745" y="3790315"/>
            <a:ext cx="1428750" cy="576580"/>
          </a:xfrm>
          <a:prstGeom prst="rect">
            <a:avLst/>
          </a:prstGeom>
          <a:noFill/>
        </p:spPr>
        <p:txBody>
          <a:bodyPr wrap="square">
            <a:noAutofit/>
          </a:bodyPr>
          <a:lstStyle/>
          <a:p>
            <a:pPr algn="ctr"/>
            <a:r>
              <a:rPr lang="zh-CN" altLang="en-US" sz="2000" dirty="0">
                <a:solidFill>
                  <a:srgbClr val="3815CD"/>
                </a:solidFill>
                <a:effectLst/>
                <a:latin typeface="微软雅黑" panose="020B0503020204020204" charset="-122"/>
                <a:ea typeface="微软雅黑" panose="020B0503020204020204" charset="-122"/>
                <a:cs typeface="Times New Roman" panose="02020603050405020304" pitchFamily="18" charset="0"/>
              </a:rPr>
              <a:t>技能人才</a:t>
            </a:r>
            <a:endParaRPr lang="en-US" altLang="zh-CN" sz="2000" dirty="0">
              <a:solidFill>
                <a:srgbClr val="3815CD"/>
              </a:solidFill>
              <a:effectLst/>
              <a:latin typeface="微软雅黑" panose="020B0503020204020204" charset="-122"/>
              <a:ea typeface="微软雅黑" panose="020B0503020204020204" charset="-122"/>
              <a:cs typeface="Times New Roman" panose="02020603050405020304" pitchFamily="18" charset="0"/>
            </a:endParaRPr>
          </a:p>
          <a:p>
            <a:pPr algn="ctr"/>
            <a:r>
              <a:rPr lang="zh-CN" altLang="en-US" sz="2000" dirty="0">
                <a:solidFill>
                  <a:srgbClr val="3815CD"/>
                </a:solidFill>
                <a:effectLst/>
                <a:latin typeface="微软雅黑" panose="020B0503020204020204" charset="-122"/>
                <a:ea typeface="微软雅黑" panose="020B0503020204020204" charset="-122"/>
                <a:cs typeface="Times New Roman" panose="02020603050405020304" pitchFamily="18" charset="0"/>
              </a:rPr>
              <a:t>占就业人员比例</a:t>
            </a:r>
            <a:endParaRPr lang="en-US" altLang="zh-CN" sz="2000" b="1" dirty="0">
              <a:solidFill>
                <a:srgbClr val="3815CD"/>
              </a:solidFill>
              <a:effectLst/>
              <a:latin typeface="微软雅黑" panose="020B0503020204020204" charset="-122"/>
              <a:ea typeface="微软雅黑" panose="020B0503020204020204" charset="-122"/>
              <a:cs typeface="Times New Roman" panose="02020603050405020304" pitchFamily="18" charset="0"/>
            </a:endParaRPr>
          </a:p>
        </p:txBody>
      </p:sp>
      <p:sp>
        <p:nvSpPr>
          <p:cNvPr id="215" name="文本框 214"/>
          <p:cNvSpPr txBox="1"/>
          <p:nvPr/>
        </p:nvSpPr>
        <p:spPr>
          <a:xfrm>
            <a:off x="4799330" y="2670810"/>
            <a:ext cx="1137920" cy="375920"/>
          </a:xfrm>
          <a:prstGeom prst="rect">
            <a:avLst/>
          </a:prstGeom>
          <a:noFill/>
        </p:spPr>
        <p:txBody>
          <a:bodyPr wrap="square">
            <a:noAutofit/>
          </a:bodyPr>
          <a:lstStyle/>
          <a:p>
            <a:r>
              <a:rPr lang="zh-CN" altLang="en-US" sz="2400" b="1" dirty="0">
                <a:solidFill>
                  <a:srgbClr val="3815CD"/>
                </a:solidFill>
                <a:effectLst>
                  <a:outerShdw blurRad="38100" dist="38100" dir="2700000" algn="tl">
                    <a:srgbClr val="000000">
                      <a:alpha val="43137"/>
                    </a:srgb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超过</a:t>
            </a:r>
            <a:r>
              <a:rPr lang="en-US" altLang="zh-CN" sz="2400" b="1" dirty="0">
                <a:solidFill>
                  <a:srgbClr val="3815CD"/>
                </a:solidFill>
                <a:effectLst>
                  <a:outerShdw blurRad="38100" dist="38100" dir="2700000" algn="tl">
                    <a:srgbClr val="000000">
                      <a:alpha val="43137"/>
                    </a:srgb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2</a:t>
            </a:r>
            <a:r>
              <a:rPr lang="zh-CN" altLang="en-US" sz="2400" b="1" dirty="0">
                <a:solidFill>
                  <a:srgbClr val="3815CD"/>
                </a:solidFill>
                <a:effectLst>
                  <a:outerShdw blurRad="38100" dist="38100" dir="2700000" algn="tl">
                    <a:srgbClr val="000000">
                      <a:alpha val="43137"/>
                    </a:srgb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亿人</a:t>
            </a:r>
            <a:endParaRPr lang="zh-CN" altLang="en-US" sz="2400" dirty="0">
              <a:solidFill>
                <a:srgbClr val="3815CD"/>
              </a:solidFill>
            </a:endParaRPr>
          </a:p>
        </p:txBody>
      </p:sp>
      <p:sp>
        <p:nvSpPr>
          <p:cNvPr id="217" name="文本框 216"/>
          <p:cNvSpPr txBox="1"/>
          <p:nvPr/>
        </p:nvSpPr>
        <p:spPr>
          <a:xfrm>
            <a:off x="6060440" y="1857375"/>
            <a:ext cx="1610360" cy="375920"/>
          </a:xfrm>
          <a:prstGeom prst="rect">
            <a:avLst/>
          </a:prstGeom>
          <a:noFill/>
        </p:spPr>
        <p:txBody>
          <a:bodyPr wrap="square">
            <a:noAutofit/>
          </a:bodyPr>
          <a:lstStyle/>
          <a:p>
            <a:r>
              <a:rPr lang="zh-CN" altLang="en-US" sz="2400" b="1" dirty="0">
                <a:solidFill>
                  <a:srgbClr val="3815CD"/>
                </a:solidFill>
                <a:effectLst>
                  <a:outerShdw blurRad="38100" dist="38100" dir="2700000" algn="tl">
                    <a:srgbClr val="000000">
                      <a:alpha val="43137"/>
                    </a:srgb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超过</a:t>
            </a:r>
            <a:r>
              <a:rPr lang="en-US" altLang="zh-CN" sz="2400" b="1" dirty="0">
                <a:solidFill>
                  <a:srgbClr val="3815CD"/>
                </a:solidFill>
                <a:effectLst>
                  <a:outerShdw blurRad="38100" dist="38100" dir="2700000" algn="tl">
                    <a:srgbClr val="000000">
                      <a:alpha val="43137"/>
                    </a:srgb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6000</a:t>
            </a:r>
            <a:r>
              <a:rPr lang="zh-CN" altLang="en-US" sz="2400" b="1" dirty="0">
                <a:solidFill>
                  <a:srgbClr val="3815CD"/>
                </a:solidFill>
                <a:effectLst>
                  <a:outerShdw blurRad="38100" dist="38100" dir="2700000" algn="tl">
                    <a:srgbClr val="000000">
                      <a:alpha val="43137"/>
                    </a:srgb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万人</a:t>
            </a:r>
            <a:endParaRPr lang="zh-CN" altLang="en-US" sz="2400" dirty="0">
              <a:solidFill>
                <a:srgbClr val="3815CD"/>
              </a:solidFill>
            </a:endParaRPr>
          </a:p>
        </p:txBody>
      </p:sp>
      <p:sp>
        <p:nvSpPr>
          <p:cNvPr id="219" name="文本框 218"/>
          <p:cNvSpPr txBox="1"/>
          <p:nvPr/>
        </p:nvSpPr>
        <p:spPr>
          <a:xfrm>
            <a:off x="7607935" y="1564640"/>
            <a:ext cx="1137920" cy="375920"/>
          </a:xfrm>
          <a:prstGeom prst="rect">
            <a:avLst/>
          </a:prstGeom>
          <a:noFill/>
        </p:spPr>
        <p:txBody>
          <a:bodyPr wrap="square">
            <a:noAutofit/>
          </a:bodyPr>
          <a:lstStyle/>
          <a:p>
            <a:r>
              <a:rPr lang="zh-CN" altLang="en-US" sz="2400" b="1" dirty="0">
                <a:solidFill>
                  <a:srgbClr val="3815CD"/>
                </a:solidFill>
                <a:effectLst>
                  <a:outerShdw blurRad="38100" dist="38100" dir="2700000" algn="tl">
                    <a:srgbClr val="000000">
                      <a:alpha val="43137"/>
                    </a:srgb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超过</a:t>
            </a:r>
            <a:r>
              <a:rPr lang="en-US" altLang="zh-CN" sz="2400" b="1" dirty="0">
                <a:solidFill>
                  <a:srgbClr val="3815CD"/>
                </a:solidFill>
                <a:effectLst>
                  <a:outerShdw blurRad="38100" dist="38100" dir="2700000" algn="tl">
                    <a:srgbClr val="000000">
                      <a:alpha val="43137"/>
                    </a:srgb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26%</a:t>
            </a:r>
            <a:endParaRPr lang="zh-CN" altLang="en-US" sz="2400" dirty="0">
              <a:solidFill>
                <a:srgbClr val="3815CD"/>
              </a:solidFill>
            </a:endParaRPr>
          </a:p>
        </p:txBody>
      </p:sp>
      <p:pic>
        <p:nvPicPr>
          <p:cNvPr id="221" name="图片 220"/>
          <p:cNvPicPr>
            <a:picLocks noChangeAspect="1"/>
          </p:cNvPicPr>
          <p:nvPr/>
        </p:nvPicPr>
        <p:blipFill>
          <a:blip r:embed="rId10">
            <a:lum bright="70000" contrast="-70000"/>
          </a:blip>
          <a:stretch>
            <a:fillRect/>
          </a:stretch>
        </p:blipFill>
        <p:spPr>
          <a:xfrm>
            <a:off x="6383655" y="3071495"/>
            <a:ext cx="376555" cy="376555"/>
          </a:xfrm>
          <a:prstGeom prst="rect">
            <a:avLst/>
          </a:prstGeom>
        </p:spPr>
      </p:pic>
      <p:pic>
        <p:nvPicPr>
          <p:cNvPr id="223" name="图片 222"/>
          <p:cNvPicPr>
            <a:picLocks noChangeAspect="1"/>
          </p:cNvPicPr>
          <p:nvPr/>
        </p:nvPicPr>
        <p:blipFill>
          <a:blip r:embed="rId11">
            <a:lum bright="70000" contrast="-70000"/>
          </a:blip>
          <a:stretch>
            <a:fillRect/>
          </a:stretch>
        </p:blipFill>
        <p:spPr>
          <a:xfrm>
            <a:off x="5087620" y="3789045"/>
            <a:ext cx="305435" cy="305435"/>
          </a:xfrm>
          <a:prstGeom prst="rect">
            <a:avLst/>
          </a:prstGeom>
        </p:spPr>
      </p:pic>
      <p:pic>
        <p:nvPicPr>
          <p:cNvPr id="227" name="图片 226"/>
          <p:cNvPicPr>
            <a:picLocks noChangeAspect="1"/>
          </p:cNvPicPr>
          <p:nvPr/>
        </p:nvPicPr>
        <p:blipFill>
          <a:blip r:embed="rId12">
            <a:lum bright="70000" contrast="-70000"/>
          </a:blip>
          <a:stretch>
            <a:fillRect/>
          </a:stretch>
        </p:blipFill>
        <p:spPr>
          <a:xfrm>
            <a:off x="7814310" y="2810510"/>
            <a:ext cx="287655" cy="287655"/>
          </a:xfrm>
          <a:prstGeom prst="rect">
            <a:avLst/>
          </a:prstGeom>
        </p:spPr>
      </p:pic>
      <p:pic>
        <p:nvPicPr>
          <p:cNvPr id="13" name="图形 6"/>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18575" y="1492885"/>
            <a:ext cx="2297430" cy="2297430"/>
          </a:xfrm>
          <a:prstGeom prst="rect">
            <a:avLst/>
          </a:prstGeom>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900" decel="100000" fill="hold"/>
                                        <p:tgtEl>
                                          <p:spTgt spid="4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par>
                                <p:cTn id="15" presetID="22" presetClass="entr" presetSubtype="4"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down)">
                                      <p:cBhvr>
                                        <p:cTn id="17" dur="500"/>
                                        <p:tgtEl>
                                          <p:spTgt spid="81"/>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wipe(down)">
                                      <p:cBhvr>
                                        <p:cTn id="29" dur="500"/>
                                        <p:tgtEl>
                                          <p:spTgt spid="185"/>
                                        </p:tgtEl>
                                      </p:cBhvr>
                                    </p:animEffect>
                                  </p:childTnLst>
                                </p:cTn>
                              </p:par>
                              <p:par>
                                <p:cTn id="30" presetID="47" presetClass="entr" presetSubtype="0" fill="hold" nodeType="withEffect">
                                  <p:stCondLst>
                                    <p:cond delay="0"/>
                                  </p:stCondLst>
                                  <p:childTnLst>
                                    <p:set>
                                      <p:cBhvr>
                                        <p:cTn id="31" dur="1" fill="hold">
                                          <p:stCondLst>
                                            <p:cond delay="0"/>
                                          </p:stCondLst>
                                        </p:cTn>
                                        <p:tgtEl>
                                          <p:spTgt spid="211"/>
                                        </p:tgtEl>
                                        <p:attrNameLst>
                                          <p:attrName>style.visibility</p:attrName>
                                        </p:attrNameLst>
                                      </p:cBhvr>
                                      <p:to>
                                        <p:strVal val="visible"/>
                                      </p:to>
                                    </p:set>
                                    <p:animEffect transition="in" filter="fade">
                                      <p:cBhvr>
                                        <p:cTn id="32" dur="500"/>
                                        <p:tgtEl>
                                          <p:spTgt spid="211"/>
                                        </p:tgtEl>
                                      </p:cBhvr>
                                    </p:animEffect>
                                    <p:anim calcmode="lin" valueType="num">
                                      <p:cBhvr>
                                        <p:cTn id="33" dur="500" fill="hold"/>
                                        <p:tgtEl>
                                          <p:spTgt spid="211"/>
                                        </p:tgtEl>
                                        <p:attrNameLst>
                                          <p:attrName>ppt_x</p:attrName>
                                        </p:attrNameLst>
                                      </p:cBhvr>
                                      <p:tavLst>
                                        <p:tav tm="0">
                                          <p:val>
                                            <p:strVal val="#ppt_x"/>
                                          </p:val>
                                        </p:tav>
                                        <p:tav tm="100000">
                                          <p:val>
                                            <p:strVal val="#ppt_x"/>
                                          </p:val>
                                        </p:tav>
                                      </p:tavLst>
                                    </p:anim>
                                    <p:anim calcmode="lin" valueType="num">
                                      <p:cBhvr>
                                        <p:cTn id="34" dur="500" fill="hold"/>
                                        <p:tgtEl>
                                          <p:spTgt spid="211"/>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47" presetClass="entr" presetSubtype="0" fill="hold" nodeType="after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fade">
                                      <p:cBhvr>
                                        <p:cTn id="38" dur="1000"/>
                                        <p:tgtEl>
                                          <p:spTgt spid="223"/>
                                        </p:tgtEl>
                                      </p:cBhvr>
                                    </p:animEffect>
                                    <p:anim calcmode="lin" valueType="num">
                                      <p:cBhvr>
                                        <p:cTn id="39" dur="1000" fill="hold"/>
                                        <p:tgtEl>
                                          <p:spTgt spid="223"/>
                                        </p:tgtEl>
                                        <p:attrNameLst>
                                          <p:attrName>ppt_x</p:attrName>
                                        </p:attrNameLst>
                                      </p:cBhvr>
                                      <p:tavLst>
                                        <p:tav tm="0">
                                          <p:val>
                                            <p:strVal val="#ppt_x"/>
                                          </p:val>
                                        </p:tav>
                                        <p:tav tm="100000">
                                          <p:val>
                                            <p:strVal val="#ppt_x"/>
                                          </p:val>
                                        </p:tav>
                                      </p:tavLst>
                                    </p:anim>
                                    <p:anim calcmode="lin" valueType="num">
                                      <p:cBhvr>
                                        <p:cTn id="40" dur="1000" fill="hold"/>
                                        <p:tgtEl>
                                          <p:spTgt spid="223"/>
                                        </p:tgtEl>
                                        <p:attrNameLst>
                                          <p:attrName>ppt_y</p:attrName>
                                        </p:attrNameLst>
                                      </p:cBhvr>
                                      <p:tavLst>
                                        <p:tav tm="0">
                                          <p:val>
                                            <p:strVal val="#ppt_y-.1"/>
                                          </p:val>
                                        </p:tav>
                                        <p:tav tm="100000">
                                          <p:val>
                                            <p:strVal val="#ppt_y"/>
                                          </p:val>
                                        </p:tav>
                                      </p:tavLst>
                                    </p:anim>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215"/>
                                        </p:tgtEl>
                                        <p:attrNameLst>
                                          <p:attrName>style.visibility</p:attrName>
                                        </p:attrNameLst>
                                      </p:cBhvr>
                                      <p:to>
                                        <p:strVal val="visible"/>
                                      </p:to>
                                    </p:set>
                                    <p:animEffect transition="in" filter="wipe(down)">
                                      <p:cBhvr>
                                        <p:cTn id="44" dur="500"/>
                                        <p:tgtEl>
                                          <p:spTgt spid="215"/>
                                        </p:tgtEl>
                                      </p:cBhvr>
                                    </p:animEffect>
                                  </p:childTnLst>
                                </p:cTn>
                              </p:par>
                            </p:childTnLst>
                          </p:cTn>
                        </p:par>
                        <p:par>
                          <p:cTn id="45" fill="hold">
                            <p:stCondLst>
                              <p:cond delay="4500"/>
                            </p:stCondLst>
                            <p:childTnLst>
                              <p:par>
                                <p:cTn id="46" presetID="22" presetClass="entr" presetSubtype="4"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wipe(down)">
                                      <p:cBhvr>
                                        <p:cTn id="48" dur="500"/>
                                        <p:tgtEl>
                                          <p:spTgt spid="187"/>
                                        </p:tgtEl>
                                      </p:cBhvr>
                                    </p:animEffect>
                                  </p:childTnLst>
                                </p:cTn>
                              </p:par>
                            </p:childTnLst>
                          </p:cTn>
                        </p:par>
                        <p:par>
                          <p:cTn id="49" fill="hold">
                            <p:stCondLst>
                              <p:cond delay="5000"/>
                            </p:stCondLst>
                            <p:childTnLst>
                              <p:par>
                                <p:cTn id="50" presetID="47" presetClass="entr" presetSubtype="0" fill="hold" nodeType="afterEffect">
                                  <p:stCondLst>
                                    <p:cond delay="0"/>
                                  </p:stCondLst>
                                  <p:childTnLst>
                                    <p:set>
                                      <p:cBhvr>
                                        <p:cTn id="51" dur="1" fill="hold">
                                          <p:stCondLst>
                                            <p:cond delay="0"/>
                                          </p:stCondLst>
                                        </p:cTn>
                                        <p:tgtEl>
                                          <p:spTgt spid="208"/>
                                        </p:tgtEl>
                                        <p:attrNameLst>
                                          <p:attrName>style.visibility</p:attrName>
                                        </p:attrNameLst>
                                      </p:cBhvr>
                                      <p:to>
                                        <p:strVal val="visible"/>
                                      </p:to>
                                    </p:set>
                                    <p:animEffect transition="in" filter="fade">
                                      <p:cBhvr>
                                        <p:cTn id="52" dur="500"/>
                                        <p:tgtEl>
                                          <p:spTgt spid="208"/>
                                        </p:tgtEl>
                                      </p:cBhvr>
                                    </p:animEffect>
                                    <p:anim calcmode="lin" valueType="num">
                                      <p:cBhvr>
                                        <p:cTn id="53" dur="500" fill="hold"/>
                                        <p:tgtEl>
                                          <p:spTgt spid="208"/>
                                        </p:tgtEl>
                                        <p:attrNameLst>
                                          <p:attrName>ppt_x</p:attrName>
                                        </p:attrNameLst>
                                      </p:cBhvr>
                                      <p:tavLst>
                                        <p:tav tm="0">
                                          <p:val>
                                            <p:strVal val="#ppt_x"/>
                                          </p:val>
                                        </p:tav>
                                        <p:tav tm="100000">
                                          <p:val>
                                            <p:strVal val="#ppt_x"/>
                                          </p:val>
                                        </p:tav>
                                      </p:tavLst>
                                    </p:anim>
                                    <p:anim calcmode="lin" valueType="num">
                                      <p:cBhvr>
                                        <p:cTn id="54" dur="500" fill="hold"/>
                                        <p:tgtEl>
                                          <p:spTgt spid="208"/>
                                        </p:tgtEl>
                                        <p:attrNameLst>
                                          <p:attrName>ppt_y</p:attrName>
                                        </p:attrNameLst>
                                      </p:cBhvr>
                                      <p:tavLst>
                                        <p:tav tm="0">
                                          <p:val>
                                            <p:strVal val="#ppt_y-.1"/>
                                          </p:val>
                                        </p:tav>
                                        <p:tav tm="100000">
                                          <p:val>
                                            <p:strVal val="#ppt_y"/>
                                          </p:val>
                                        </p:tav>
                                      </p:tavLst>
                                    </p:anim>
                                  </p:childTnLst>
                                </p:cTn>
                              </p:par>
                            </p:childTnLst>
                          </p:cTn>
                        </p:par>
                        <p:par>
                          <p:cTn id="55" fill="hold">
                            <p:stCondLst>
                              <p:cond delay="5500"/>
                            </p:stCondLst>
                            <p:childTnLst>
                              <p:par>
                                <p:cTn id="56" presetID="47" presetClass="entr" presetSubtype="0" fill="hold" nodeType="afterEffect">
                                  <p:stCondLst>
                                    <p:cond delay="0"/>
                                  </p:stCondLst>
                                  <p:childTnLst>
                                    <p:set>
                                      <p:cBhvr>
                                        <p:cTn id="57" dur="1" fill="hold">
                                          <p:stCondLst>
                                            <p:cond delay="0"/>
                                          </p:stCondLst>
                                        </p:cTn>
                                        <p:tgtEl>
                                          <p:spTgt spid="221"/>
                                        </p:tgtEl>
                                        <p:attrNameLst>
                                          <p:attrName>style.visibility</p:attrName>
                                        </p:attrNameLst>
                                      </p:cBhvr>
                                      <p:to>
                                        <p:strVal val="visible"/>
                                      </p:to>
                                    </p:set>
                                    <p:animEffect transition="in" filter="fade">
                                      <p:cBhvr>
                                        <p:cTn id="58" dur="1000"/>
                                        <p:tgtEl>
                                          <p:spTgt spid="221"/>
                                        </p:tgtEl>
                                      </p:cBhvr>
                                    </p:animEffect>
                                    <p:anim calcmode="lin" valueType="num">
                                      <p:cBhvr>
                                        <p:cTn id="59" dur="1000" fill="hold"/>
                                        <p:tgtEl>
                                          <p:spTgt spid="221"/>
                                        </p:tgtEl>
                                        <p:attrNameLst>
                                          <p:attrName>ppt_x</p:attrName>
                                        </p:attrNameLst>
                                      </p:cBhvr>
                                      <p:tavLst>
                                        <p:tav tm="0">
                                          <p:val>
                                            <p:strVal val="#ppt_x"/>
                                          </p:val>
                                        </p:tav>
                                        <p:tav tm="100000">
                                          <p:val>
                                            <p:strVal val="#ppt_x"/>
                                          </p:val>
                                        </p:tav>
                                      </p:tavLst>
                                    </p:anim>
                                    <p:anim calcmode="lin" valueType="num">
                                      <p:cBhvr>
                                        <p:cTn id="60" dur="1000" fill="hold"/>
                                        <p:tgtEl>
                                          <p:spTgt spid="221"/>
                                        </p:tgtEl>
                                        <p:attrNameLst>
                                          <p:attrName>ppt_y</p:attrName>
                                        </p:attrNameLst>
                                      </p:cBhvr>
                                      <p:tavLst>
                                        <p:tav tm="0">
                                          <p:val>
                                            <p:strVal val="#ppt_y-.1"/>
                                          </p:val>
                                        </p:tav>
                                        <p:tav tm="100000">
                                          <p:val>
                                            <p:strVal val="#ppt_y"/>
                                          </p:val>
                                        </p:tav>
                                      </p:tavLst>
                                    </p:anim>
                                  </p:childTnLst>
                                </p:cTn>
                              </p:par>
                            </p:childTnLst>
                          </p:cTn>
                        </p:par>
                        <p:par>
                          <p:cTn id="61" fill="hold">
                            <p:stCondLst>
                              <p:cond delay="6500"/>
                            </p:stCondLst>
                            <p:childTnLst>
                              <p:par>
                                <p:cTn id="62" presetID="22" presetClass="entr" presetSubtype="4" fill="hold" grpId="0" nodeType="afterEffect">
                                  <p:stCondLst>
                                    <p:cond delay="0"/>
                                  </p:stCondLst>
                                  <p:childTnLst>
                                    <p:set>
                                      <p:cBhvr>
                                        <p:cTn id="63" dur="1" fill="hold">
                                          <p:stCondLst>
                                            <p:cond delay="0"/>
                                          </p:stCondLst>
                                        </p:cTn>
                                        <p:tgtEl>
                                          <p:spTgt spid="217"/>
                                        </p:tgtEl>
                                        <p:attrNameLst>
                                          <p:attrName>style.visibility</p:attrName>
                                        </p:attrNameLst>
                                      </p:cBhvr>
                                      <p:to>
                                        <p:strVal val="visible"/>
                                      </p:to>
                                    </p:set>
                                    <p:animEffect transition="in" filter="wipe(down)">
                                      <p:cBhvr>
                                        <p:cTn id="64" dur="500"/>
                                        <p:tgtEl>
                                          <p:spTgt spid="217"/>
                                        </p:tgtEl>
                                      </p:cBhvr>
                                    </p:animEffect>
                                  </p:childTnLst>
                                </p:cTn>
                              </p:par>
                            </p:childTnLst>
                          </p:cTn>
                        </p:par>
                        <p:par>
                          <p:cTn id="65" fill="hold">
                            <p:stCondLst>
                              <p:cond delay="7000"/>
                            </p:stCondLst>
                            <p:childTnLst>
                              <p:par>
                                <p:cTn id="66" presetID="22" presetClass="entr" presetSubtype="4" fill="hold" grpId="0" nodeType="afterEffect">
                                  <p:stCondLst>
                                    <p:cond delay="0"/>
                                  </p:stCondLst>
                                  <p:childTnLst>
                                    <p:set>
                                      <p:cBhvr>
                                        <p:cTn id="67" dur="1" fill="hold">
                                          <p:stCondLst>
                                            <p:cond delay="0"/>
                                          </p:stCondLst>
                                        </p:cTn>
                                        <p:tgtEl>
                                          <p:spTgt spid="189"/>
                                        </p:tgtEl>
                                        <p:attrNameLst>
                                          <p:attrName>style.visibility</p:attrName>
                                        </p:attrNameLst>
                                      </p:cBhvr>
                                      <p:to>
                                        <p:strVal val="visible"/>
                                      </p:to>
                                    </p:set>
                                    <p:animEffect transition="in" filter="wipe(down)">
                                      <p:cBhvr>
                                        <p:cTn id="68" dur="500"/>
                                        <p:tgtEl>
                                          <p:spTgt spid="189"/>
                                        </p:tgtEl>
                                      </p:cBhvr>
                                    </p:animEffect>
                                  </p:childTnLst>
                                </p:cTn>
                              </p:par>
                            </p:childTnLst>
                          </p:cTn>
                        </p:par>
                        <p:par>
                          <p:cTn id="69" fill="hold">
                            <p:stCondLst>
                              <p:cond delay="7500"/>
                            </p:stCondLst>
                            <p:childTnLst>
                              <p:par>
                                <p:cTn id="70" presetID="47" presetClass="entr" presetSubtype="0" fill="hold" nodeType="afterEffect">
                                  <p:stCondLst>
                                    <p:cond delay="0"/>
                                  </p:stCondLst>
                                  <p:childTnLst>
                                    <p:set>
                                      <p:cBhvr>
                                        <p:cTn id="71" dur="1" fill="hold">
                                          <p:stCondLst>
                                            <p:cond delay="0"/>
                                          </p:stCondLst>
                                        </p:cTn>
                                        <p:tgtEl>
                                          <p:spTgt spid="205"/>
                                        </p:tgtEl>
                                        <p:attrNameLst>
                                          <p:attrName>style.visibility</p:attrName>
                                        </p:attrNameLst>
                                      </p:cBhvr>
                                      <p:to>
                                        <p:strVal val="visible"/>
                                      </p:to>
                                    </p:set>
                                    <p:animEffect transition="in" filter="fade">
                                      <p:cBhvr>
                                        <p:cTn id="72" dur="500"/>
                                        <p:tgtEl>
                                          <p:spTgt spid="205"/>
                                        </p:tgtEl>
                                      </p:cBhvr>
                                    </p:animEffect>
                                    <p:anim calcmode="lin" valueType="num">
                                      <p:cBhvr>
                                        <p:cTn id="73" dur="500" fill="hold"/>
                                        <p:tgtEl>
                                          <p:spTgt spid="205"/>
                                        </p:tgtEl>
                                        <p:attrNameLst>
                                          <p:attrName>ppt_x</p:attrName>
                                        </p:attrNameLst>
                                      </p:cBhvr>
                                      <p:tavLst>
                                        <p:tav tm="0">
                                          <p:val>
                                            <p:strVal val="#ppt_x"/>
                                          </p:val>
                                        </p:tav>
                                        <p:tav tm="100000">
                                          <p:val>
                                            <p:strVal val="#ppt_x"/>
                                          </p:val>
                                        </p:tav>
                                      </p:tavLst>
                                    </p:anim>
                                    <p:anim calcmode="lin" valueType="num">
                                      <p:cBhvr>
                                        <p:cTn id="74" dur="500" fill="hold"/>
                                        <p:tgtEl>
                                          <p:spTgt spid="205"/>
                                        </p:tgtEl>
                                        <p:attrNameLst>
                                          <p:attrName>ppt_y</p:attrName>
                                        </p:attrNameLst>
                                      </p:cBhvr>
                                      <p:tavLst>
                                        <p:tav tm="0">
                                          <p:val>
                                            <p:strVal val="#ppt_y-.1"/>
                                          </p:val>
                                        </p:tav>
                                        <p:tav tm="100000">
                                          <p:val>
                                            <p:strVal val="#ppt_y"/>
                                          </p:val>
                                        </p:tav>
                                      </p:tavLst>
                                    </p:anim>
                                  </p:childTnLst>
                                </p:cTn>
                              </p:par>
                            </p:childTnLst>
                          </p:cTn>
                        </p:par>
                        <p:par>
                          <p:cTn id="75" fill="hold">
                            <p:stCondLst>
                              <p:cond delay="8000"/>
                            </p:stCondLst>
                            <p:childTnLst>
                              <p:par>
                                <p:cTn id="76" presetID="47" presetClass="entr" presetSubtype="0" fill="hold" nodeType="afterEffect">
                                  <p:stCondLst>
                                    <p:cond delay="0"/>
                                  </p:stCondLst>
                                  <p:childTnLst>
                                    <p:set>
                                      <p:cBhvr>
                                        <p:cTn id="77" dur="1" fill="hold">
                                          <p:stCondLst>
                                            <p:cond delay="0"/>
                                          </p:stCondLst>
                                        </p:cTn>
                                        <p:tgtEl>
                                          <p:spTgt spid="227"/>
                                        </p:tgtEl>
                                        <p:attrNameLst>
                                          <p:attrName>style.visibility</p:attrName>
                                        </p:attrNameLst>
                                      </p:cBhvr>
                                      <p:to>
                                        <p:strVal val="visible"/>
                                      </p:to>
                                    </p:set>
                                    <p:animEffect transition="in" filter="fade">
                                      <p:cBhvr>
                                        <p:cTn id="78" dur="1000"/>
                                        <p:tgtEl>
                                          <p:spTgt spid="227"/>
                                        </p:tgtEl>
                                      </p:cBhvr>
                                    </p:animEffect>
                                    <p:anim calcmode="lin" valueType="num">
                                      <p:cBhvr>
                                        <p:cTn id="79" dur="1000" fill="hold"/>
                                        <p:tgtEl>
                                          <p:spTgt spid="227"/>
                                        </p:tgtEl>
                                        <p:attrNameLst>
                                          <p:attrName>ppt_x</p:attrName>
                                        </p:attrNameLst>
                                      </p:cBhvr>
                                      <p:tavLst>
                                        <p:tav tm="0">
                                          <p:val>
                                            <p:strVal val="#ppt_x"/>
                                          </p:val>
                                        </p:tav>
                                        <p:tav tm="100000">
                                          <p:val>
                                            <p:strVal val="#ppt_x"/>
                                          </p:val>
                                        </p:tav>
                                      </p:tavLst>
                                    </p:anim>
                                    <p:anim calcmode="lin" valueType="num">
                                      <p:cBhvr>
                                        <p:cTn id="80" dur="1000" fill="hold"/>
                                        <p:tgtEl>
                                          <p:spTgt spid="227"/>
                                        </p:tgtEl>
                                        <p:attrNameLst>
                                          <p:attrName>ppt_y</p:attrName>
                                        </p:attrNameLst>
                                      </p:cBhvr>
                                      <p:tavLst>
                                        <p:tav tm="0">
                                          <p:val>
                                            <p:strVal val="#ppt_y-.1"/>
                                          </p:val>
                                        </p:tav>
                                        <p:tav tm="100000">
                                          <p:val>
                                            <p:strVal val="#ppt_y"/>
                                          </p:val>
                                        </p:tav>
                                      </p:tavLst>
                                    </p:anim>
                                  </p:childTnLst>
                                </p:cTn>
                              </p:par>
                            </p:childTnLst>
                          </p:cTn>
                        </p:par>
                        <p:par>
                          <p:cTn id="81" fill="hold">
                            <p:stCondLst>
                              <p:cond delay="9000"/>
                            </p:stCondLst>
                            <p:childTnLst>
                              <p:par>
                                <p:cTn id="82" presetID="22" presetClass="entr" presetSubtype="4" fill="hold" grpId="0" nodeType="afterEffect">
                                  <p:stCondLst>
                                    <p:cond delay="0"/>
                                  </p:stCondLst>
                                  <p:childTnLst>
                                    <p:set>
                                      <p:cBhvr>
                                        <p:cTn id="83" dur="1" fill="hold">
                                          <p:stCondLst>
                                            <p:cond delay="0"/>
                                          </p:stCondLst>
                                        </p:cTn>
                                        <p:tgtEl>
                                          <p:spTgt spid="219"/>
                                        </p:tgtEl>
                                        <p:attrNameLst>
                                          <p:attrName>style.visibility</p:attrName>
                                        </p:attrNameLst>
                                      </p:cBhvr>
                                      <p:to>
                                        <p:strVal val="visible"/>
                                      </p:to>
                                    </p:set>
                                    <p:animEffect transition="in" filter="wipe(down)">
                                      <p:cBhvr>
                                        <p:cTn id="84" dur="500"/>
                                        <p:tgtEl>
                                          <p:spTgt spid="219"/>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blinds(horizontal)">
                                      <p:cBhvr>
                                        <p:cTn id="89" dur="500"/>
                                        <p:tgtEl>
                                          <p:spTgt spid="21"/>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blinds(horizontal)">
                                      <p:cBhvr>
                                        <p:cTn id="92" dur="500"/>
                                        <p:tgtEl>
                                          <p:spTgt spid="17"/>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blinds(horizontal)">
                                      <p:cBhvr>
                                        <p:cTn id="95" dur="500"/>
                                        <p:tgtEl>
                                          <p:spTgt spid="18"/>
                                        </p:tgtEl>
                                      </p:cBhvr>
                                    </p:animEffect>
                                  </p:childTnLst>
                                </p:cTn>
                              </p:par>
                              <p:par>
                                <p:cTn id="96" presetID="3" presetClass="entr" presetSubtype="10" fill="hold"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blinds(horizontal)">
                                      <p:cBhvr>
                                        <p:cTn id="98" dur="500"/>
                                        <p:tgtEl>
                                          <p:spTgt spid="13"/>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blinds(horizontal)">
                                      <p:cBhvr>
                                        <p:cTn id="101" dur="500"/>
                                        <p:tgtEl>
                                          <p:spTgt spid="23"/>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blinds(horizontal)">
                                      <p:cBhvr>
                                        <p:cTn id="10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1" grpId="0" animBg="1"/>
      <p:bldP spid="23" grpId="0"/>
      <p:bldP spid="40" grpId="0"/>
      <p:bldP spid="185" grpId="0"/>
      <p:bldP spid="187" grpId="0"/>
      <p:bldP spid="189" grpId="0"/>
      <p:bldP spid="215" grpId="0"/>
      <p:bldP spid="217" grpId="0"/>
      <p:bldP spid="21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custDataLst>
              <p:tags r:id="rId1"/>
            </p:custDataLst>
          </p:nvPr>
        </p:nvSpPr>
        <p:spPr>
          <a:xfrm>
            <a:off x="191135" y="1680845"/>
            <a:ext cx="2586990" cy="4173855"/>
          </a:xfrm>
          <a:prstGeom prst="roundRect">
            <a:avLst>
              <a:gd name="adj" fmla="val 3148"/>
            </a:avLst>
          </a:prstGeom>
          <a:solidFill>
            <a:schemeClr val="bg1"/>
          </a:solidFill>
          <a:ln w="19050" cap="sq">
            <a:solidFill>
              <a:schemeClr val="accent2"/>
            </a:solidFill>
            <a:miter/>
          </a:ln>
          <a:effectLst>
            <a:outerShdw dist="88900" dir="2340000" algn="ctr" rotWithShape="0">
              <a:schemeClr val="accent3">
                <a:alpha val="100000"/>
              </a:schemeClr>
            </a:outerShdw>
          </a:effectLst>
        </p:spPr>
        <p:txBody>
          <a:bodyPr vert="horz" wrap="square" lIns="91440" tIns="45720" rIns="91440" bIns="45720" rtlCol="0" anchor="ctr"/>
          <a:lstStyle/>
          <a:p>
            <a:pPr algn="ctr"/>
            <a:endParaRPr kumimoji="1" lang="zh-CN" altLang="en-US"/>
          </a:p>
        </p:txBody>
      </p:sp>
      <p:sp>
        <p:nvSpPr>
          <p:cNvPr id="12" name="标题 1"/>
          <p:cNvSpPr txBox="1"/>
          <p:nvPr>
            <p:custDataLst>
              <p:tags r:id="rId2"/>
            </p:custDataLst>
          </p:nvPr>
        </p:nvSpPr>
        <p:spPr>
          <a:xfrm>
            <a:off x="335280" y="4293235"/>
            <a:ext cx="2362835" cy="1348105"/>
          </a:xfrm>
          <a:prstGeom prst="rect">
            <a:avLst/>
          </a:prstGeom>
          <a:noFill/>
          <a:ln>
            <a:noFill/>
          </a:ln>
        </p:spPr>
        <p:txBody>
          <a:bodyPr vert="horz" wrap="square" lIns="0" tIns="0" rIns="0" bIns="0" rtlCol="0" anchor="t"/>
          <a:lstStyle/>
          <a:p>
            <a:pPr algn="just"/>
            <a:r>
              <a:rPr kumimoji="1" lang="en-US" altLang="zh-CN" sz="1400" dirty="0" err="1">
                <a:ln w="12700">
                  <a:noFill/>
                </a:ln>
                <a:solidFill>
                  <a:srgbClr val="262626">
                    <a:alpha val="100000"/>
                  </a:srgbClr>
                </a:solidFill>
                <a:latin typeface="黑体" panose="02010609060101010101" charset="-122"/>
                <a:ea typeface="黑体" panose="02010609060101010101" charset="-122"/>
                <a:cs typeface="黑体" panose="02010609060101010101" charset="-122"/>
              </a:rPr>
              <a:t>坚持“四个面向”的战略导向，着力激发科技创新创造活力</a:t>
            </a:r>
            <a:r>
              <a:rPr kumimoji="1" lang="en-US" altLang="zh-CN" sz="1400" dirty="0">
                <a:ln w="12700">
                  <a:noFill/>
                </a:ln>
                <a:solidFill>
                  <a:srgbClr val="262626">
                    <a:alpha val="100000"/>
                  </a:srgbClr>
                </a:solidFill>
                <a:latin typeface="黑体" panose="02010609060101010101" charset="-122"/>
                <a:ea typeface="黑体" panose="02010609060101010101" charset="-122"/>
                <a:cs typeface="黑体" panose="02010609060101010101" charset="-122"/>
              </a:rPr>
              <a:t>，《</a:t>
            </a:r>
            <a:r>
              <a:rPr kumimoji="1" lang="en-US" altLang="zh-CN" sz="1400" dirty="0" err="1">
                <a:ln w="12700">
                  <a:noFill/>
                </a:ln>
                <a:solidFill>
                  <a:srgbClr val="262626">
                    <a:alpha val="100000"/>
                  </a:srgbClr>
                </a:solidFill>
                <a:latin typeface="黑体" panose="02010609060101010101" charset="-122"/>
                <a:ea typeface="黑体" panose="02010609060101010101" charset="-122"/>
                <a:cs typeface="黑体" panose="02010609060101010101" charset="-122"/>
              </a:rPr>
              <a:t>决定》强调要优化重大科技创新组织机制，加强国家战略科技力量建设，统筹强化关键核心技术攻关</a:t>
            </a:r>
            <a:r>
              <a:rPr kumimoji="1" lang="en-US" altLang="zh-CN" sz="1400" dirty="0">
                <a:ln w="12700">
                  <a:noFill/>
                </a:ln>
                <a:solidFill>
                  <a:srgbClr val="262626">
                    <a:alpha val="100000"/>
                  </a:srgbClr>
                </a:solidFill>
                <a:latin typeface="黑体" panose="02010609060101010101" charset="-122"/>
                <a:ea typeface="黑体" panose="02010609060101010101" charset="-122"/>
                <a:cs typeface="黑体" panose="02010609060101010101" charset="-122"/>
              </a:rPr>
              <a:t>。</a:t>
            </a:r>
            <a:endParaRPr kumimoji="1" lang="zh-CN" altLang="en-US" dirty="0">
              <a:latin typeface="黑体" panose="02010609060101010101" charset="-122"/>
              <a:ea typeface="黑体" panose="02010609060101010101" charset="-122"/>
              <a:cs typeface="黑体" panose="02010609060101010101" charset="-122"/>
            </a:endParaRPr>
          </a:p>
        </p:txBody>
      </p:sp>
      <p:sp>
        <p:nvSpPr>
          <p:cNvPr id="14" name="标题 1"/>
          <p:cNvSpPr txBox="1"/>
          <p:nvPr>
            <p:custDataLst>
              <p:tags r:id="rId3"/>
            </p:custDataLst>
          </p:nvPr>
        </p:nvSpPr>
        <p:spPr>
          <a:xfrm>
            <a:off x="479053" y="1917096"/>
            <a:ext cx="495935" cy="495935"/>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custDataLst>
              <p:tags r:id="rId4"/>
            </p:custDataLst>
          </p:nvPr>
        </p:nvSpPr>
        <p:spPr>
          <a:xfrm>
            <a:off x="538375" y="2040683"/>
            <a:ext cx="444500" cy="203200"/>
          </a:xfrm>
          <a:prstGeom prst="rect">
            <a:avLst/>
          </a:prstGeom>
          <a:noFill/>
          <a:ln>
            <a:noFill/>
          </a:ln>
        </p:spPr>
        <p:txBody>
          <a:bodyPr vert="horz" wrap="square" lIns="0" tIns="0" rIns="0" bIns="0" rtlCol="0" anchor="t">
            <a:spAutoFit/>
          </a:bodyPr>
          <a:lstStyle/>
          <a:p>
            <a:pPr algn="ctr"/>
            <a:r>
              <a:rPr kumimoji="1" lang="en-US" altLang="zh-CN" sz="16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02</a:t>
            </a:r>
            <a:endParaRPr kumimoji="1" lang="zh-CN" altLang="en-US"/>
          </a:p>
        </p:txBody>
      </p:sp>
      <p:sp>
        <p:nvSpPr>
          <p:cNvPr id="16" name="标题 1"/>
          <p:cNvSpPr txBox="1"/>
          <p:nvPr>
            <p:custDataLst>
              <p:tags r:id="rId5"/>
            </p:custDataLst>
          </p:nvPr>
        </p:nvSpPr>
        <p:spPr>
          <a:xfrm>
            <a:off x="198130" y="3789295"/>
            <a:ext cx="2700000" cy="402271"/>
          </a:xfrm>
          <a:prstGeom prst="rect">
            <a:avLst/>
          </a:prstGeom>
          <a:noFill/>
          <a:ln>
            <a:noFill/>
          </a:ln>
        </p:spPr>
        <p:txBody>
          <a:bodyPr vert="horz" wrap="square" lIns="0" tIns="0" rIns="0" bIns="0" rtlCol="0" anchor="b"/>
          <a:lstStyle/>
          <a:p>
            <a:pPr algn="ctr"/>
            <a:r>
              <a:rPr kumimoji="1" lang="en-US" altLang="zh-CN" sz="16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深化科技体制改革</a:t>
            </a:r>
            <a:endParaRPr kumimoji="1" lang="en-US" altLang="zh-CN" sz="160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5" name="标题 1"/>
          <p:cNvSpPr txBox="1"/>
          <p:nvPr/>
        </p:nvSpPr>
        <p:spPr>
          <a:xfrm>
            <a:off x="387985" y="420370"/>
            <a:ext cx="11729085" cy="4318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教育、科技、人才是中国式现代化的基础性、战略性支撑</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158" name="图形 33"/>
          <p:cNvSpPr/>
          <p:nvPr/>
        </p:nvSpPr>
        <p:spPr>
          <a:xfrm>
            <a:off x="11627303" y="5579528"/>
            <a:ext cx="1200741" cy="732880"/>
          </a:xfrm>
          <a:custGeom>
            <a:avLst/>
            <a:gdLst>
              <a:gd name="connsiteX0" fmla="*/ 894245 w 1941665"/>
              <a:gd name="connsiteY0" fmla="*/ 1173028 h 1185107"/>
              <a:gd name="connsiteX1" fmla="*/ 334037 w 1941665"/>
              <a:gd name="connsiteY1" fmla="*/ 1057565 h 1185107"/>
              <a:gd name="connsiteX2" fmla="*/ 0 w 1941665"/>
              <a:gd name="connsiteY2" fmla="*/ 792828 h 1185107"/>
              <a:gd name="connsiteX3" fmla="*/ 193103 w 1941665"/>
              <a:gd name="connsiteY3" fmla="*/ 835019 h 1185107"/>
              <a:gd name="connsiteX4" fmla="*/ 659214 w 1941665"/>
              <a:gd name="connsiteY4" fmla="*/ 789464 h 1185107"/>
              <a:gd name="connsiteX5" fmla="*/ 1093717 w 1941665"/>
              <a:gd name="connsiteY5" fmla="*/ 463481 h 1185107"/>
              <a:gd name="connsiteX6" fmla="*/ 819115 w 1941665"/>
              <a:gd name="connsiteY6" fmla="*/ 188993 h 1185107"/>
              <a:gd name="connsiteX7" fmla="*/ 1941666 w 1941665"/>
              <a:gd name="connsiteY7" fmla="*/ 0 h 1185107"/>
              <a:gd name="connsiteX8" fmla="*/ 1752594 w 1941665"/>
              <a:gd name="connsiteY8" fmla="*/ 1122082 h 1185107"/>
              <a:gd name="connsiteX9" fmla="*/ 1475461 w 1941665"/>
              <a:gd name="connsiteY9" fmla="*/ 845067 h 1185107"/>
              <a:gd name="connsiteX10" fmla="*/ 1206525 w 1941665"/>
              <a:gd name="connsiteY10" fmla="*/ 1055813 h 1185107"/>
              <a:gd name="connsiteX11" fmla="*/ 894254 w 1941665"/>
              <a:gd name="connsiteY11" fmla="*/ 1173034 h 118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665" h="1185107">
                <a:moveTo>
                  <a:pt x="894245" y="1173028"/>
                </a:moveTo>
                <a:cubicBezTo>
                  <a:pt x="764375" y="1205586"/>
                  <a:pt x="533471" y="1174031"/>
                  <a:pt x="334037" y="1057565"/>
                </a:cubicBezTo>
                <a:cubicBezTo>
                  <a:pt x="134591" y="941109"/>
                  <a:pt x="0" y="792828"/>
                  <a:pt x="0" y="792828"/>
                </a:cubicBezTo>
                <a:cubicBezTo>
                  <a:pt x="0" y="792828"/>
                  <a:pt x="140800" y="826247"/>
                  <a:pt x="193103" y="835019"/>
                </a:cubicBezTo>
                <a:cubicBezTo>
                  <a:pt x="245406" y="843790"/>
                  <a:pt x="450908" y="865849"/>
                  <a:pt x="659214" y="789464"/>
                </a:cubicBezTo>
                <a:cubicBezTo>
                  <a:pt x="867521" y="713080"/>
                  <a:pt x="1093717" y="463481"/>
                  <a:pt x="1093717" y="463481"/>
                </a:cubicBezTo>
                <a:lnTo>
                  <a:pt x="819115" y="188993"/>
                </a:lnTo>
                <a:lnTo>
                  <a:pt x="1941666" y="0"/>
                </a:lnTo>
                <a:lnTo>
                  <a:pt x="1752594" y="1122082"/>
                </a:lnTo>
                <a:lnTo>
                  <a:pt x="1475461" y="845067"/>
                </a:lnTo>
                <a:cubicBezTo>
                  <a:pt x="1475461" y="845067"/>
                  <a:pt x="1306008" y="990637"/>
                  <a:pt x="1206525" y="1055813"/>
                </a:cubicBezTo>
                <a:cubicBezTo>
                  <a:pt x="1038975" y="1165601"/>
                  <a:pt x="894254" y="1173034"/>
                  <a:pt x="894254" y="1173034"/>
                </a:cubicBezTo>
                <a:close/>
              </a:path>
            </a:pathLst>
          </a:custGeom>
          <a:gradFill>
            <a:gsLst>
              <a:gs pos="100000">
                <a:schemeClr val="bg1">
                  <a:alpha val="16000"/>
                </a:schemeClr>
              </a:gs>
              <a:gs pos="1000">
                <a:schemeClr val="bg1"/>
              </a:gs>
            </a:gsLst>
            <a:lin ang="0" scaled="1"/>
          </a:gradFill>
          <a:ln w="1861"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华文宋体" panose="02010600040101010101" charset="-122"/>
              <a:ea typeface="华文宋体" panose="02010600040101010101" charset="-122"/>
              <a:cs typeface="+mn-cs"/>
            </a:endParaRPr>
          </a:p>
        </p:txBody>
      </p:sp>
      <p:grpSp>
        <p:nvGrpSpPr>
          <p:cNvPr id="159" name="组合 158"/>
          <p:cNvGrpSpPr/>
          <p:nvPr/>
        </p:nvGrpSpPr>
        <p:grpSpPr>
          <a:xfrm rot="10800000" flipV="1">
            <a:off x="4298499" y="1330512"/>
            <a:ext cx="4262555" cy="5146971"/>
            <a:chOff x="6348752" y="1780441"/>
            <a:chExt cx="4883788" cy="2736679"/>
          </a:xfrm>
          <a:effectLst>
            <a:outerShdw blurRad="50800" dist="38100" dir="2700000" algn="tl" rotWithShape="0">
              <a:prstClr val="black">
                <a:alpha val="40000"/>
              </a:prstClr>
            </a:outerShdw>
          </a:effectLst>
        </p:grpSpPr>
        <p:sp>
          <p:nvSpPr>
            <p:cNvPr id="160" name="矩形 159"/>
            <p:cNvSpPr/>
            <p:nvPr/>
          </p:nvSpPr>
          <p:spPr>
            <a:xfrm>
              <a:off x="6348752" y="2266045"/>
              <a:ext cx="4883788" cy="2251075"/>
            </a:xfrm>
            <a:prstGeom prst="rect">
              <a:avLst/>
            </a:prstGeom>
            <a:gradFill>
              <a:gsLst>
                <a:gs pos="20000">
                  <a:srgbClr val="2E95FF">
                    <a:alpha val="0"/>
                  </a:srgbClr>
                </a:gs>
                <a:gs pos="100000">
                  <a:srgbClr val="2E95FF"/>
                </a:gs>
              </a:gsLst>
              <a:lin ang="0" scaled="0"/>
            </a:gradFill>
            <a:ln>
              <a:gradFill>
                <a:gsLst>
                  <a:gs pos="0">
                    <a:srgbClr val="2A41F5">
                      <a:alpha val="0"/>
                    </a:srgbClr>
                  </a:gs>
                  <a:gs pos="70000">
                    <a:srgbClr val="2A41F5"/>
                  </a:gs>
                </a:gsLst>
                <a:lin ang="0" scaled="0"/>
              </a:gradFill>
            </a:ln>
            <a:scene3d>
              <a:camera prst="perspectiveLeft">
                <a:rot lat="0" lon="33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华文宋体" panose="02010600040101010101" charset="-122"/>
                <a:ea typeface="微软雅黑 Light" panose="020B0502040204020203" charset="-122"/>
                <a:cs typeface="+mn-cs"/>
              </a:endParaRPr>
            </a:p>
          </p:txBody>
        </p:sp>
        <p:pic>
          <p:nvPicPr>
            <p:cNvPr id="161" name="图片 160"/>
            <p:cNvPicPr>
              <a:picLocks noChangeAspect="1"/>
            </p:cNvPicPr>
            <p:nvPr/>
          </p:nvPicPr>
          <p:blipFill>
            <a:blip r:embed="rId6">
              <a:duotone>
                <a:prstClr val="black"/>
                <a:schemeClr val="accent5">
                  <a:tint val="45000"/>
                  <a:satMod val="400000"/>
                </a:schemeClr>
              </a:duotone>
            </a:blip>
            <a:stretch>
              <a:fillRect/>
            </a:stretch>
          </p:blipFill>
          <p:spPr>
            <a:xfrm rot="5400000" flipV="1">
              <a:off x="9538322" y="2421787"/>
              <a:ext cx="1757359" cy="474666"/>
            </a:xfrm>
            <a:prstGeom prst="rect">
              <a:avLst/>
            </a:prstGeom>
          </p:spPr>
        </p:pic>
      </p:grpSp>
      <p:sp>
        <p:nvSpPr>
          <p:cNvPr id="162" name="文本框 161"/>
          <p:cNvSpPr txBox="1"/>
          <p:nvPr/>
        </p:nvSpPr>
        <p:spPr>
          <a:xfrm>
            <a:off x="7751771" y="1052980"/>
            <a:ext cx="4145280" cy="460375"/>
          </a:xfrm>
          <a:prstGeom prst="rect">
            <a:avLst/>
          </a:prstGeom>
          <a:noFill/>
        </p:spPr>
        <p:txBody>
          <a:bodyPr wrap="none" rtlCol="0">
            <a:spAutoFit/>
          </a:bodyPr>
          <a:lstStyle/>
          <a:p>
            <a:r>
              <a:rPr lang="zh-CN" altLang="en-US" sz="2400" b="1" dirty="0">
                <a:solidFill>
                  <a:srgbClr val="3815CD"/>
                </a:solidFill>
                <a:latin typeface="微软雅黑" panose="020B0503020204020204" charset="-122"/>
                <a:ea typeface="微软雅黑" panose="020B0503020204020204" charset="-122"/>
                <a:cs typeface="Times New Roman" panose="02020603050405020304" pitchFamily="18" charset="0"/>
              </a:rPr>
              <a:t>科技创新能力提升最快的十年</a:t>
            </a:r>
            <a:endParaRPr lang="zh-CN" altLang="en-US" sz="2400" b="1" dirty="0">
              <a:solidFill>
                <a:srgbClr val="3815CD"/>
              </a:solidFill>
              <a:latin typeface="微软雅黑" panose="020B0503020204020204" charset="-122"/>
              <a:ea typeface="微软雅黑" panose="020B0503020204020204" charset="-122"/>
              <a:cs typeface="Times New Roman" panose="02020603050405020304" pitchFamily="18" charset="0"/>
            </a:endParaRPr>
          </a:p>
        </p:txBody>
      </p:sp>
      <p:grpSp>
        <p:nvGrpSpPr>
          <p:cNvPr id="163" name="组合 162"/>
          <p:cNvGrpSpPr/>
          <p:nvPr/>
        </p:nvGrpSpPr>
        <p:grpSpPr>
          <a:xfrm>
            <a:off x="5217315" y="1159182"/>
            <a:ext cx="2027206" cy="467901"/>
            <a:chOff x="1198180" y="2000276"/>
            <a:chExt cx="2027206" cy="467901"/>
          </a:xfrm>
        </p:grpSpPr>
        <p:sp>
          <p:nvSpPr>
            <p:cNvPr id="164" name="平行四边形 163"/>
            <p:cNvSpPr/>
            <p:nvPr/>
          </p:nvSpPr>
          <p:spPr>
            <a:xfrm>
              <a:off x="1198180" y="2006512"/>
              <a:ext cx="2027206" cy="461665"/>
            </a:xfrm>
            <a:prstGeom prst="parallelogram">
              <a:avLst>
                <a:gd name="adj" fmla="val 43863"/>
              </a:avLst>
            </a:prstGeom>
            <a:gradFill>
              <a:gsLst>
                <a:gs pos="0">
                  <a:srgbClr val="2E95FF"/>
                </a:gs>
                <a:gs pos="100000">
                  <a:srgbClr val="2E95FF"/>
                </a:gs>
              </a:gsLst>
              <a:lin ang="2700000" scaled="0"/>
            </a:gradFill>
            <a:ln>
              <a:noFill/>
            </a:ln>
            <a:effectLst>
              <a:outerShdw blurRad="1270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panose="02020400000000000000" pitchFamily="18" charset="-122"/>
              </a:endParaRPr>
            </a:p>
          </p:txBody>
        </p:sp>
        <p:sp>
          <p:nvSpPr>
            <p:cNvPr id="165" name="文本框 164"/>
            <p:cNvSpPr txBox="1"/>
            <p:nvPr/>
          </p:nvSpPr>
          <p:spPr>
            <a:xfrm>
              <a:off x="1497718" y="2000276"/>
              <a:ext cx="1278950" cy="461665"/>
            </a:xfrm>
            <a:prstGeom prst="rect">
              <a:avLst/>
            </a:prstGeom>
            <a:noFill/>
          </p:spPr>
          <p:txBody>
            <a:bodyPr wrap="square">
              <a:spAutoFit/>
            </a:bodyPr>
            <a:lstStyle/>
            <a:p>
              <a:r>
                <a:rPr lang="en-US" altLang="zh-CN"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2022</a:t>
              </a:r>
              <a:r>
                <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年</a:t>
              </a:r>
              <a:endParaRPr lang="zh-CN" altLang="en-US" sz="2400" b="1" i="1" dirty="0">
                <a:solidFill>
                  <a:srgbClr val="FFFF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
        <p:nvSpPr>
          <p:cNvPr id="166" name="文本框 165"/>
          <p:cNvSpPr txBox="1"/>
          <p:nvPr/>
        </p:nvSpPr>
        <p:spPr>
          <a:xfrm>
            <a:off x="3287763" y="1636494"/>
            <a:ext cx="3055897" cy="510243"/>
          </a:xfrm>
          <a:prstGeom prst="roundRect">
            <a:avLst/>
          </a:prstGeom>
          <a:solidFill>
            <a:srgbClr val="2E95FF"/>
          </a:solidFill>
          <a:effectLst>
            <a:outerShdw blurRad="228600" dist="38100" dir="13500000" algn="br" rotWithShape="0">
              <a:prstClr val="black">
                <a:alpha val="70000"/>
              </a:prstClr>
            </a:outerShdw>
          </a:effectLst>
        </p:spPr>
        <p:txBody>
          <a:bodyPr wrap="square">
            <a:spAutoFit/>
          </a:bodyPr>
          <a:lstStyle/>
          <a:p>
            <a:pPr algn="ctr"/>
            <a:r>
              <a:rPr lang="zh-CN"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我国全社会研发经费</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67" name="文本框 166"/>
          <p:cNvSpPr txBox="1"/>
          <p:nvPr/>
        </p:nvSpPr>
        <p:spPr>
          <a:xfrm>
            <a:off x="2898343" y="2261081"/>
            <a:ext cx="1340573" cy="460375"/>
          </a:xfrm>
          <a:prstGeom prst="rect">
            <a:avLst/>
          </a:prstGeom>
          <a:noFill/>
        </p:spPr>
        <p:txBody>
          <a:bodyPr wrap="square">
            <a:spAutoFit/>
          </a:bodyPr>
          <a:lstStyle/>
          <a:p>
            <a:r>
              <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Times New Roman" panose="02020603050405020304" pitchFamily="18" charset="0"/>
              </a:rPr>
              <a:t>1</a:t>
            </a:r>
            <a:r>
              <a:rPr lang="zh-CN" altLang="zh-CN"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Times New Roman" panose="02020603050405020304" pitchFamily="18" charset="0"/>
              </a:rPr>
              <a:t>万亿元</a:t>
            </a:r>
            <a:endParaRPr lang="zh-CN" altLang="en-US"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168" name="文本框 167"/>
          <p:cNvSpPr txBox="1"/>
          <p:nvPr/>
        </p:nvSpPr>
        <p:spPr>
          <a:xfrm>
            <a:off x="5243593" y="2199526"/>
            <a:ext cx="2299639" cy="521970"/>
          </a:xfrm>
          <a:prstGeom prst="rect">
            <a:avLst/>
          </a:prstGeom>
          <a:noFill/>
          <a:effectLst>
            <a:reflection blurRad="546100" stA="45000" endPos="0" dist="50800" dir="5400000" sy="-100000" algn="bl" rotWithShape="0"/>
          </a:effectLst>
        </p:spPr>
        <p:txBody>
          <a:bodyPr wrap="square">
            <a:spAutoFit/>
          </a:bodyPr>
          <a:lstStyle/>
          <a:p>
            <a:r>
              <a:rPr lang="en-US" altLang="zh-CN"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3.09</a:t>
            </a:r>
            <a:r>
              <a:rPr lang="zh-CN" altLang="zh-CN"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万亿元</a:t>
            </a:r>
            <a:endParaRPr lang="zh-CN" altLang="en-US"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endParaRPr>
          </a:p>
        </p:txBody>
      </p:sp>
      <p:sp>
        <p:nvSpPr>
          <p:cNvPr id="169" name="文本框 168"/>
          <p:cNvSpPr txBox="1"/>
          <p:nvPr/>
        </p:nvSpPr>
        <p:spPr>
          <a:xfrm>
            <a:off x="3750914" y="2881192"/>
            <a:ext cx="2129594" cy="510243"/>
          </a:xfrm>
          <a:prstGeom prst="roundRect">
            <a:avLst/>
          </a:prstGeom>
          <a:solidFill>
            <a:srgbClr val="2E95FF"/>
          </a:solidFill>
          <a:effectLst>
            <a:outerShdw blurRad="228600" dist="38100" dir="13500000" algn="br" rotWithShape="0">
              <a:prstClr val="black">
                <a:alpha val="70000"/>
              </a:prstClr>
            </a:outerShdw>
          </a:effectLst>
        </p:spPr>
        <p:txBody>
          <a:bodyPr wrap="square">
            <a:spAutoFit/>
          </a:bodyPr>
          <a:lstStyle/>
          <a:p>
            <a:pPr algn="ctr"/>
            <a:r>
              <a:rPr lang="zh-CN"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研发投入强度</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70" name="文本框 169"/>
          <p:cNvSpPr txBox="1"/>
          <p:nvPr/>
        </p:nvSpPr>
        <p:spPr>
          <a:xfrm>
            <a:off x="3071792" y="3520658"/>
            <a:ext cx="1129024" cy="460375"/>
          </a:xfrm>
          <a:prstGeom prst="rect">
            <a:avLst/>
          </a:prstGeom>
          <a:noFill/>
        </p:spPr>
        <p:txBody>
          <a:bodyPr wrap="square">
            <a:spAutoFit/>
          </a:bodyPr>
          <a:lstStyle/>
          <a:p>
            <a:r>
              <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Times New Roman" panose="02020603050405020304" pitchFamily="18" charset="0"/>
              </a:rPr>
              <a:t>1.91%</a:t>
            </a:r>
            <a:endParaRPr lang="zh-CN" altLang="en-US"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171" name="文本框 170"/>
          <p:cNvSpPr txBox="1"/>
          <p:nvPr/>
        </p:nvSpPr>
        <p:spPr>
          <a:xfrm>
            <a:off x="5243593" y="3459103"/>
            <a:ext cx="1427096" cy="521970"/>
          </a:xfrm>
          <a:prstGeom prst="rect">
            <a:avLst/>
          </a:prstGeom>
          <a:noFill/>
          <a:effectLst>
            <a:reflection blurRad="546100" stA="45000" endPos="0" dist="50800" dir="5400000" sy="-100000" algn="bl" rotWithShape="0"/>
          </a:effectLst>
        </p:spPr>
        <p:txBody>
          <a:bodyPr wrap="square">
            <a:spAutoFit/>
          </a:bodyPr>
          <a:lstStyle/>
          <a:p>
            <a:r>
              <a:rPr lang="en-US" altLang="zh-CN"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2.55%</a:t>
            </a:r>
            <a:endParaRPr lang="zh-CN" altLang="en-US"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endParaRPr>
          </a:p>
        </p:txBody>
      </p:sp>
      <p:sp>
        <p:nvSpPr>
          <p:cNvPr id="172" name="文本框 171"/>
          <p:cNvSpPr txBox="1"/>
          <p:nvPr/>
        </p:nvSpPr>
        <p:spPr>
          <a:xfrm>
            <a:off x="3750914" y="4125890"/>
            <a:ext cx="2129594" cy="510243"/>
          </a:xfrm>
          <a:prstGeom prst="roundRect">
            <a:avLst/>
          </a:prstGeom>
          <a:solidFill>
            <a:srgbClr val="2E95FF"/>
          </a:solidFill>
          <a:effectLst>
            <a:outerShdw blurRad="228600" dist="38100" dir="13500000" algn="br" rotWithShape="0">
              <a:prstClr val="black">
                <a:alpha val="70000"/>
              </a:prstClr>
            </a:outerShdw>
          </a:effectLst>
        </p:spPr>
        <p:txBody>
          <a:bodyPr wrap="square">
            <a:spAutoFit/>
          </a:bodyPr>
          <a:lstStyle/>
          <a:p>
            <a:pPr algn="ctr"/>
            <a:r>
              <a:rPr lang="zh-CN"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基础研究投入</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73" name="文本框 172"/>
          <p:cNvSpPr txBox="1"/>
          <p:nvPr/>
        </p:nvSpPr>
        <p:spPr>
          <a:xfrm>
            <a:off x="2829005" y="4780235"/>
            <a:ext cx="1469493" cy="460375"/>
          </a:xfrm>
          <a:prstGeom prst="rect">
            <a:avLst/>
          </a:prstGeom>
          <a:noFill/>
        </p:spPr>
        <p:txBody>
          <a:bodyPr wrap="square">
            <a:spAutoFit/>
          </a:bodyPr>
          <a:lstStyle/>
          <a:p>
            <a:r>
              <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Times New Roman" panose="02020603050405020304" pitchFamily="18" charset="0"/>
              </a:rPr>
              <a:t>499</a:t>
            </a:r>
            <a:r>
              <a:rPr lang="zh-CN" altLang="zh-CN"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Times New Roman" panose="02020603050405020304" pitchFamily="18" charset="0"/>
              </a:rPr>
              <a:t>亿元</a:t>
            </a:r>
            <a:endParaRPr lang="zh-CN" altLang="en-US"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174" name="文本框 173"/>
          <p:cNvSpPr txBox="1"/>
          <p:nvPr/>
        </p:nvSpPr>
        <p:spPr>
          <a:xfrm>
            <a:off x="5243593" y="4718680"/>
            <a:ext cx="2047013" cy="521970"/>
          </a:xfrm>
          <a:prstGeom prst="rect">
            <a:avLst/>
          </a:prstGeom>
          <a:noFill/>
          <a:effectLst>
            <a:reflection blurRad="546100" stA="45000" endPos="0" dist="50800" dir="5400000" sy="-100000" algn="bl" rotWithShape="0"/>
          </a:effectLst>
        </p:spPr>
        <p:txBody>
          <a:bodyPr wrap="square">
            <a:spAutoFit/>
          </a:bodyPr>
          <a:lstStyle/>
          <a:p>
            <a:r>
              <a:rPr lang="en-US" altLang="zh-CN"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1951</a:t>
            </a:r>
            <a:r>
              <a:rPr lang="zh-CN" altLang="zh-CN"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亿元</a:t>
            </a:r>
            <a:endParaRPr lang="zh-CN" altLang="en-US"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endParaRPr>
          </a:p>
        </p:txBody>
      </p:sp>
      <p:sp>
        <p:nvSpPr>
          <p:cNvPr id="175" name="文本框 174"/>
          <p:cNvSpPr txBox="1"/>
          <p:nvPr/>
        </p:nvSpPr>
        <p:spPr>
          <a:xfrm>
            <a:off x="3241904" y="6039811"/>
            <a:ext cx="997012" cy="460375"/>
          </a:xfrm>
          <a:prstGeom prst="rect">
            <a:avLst/>
          </a:prstGeom>
          <a:noFill/>
        </p:spPr>
        <p:txBody>
          <a:bodyPr wrap="square">
            <a:spAutoFit/>
          </a:bodyPr>
          <a:lstStyle/>
          <a:p>
            <a:r>
              <a:rPr lang="en-US" altLang="zh-CN"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Times New Roman" panose="02020603050405020304" pitchFamily="18" charset="0"/>
              </a:rPr>
              <a:t>4.8%</a:t>
            </a:r>
            <a:endParaRPr lang="zh-CN" altLang="en-US" sz="2400" b="1"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176" name="文本框 175"/>
          <p:cNvSpPr txBox="1"/>
          <p:nvPr/>
        </p:nvSpPr>
        <p:spPr>
          <a:xfrm>
            <a:off x="3474821" y="5370587"/>
            <a:ext cx="2681781" cy="510243"/>
          </a:xfrm>
          <a:prstGeom prst="roundRect">
            <a:avLst/>
          </a:prstGeom>
          <a:solidFill>
            <a:srgbClr val="2E95FF"/>
          </a:solidFill>
          <a:effectLst>
            <a:outerShdw blurRad="228600" dist="38100" dir="13500000" algn="br" rotWithShape="0">
              <a:prstClr val="black">
                <a:alpha val="70000"/>
              </a:prstClr>
            </a:outerShdw>
          </a:effectLst>
        </p:spPr>
        <p:txBody>
          <a:bodyPr wrap="square">
            <a:spAutoFit/>
          </a:bodyPr>
          <a:lstStyle/>
          <a:p>
            <a:pPr algn="ctr"/>
            <a:r>
              <a:rPr lang="zh-CN" altLang="zh-CN"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占全社会研发经费</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77" name="文本框 176"/>
          <p:cNvSpPr txBox="1"/>
          <p:nvPr/>
        </p:nvSpPr>
        <p:spPr>
          <a:xfrm>
            <a:off x="5243593" y="5978256"/>
            <a:ext cx="1300200" cy="521970"/>
          </a:xfrm>
          <a:prstGeom prst="rect">
            <a:avLst/>
          </a:prstGeom>
          <a:noFill/>
          <a:effectLst>
            <a:reflection blurRad="546100" stA="45000" endPos="0" dist="50800" dir="5400000" sy="-100000" algn="bl" rotWithShape="0"/>
          </a:effectLst>
        </p:spPr>
        <p:txBody>
          <a:bodyPr wrap="square">
            <a:spAutoFit/>
          </a:bodyPr>
          <a:lstStyle/>
          <a:p>
            <a:r>
              <a:rPr lang="en-US" altLang="zh-CN"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cs typeface="Times New Roman" panose="02020603050405020304" pitchFamily="18" charset="0"/>
              </a:rPr>
              <a:t>6.3%</a:t>
            </a:r>
            <a:endParaRPr lang="zh-CN" altLang="en-US" sz="2800" b="1" dirty="0">
              <a:solidFill>
                <a:srgbClr val="FFFF00"/>
              </a:solidFill>
              <a:effectLst>
                <a:outerShdw blurRad="50800" dist="38100" dir="2700000" algn="tl" rotWithShape="0">
                  <a:prstClr val="black">
                    <a:alpha val="40000"/>
                  </a:prstClr>
                </a:outerShdw>
                <a:reflection blurRad="6350" stA="55000" endA="300" endPos="45500" dir="5400000" sy="-100000" algn="bl" rotWithShape="0"/>
              </a:effectLst>
              <a:latin typeface="微软雅黑" panose="020B0503020204020204" charset="-122"/>
              <a:ea typeface="微软雅黑" panose="020B0503020204020204" charset="-122"/>
            </a:endParaRPr>
          </a:p>
        </p:txBody>
      </p:sp>
      <p:sp>
        <p:nvSpPr>
          <p:cNvPr id="178" name="图形 33"/>
          <p:cNvSpPr/>
          <p:nvPr/>
        </p:nvSpPr>
        <p:spPr>
          <a:xfrm>
            <a:off x="4203104" y="6036962"/>
            <a:ext cx="900243" cy="439853"/>
          </a:xfrm>
          <a:custGeom>
            <a:avLst/>
            <a:gdLst>
              <a:gd name="connsiteX0" fmla="*/ 894245 w 1941665"/>
              <a:gd name="connsiteY0" fmla="*/ 1173028 h 1185107"/>
              <a:gd name="connsiteX1" fmla="*/ 334037 w 1941665"/>
              <a:gd name="connsiteY1" fmla="*/ 1057565 h 1185107"/>
              <a:gd name="connsiteX2" fmla="*/ 0 w 1941665"/>
              <a:gd name="connsiteY2" fmla="*/ 792828 h 1185107"/>
              <a:gd name="connsiteX3" fmla="*/ 193103 w 1941665"/>
              <a:gd name="connsiteY3" fmla="*/ 835019 h 1185107"/>
              <a:gd name="connsiteX4" fmla="*/ 659214 w 1941665"/>
              <a:gd name="connsiteY4" fmla="*/ 789464 h 1185107"/>
              <a:gd name="connsiteX5" fmla="*/ 1093717 w 1941665"/>
              <a:gd name="connsiteY5" fmla="*/ 463481 h 1185107"/>
              <a:gd name="connsiteX6" fmla="*/ 819115 w 1941665"/>
              <a:gd name="connsiteY6" fmla="*/ 188993 h 1185107"/>
              <a:gd name="connsiteX7" fmla="*/ 1941666 w 1941665"/>
              <a:gd name="connsiteY7" fmla="*/ 0 h 1185107"/>
              <a:gd name="connsiteX8" fmla="*/ 1752594 w 1941665"/>
              <a:gd name="connsiteY8" fmla="*/ 1122082 h 1185107"/>
              <a:gd name="connsiteX9" fmla="*/ 1475461 w 1941665"/>
              <a:gd name="connsiteY9" fmla="*/ 845067 h 1185107"/>
              <a:gd name="connsiteX10" fmla="*/ 1206525 w 1941665"/>
              <a:gd name="connsiteY10" fmla="*/ 1055813 h 1185107"/>
              <a:gd name="connsiteX11" fmla="*/ 894254 w 1941665"/>
              <a:gd name="connsiteY11" fmla="*/ 1173034 h 118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665" h="1185107">
                <a:moveTo>
                  <a:pt x="894245" y="1173028"/>
                </a:moveTo>
                <a:cubicBezTo>
                  <a:pt x="764375" y="1205586"/>
                  <a:pt x="533471" y="1174031"/>
                  <a:pt x="334037" y="1057565"/>
                </a:cubicBezTo>
                <a:cubicBezTo>
                  <a:pt x="134591" y="941109"/>
                  <a:pt x="0" y="792828"/>
                  <a:pt x="0" y="792828"/>
                </a:cubicBezTo>
                <a:cubicBezTo>
                  <a:pt x="0" y="792828"/>
                  <a:pt x="140800" y="826247"/>
                  <a:pt x="193103" y="835019"/>
                </a:cubicBezTo>
                <a:cubicBezTo>
                  <a:pt x="245406" y="843790"/>
                  <a:pt x="450908" y="865849"/>
                  <a:pt x="659214" y="789464"/>
                </a:cubicBezTo>
                <a:cubicBezTo>
                  <a:pt x="867521" y="713080"/>
                  <a:pt x="1093717" y="463481"/>
                  <a:pt x="1093717" y="463481"/>
                </a:cubicBezTo>
                <a:lnTo>
                  <a:pt x="819115" y="188993"/>
                </a:lnTo>
                <a:lnTo>
                  <a:pt x="1941666" y="0"/>
                </a:lnTo>
                <a:lnTo>
                  <a:pt x="1752594" y="1122082"/>
                </a:lnTo>
                <a:lnTo>
                  <a:pt x="1475461" y="845067"/>
                </a:lnTo>
                <a:cubicBezTo>
                  <a:pt x="1475461" y="845067"/>
                  <a:pt x="1306008" y="990637"/>
                  <a:pt x="1206525" y="1055813"/>
                </a:cubicBezTo>
                <a:cubicBezTo>
                  <a:pt x="1038975" y="1165601"/>
                  <a:pt x="894254" y="1173034"/>
                  <a:pt x="894254" y="1173034"/>
                </a:cubicBezTo>
                <a:close/>
              </a:path>
            </a:pathLst>
          </a:custGeom>
          <a:gradFill>
            <a:gsLst>
              <a:gs pos="100000">
                <a:srgbClr val="FF0000">
                  <a:alpha val="16000"/>
                </a:srgbClr>
              </a:gs>
              <a:gs pos="1000">
                <a:srgbClr val="FF0000"/>
              </a:gs>
            </a:gsLst>
            <a:lin ang="0" scaled="1"/>
          </a:gradFill>
          <a:ln w="19050" cap="flat">
            <a:solidFill>
              <a:schemeClr val="bg1"/>
            </a:solid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uLnTx/>
              <a:uFillTx/>
              <a:latin typeface="华文宋体" panose="02010600040101010101" charset="-122"/>
              <a:ea typeface="华文宋体" panose="02010600040101010101" charset="-122"/>
              <a:cs typeface="+mn-cs"/>
            </a:endParaRPr>
          </a:p>
        </p:txBody>
      </p:sp>
      <p:sp>
        <p:nvSpPr>
          <p:cNvPr id="179" name="图形 33"/>
          <p:cNvSpPr/>
          <p:nvPr/>
        </p:nvSpPr>
        <p:spPr>
          <a:xfrm>
            <a:off x="4203104" y="4789009"/>
            <a:ext cx="900243" cy="439853"/>
          </a:xfrm>
          <a:custGeom>
            <a:avLst/>
            <a:gdLst>
              <a:gd name="connsiteX0" fmla="*/ 894245 w 1941665"/>
              <a:gd name="connsiteY0" fmla="*/ 1173028 h 1185107"/>
              <a:gd name="connsiteX1" fmla="*/ 334037 w 1941665"/>
              <a:gd name="connsiteY1" fmla="*/ 1057565 h 1185107"/>
              <a:gd name="connsiteX2" fmla="*/ 0 w 1941665"/>
              <a:gd name="connsiteY2" fmla="*/ 792828 h 1185107"/>
              <a:gd name="connsiteX3" fmla="*/ 193103 w 1941665"/>
              <a:gd name="connsiteY3" fmla="*/ 835019 h 1185107"/>
              <a:gd name="connsiteX4" fmla="*/ 659214 w 1941665"/>
              <a:gd name="connsiteY4" fmla="*/ 789464 h 1185107"/>
              <a:gd name="connsiteX5" fmla="*/ 1093717 w 1941665"/>
              <a:gd name="connsiteY5" fmla="*/ 463481 h 1185107"/>
              <a:gd name="connsiteX6" fmla="*/ 819115 w 1941665"/>
              <a:gd name="connsiteY6" fmla="*/ 188993 h 1185107"/>
              <a:gd name="connsiteX7" fmla="*/ 1941666 w 1941665"/>
              <a:gd name="connsiteY7" fmla="*/ 0 h 1185107"/>
              <a:gd name="connsiteX8" fmla="*/ 1752594 w 1941665"/>
              <a:gd name="connsiteY8" fmla="*/ 1122082 h 1185107"/>
              <a:gd name="connsiteX9" fmla="*/ 1475461 w 1941665"/>
              <a:gd name="connsiteY9" fmla="*/ 845067 h 1185107"/>
              <a:gd name="connsiteX10" fmla="*/ 1206525 w 1941665"/>
              <a:gd name="connsiteY10" fmla="*/ 1055813 h 1185107"/>
              <a:gd name="connsiteX11" fmla="*/ 894254 w 1941665"/>
              <a:gd name="connsiteY11" fmla="*/ 1173034 h 118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665" h="1185107">
                <a:moveTo>
                  <a:pt x="894245" y="1173028"/>
                </a:moveTo>
                <a:cubicBezTo>
                  <a:pt x="764375" y="1205586"/>
                  <a:pt x="533471" y="1174031"/>
                  <a:pt x="334037" y="1057565"/>
                </a:cubicBezTo>
                <a:cubicBezTo>
                  <a:pt x="134591" y="941109"/>
                  <a:pt x="0" y="792828"/>
                  <a:pt x="0" y="792828"/>
                </a:cubicBezTo>
                <a:cubicBezTo>
                  <a:pt x="0" y="792828"/>
                  <a:pt x="140800" y="826247"/>
                  <a:pt x="193103" y="835019"/>
                </a:cubicBezTo>
                <a:cubicBezTo>
                  <a:pt x="245406" y="843790"/>
                  <a:pt x="450908" y="865849"/>
                  <a:pt x="659214" y="789464"/>
                </a:cubicBezTo>
                <a:cubicBezTo>
                  <a:pt x="867521" y="713080"/>
                  <a:pt x="1093717" y="463481"/>
                  <a:pt x="1093717" y="463481"/>
                </a:cubicBezTo>
                <a:lnTo>
                  <a:pt x="819115" y="188993"/>
                </a:lnTo>
                <a:lnTo>
                  <a:pt x="1941666" y="0"/>
                </a:lnTo>
                <a:lnTo>
                  <a:pt x="1752594" y="1122082"/>
                </a:lnTo>
                <a:lnTo>
                  <a:pt x="1475461" y="845067"/>
                </a:lnTo>
                <a:cubicBezTo>
                  <a:pt x="1475461" y="845067"/>
                  <a:pt x="1306008" y="990637"/>
                  <a:pt x="1206525" y="1055813"/>
                </a:cubicBezTo>
                <a:cubicBezTo>
                  <a:pt x="1038975" y="1165601"/>
                  <a:pt x="894254" y="1173034"/>
                  <a:pt x="894254" y="1173034"/>
                </a:cubicBezTo>
                <a:close/>
              </a:path>
            </a:pathLst>
          </a:custGeom>
          <a:gradFill>
            <a:gsLst>
              <a:gs pos="100000">
                <a:srgbClr val="FF0000">
                  <a:alpha val="16000"/>
                </a:srgbClr>
              </a:gs>
              <a:gs pos="1000">
                <a:srgbClr val="FF0000"/>
              </a:gs>
            </a:gsLst>
            <a:lin ang="0" scaled="1"/>
          </a:gradFill>
          <a:ln w="19050" cap="flat">
            <a:solidFill>
              <a:schemeClr val="bg1"/>
            </a:solid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uLnTx/>
              <a:uFillTx/>
              <a:latin typeface="华文宋体" panose="02010600040101010101" charset="-122"/>
              <a:ea typeface="华文宋体" panose="02010600040101010101" charset="-122"/>
              <a:cs typeface="+mn-cs"/>
            </a:endParaRPr>
          </a:p>
        </p:txBody>
      </p:sp>
      <p:sp>
        <p:nvSpPr>
          <p:cNvPr id="180" name="图形 33"/>
          <p:cNvSpPr/>
          <p:nvPr/>
        </p:nvSpPr>
        <p:spPr>
          <a:xfrm>
            <a:off x="4203104" y="3541056"/>
            <a:ext cx="900243" cy="439853"/>
          </a:xfrm>
          <a:custGeom>
            <a:avLst/>
            <a:gdLst>
              <a:gd name="connsiteX0" fmla="*/ 894245 w 1941665"/>
              <a:gd name="connsiteY0" fmla="*/ 1173028 h 1185107"/>
              <a:gd name="connsiteX1" fmla="*/ 334037 w 1941665"/>
              <a:gd name="connsiteY1" fmla="*/ 1057565 h 1185107"/>
              <a:gd name="connsiteX2" fmla="*/ 0 w 1941665"/>
              <a:gd name="connsiteY2" fmla="*/ 792828 h 1185107"/>
              <a:gd name="connsiteX3" fmla="*/ 193103 w 1941665"/>
              <a:gd name="connsiteY3" fmla="*/ 835019 h 1185107"/>
              <a:gd name="connsiteX4" fmla="*/ 659214 w 1941665"/>
              <a:gd name="connsiteY4" fmla="*/ 789464 h 1185107"/>
              <a:gd name="connsiteX5" fmla="*/ 1093717 w 1941665"/>
              <a:gd name="connsiteY5" fmla="*/ 463481 h 1185107"/>
              <a:gd name="connsiteX6" fmla="*/ 819115 w 1941665"/>
              <a:gd name="connsiteY6" fmla="*/ 188993 h 1185107"/>
              <a:gd name="connsiteX7" fmla="*/ 1941666 w 1941665"/>
              <a:gd name="connsiteY7" fmla="*/ 0 h 1185107"/>
              <a:gd name="connsiteX8" fmla="*/ 1752594 w 1941665"/>
              <a:gd name="connsiteY8" fmla="*/ 1122082 h 1185107"/>
              <a:gd name="connsiteX9" fmla="*/ 1475461 w 1941665"/>
              <a:gd name="connsiteY9" fmla="*/ 845067 h 1185107"/>
              <a:gd name="connsiteX10" fmla="*/ 1206525 w 1941665"/>
              <a:gd name="connsiteY10" fmla="*/ 1055813 h 1185107"/>
              <a:gd name="connsiteX11" fmla="*/ 894254 w 1941665"/>
              <a:gd name="connsiteY11" fmla="*/ 1173034 h 118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665" h="1185107">
                <a:moveTo>
                  <a:pt x="894245" y="1173028"/>
                </a:moveTo>
                <a:cubicBezTo>
                  <a:pt x="764375" y="1205586"/>
                  <a:pt x="533471" y="1174031"/>
                  <a:pt x="334037" y="1057565"/>
                </a:cubicBezTo>
                <a:cubicBezTo>
                  <a:pt x="134591" y="941109"/>
                  <a:pt x="0" y="792828"/>
                  <a:pt x="0" y="792828"/>
                </a:cubicBezTo>
                <a:cubicBezTo>
                  <a:pt x="0" y="792828"/>
                  <a:pt x="140800" y="826247"/>
                  <a:pt x="193103" y="835019"/>
                </a:cubicBezTo>
                <a:cubicBezTo>
                  <a:pt x="245406" y="843790"/>
                  <a:pt x="450908" y="865849"/>
                  <a:pt x="659214" y="789464"/>
                </a:cubicBezTo>
                <a:cubicBezTo>
                  <a:pt x="867521" y="713080"/>
                  <a:pt x="1093717" y="463481"/>
                  <a:pt x="1093717" y="463481"/>
                </a:cubicBezTo>
                <a:lnTo>
                  <a:pt x="819115" y="188993"/>
                </a:lnTo>
                <a:lnTo>
                  <a:pt x="1941666" y="0"/>
                </a:lnTo>
                <a:lnTo>
                  <a:pt x="1752594" y="1122082"/>
                </a:lnTo>
                <a:lnTo>
                  <a:pt x="1475461" y="845067"/>
                </a:lnTo>
                <a:cubicBezTo>
                  <a:pt x="1475461" y="845067"/>
                  <a:pt x="1306008" y="990637"/>
                  <a:pt x="1206525" y="1055813"/>
                </a:cubicBezTo>
                <a:cubicBezTo>
                  <a:pt x="1038975" y="1165601"/>
                  <a:pt x="894254" y="1173034"/>
                  <a:pt x="894254" y="1173034"/>
                </a:cubicBezTo>
                <a:close/>
              </a:path>
            </a:pathLst>
          </a:custGeom>
          <a:gradFill>
            <a:gsLst>
              <a:gs pos="100000">
                <a:srgbClr val="FF0000">
                  <a:alpha val="16000"/>
                </a:srgbClr>
              </a:gs>
              <a:gs pos="1000">
                <a:srgbClr val="FF0000"/>
              </a:gs>
            </a:gsLst>
            <a:lin ang="0" scaled="1"/>
          </a:gradFill>
          <a:ln w="19050" cap="flat">
            <a:solidFill>
              <a:schemeClr val="bg1"/>
            </a:solid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uLnTx/>
              <a:uFillTx/>
              <a:latin typeface="华文宋体" panose="02010600040101010101" charset="-122"/>
              <a:ea typeface="华文宋体" panose="02010600040101010101" charset="-122"/>
              <a:cs typeface="+mn-cs"/>
            </a:endParaRPr>
          </a:p>
        </p:txBody>
      </p:sp>
      <p:sp>
        <p:nvSpPr>
          <p:cNvPr id="181" name="图形 33"/>
          <p:cNvSpPr/>
          <p:nvPr/>
        </p:nvSpPr>
        <p:spPr>
          <a:xfrm>
            <a:off x="4203104" y="2293103"/>
            <a:ext cx="900243" cy="439853"/>
          </a:xfrm>
          <a:custGeom>
            <a:avLst/>
            <a:gdLst>
              <a:gd name="connsiteX0" fmla="*/ 894245 w 1941665"/>
              <a:gd name="connsiteY0" fmla="*/ 1173028 h 1185107"/>
              <a:gd name="connsiteX1" fmla="*/ 334037 w 1941665"/>
              <a:gd name="connsiteY1" fmla="*/ 1057565 h 1185107"/>
              <a:gd name="connsiteX2" fmla="*/ 0 w 1941665"/>
              <a:gd name="connsiteY2" fmla="*/ 792828 h 1185107"/>
              <a:gd name="connsiteX3" fmla="*/ 193103 w 1941665"/>
              <a:gd name="connsiteY3" fmla="*/ 835019 h 1185107"/>
              <a:gd name="connsiteX4" fmla="*/ 659214 w 1941665"/>
              <a:gd name="connsiteY4" fmla="*/ 789464 h 1185107"/>
              <a:gd name="connsiteX5" fmla="*/ 1093717 w 1941665"/>
              <a:gd name="connsiteY5" fmla="*/ 463481 h 1185107"/>
              <a:gd name="connsiteX6" fmla="*/ 819115 w 1941665"/>
              <a:gd name="connsiteY6" fmla="*/ 188993 h 1185107"/>
              <a:gd name="connsiteX7" fmla="*/ 1941666 w 1941665"/>
              <a:gd name="connsiteY7" fmla="*/ 0 h 1185107"/>
              <a:gd name="connsiteX8" fmla="*/ 1752594 w 1941665"/>
              <a:gd name="connsiteY8" fmla="*/ 1122082 h 1185107"/>
              <a:gd name="connsiteX9" fmla="*/ 1475461 w 1941665"/>
              <a:gd name="connsiteY9" fmla="*/ 845067 h 1185107"/>
              <a:gd name="connsiteX10" fmla="*/ 1206525 w 1941665"/>
              <a:gd name="connsiteY10" fmla="*/ 1055813 h 1185107"/>
              <a:gd name="connsiteX11" fmla="*/ 894254 w 1941665"/>
              <a:gd name="connsiteY11" fmla="*/ 1173034 h 118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665" h="1185107">
                <a:moveTo>
                  <a:pt x="894245" y="1173028"/>
                </a:moveTo>
                <a:cubicBezTo>
                  <a:pt x="764375" y="1205586"/>
                  <a:pt x="533471" y="1174031"/>
                  <a:pt x="334037" y="1057565"/>
                </a:cubicBezTo>
                <a:cubicBezTo>
                  <a:pt x="134591" y="941109"/>
                  <a:pt x="0" y="792828"/>
                  <a:pt x="0" y="792828"/>
                </a:cubicBezTo>
                <a:cubicBezTo>
                  <a:pt x="0" y="792828"/>
                  <a:pt x="140800" y="826247"/>
                  <a:pt x="193103" y="835019"/>
                </a:cubicBezTo>
                <a:cubicBezTo>
                  <a:pt x="245406" y="843790"/>
                  <a:pt x="450908" y="865849"/>
                  <a:pt x="659214" y="789464"/>
                </a:cubicBezTo>
                <a:cubicBezTo>
                  <a:pt x="867521" y="713080"/>
                  <a:pt x="1093717" y="463481"/>
                  <a:pt x="1093717" y="463481"/>
                </a:cubicBezTo>
                <a:lnTo>
                  <a:pt x="819115" y="188993"/>
                </a:lnTo>
                <a:lnTo>
                  <a:pt x="1941666" y="0"/>
                </a:lnTo>
                <a:lnTo>
                  <a:pt x="1752594" y="1122082"/>
                </a:lnTo>
                <a:lnTo>
                  <a:pt x="1475461" y="845067"/>
                </a:lnTo>
                <a:cubicBezTo>
                  <a:pt x="1475461" y="845067"/>
                  <a:pt x="1306008" y="990637"/>
                  <a:pt x="1206525" y="1055813"/>
                </a:cubicBezTo>
                <a:cubicBezTo>
                  <a:pt x="1038975" y="1165601"/>
                  <a:pt x="894254" y="1173034"/>
                  <a:pt x="894254" y="1173034"/>
                </a:cubicBezTo>
                <a:close/>
              </a:path>
            </a:pathLst>
          </a:custGeom>
          <a:gradFill>
            <a:gsLst>
              <a:gs pos="100000">
                <a:srgbClr val="FF0000">
                  <a:alpha val="16000"/>
                </a:srgbClr>
              </a:gs>
              <a:gs pos="1000">
                <a:srgbClr val="FF0000"/>
              </a:gs>
            </a:gsLst>
            <a:lin ang="0" scaled="1"/>
          </a:gradFill>
          <a:ln w="19050" cap="flat">
            <a:solidFill>
              <a:schemeClr val="bg1"/>
            </a:solid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uLnTx/>
              <a:uFillTx/>
              <a:latin typeface="华文宋体" panose="02010600040101010101" charset="-122"/>
              <a:ea typeface="华文宋体" panose="02010600040101010101" charset="-122"/>
              <a:cs typeface="+mn-cs"/>
            </a:endParaRPr>
          </a:p>
        </p:txBody>
      </p:sp>
      <p:pic>
        <p:nvPicPr>
          <p:cNvPr id="182" name="图形 54"/>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51978" y="2199869"/>
            <a:ext cx="3654286" cy="3654286"/>
          </a:xfrm>
          <a:prstGeom prst="rect">
            <a:avLst/>
          </a:prstGeom>
          <a:effectLst>
            <a:outerShdw blurRad="127000" dist="38100" dir="2700000" algn="tl" rotWithShape="0">
              <a:prstClr val="black">
                <a:alpha val="40000"/>
              </a:prstClr>
            </a:outerShdw>
          </a:effectLst>
        </p:spPr>
      </p:pic>
      <p:grpSp>
        <p:nvGrpSpPr>
          <p:cNvPr id="183" name="组合 182"/>
          <p:cNvGrpSpPr/>
          <p:nvPr/>
        </p:nvGrpSpPr>
        <p:grpSpPr>
          <a:xfrm>
            <a:off x="7788311" y="1691641"/>
            <a:ext cx="4075188" cy="1124230"/>
            <a:chOff x="4936209" y="5164210"/>
            <a:chExt cx="4075188" cy="1124230"/>
          </a:xfrm>
        </p:grpSpPr>
        <p:grpSp>
          <p:nvGrpSpPr>
            <p:cNvPr id="184" name="组合 183"/>
            <p:cNvGrpSpPr/>
            <p:nvPr/>
          </p:nvGrpSpPr>
          <p:grpSpPr>
            <a:xfrm>
              <a:off x="4936209" y="5164210"/>
              <a:ext cx="4075188" cy="1124230"/>
              <a:chOff x="6054011" y="1430217"/>
              <a:chExt cx="4075188" cy="1124230"/>
            </a:xfrm>
          </p:grpSpPr>
          <p:sp>
            <p:nvSpPr>
              <p:cNvPr id="185" name="矩形 184"/>
              <p:cNvSpPr/>
              <p:nvPr/>
            </p:nvSpPr>
            <p:spPr>
              <a:xfrm>
                <a:off x="6096000" y="1430217"/>
                <a:ext cx="4033199" cy="1076702"/>
              </a:xfrm>
              <a:prstGeom prst="rect">
                <a:avLst/>
              </a:prstGeom>
              <a:solidFill>
                <a:srgbClr val="12E7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矩形 185"/>
              <p:cNvSpPr/>
              <p:nvPr/>
            </p:nvSpPr>
            <p:spPr>
              <a:xfrm>
                <a:off x="6054011" y="1477745"/>
                <a:ext cx="4013354" cy="107670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7" name="文本框 186"/>
            <p:cNvSpPr txBox="1"/>
            <p:nvPr/>
          </p:nvSpPr>
          <p:spPr>
            <a:xfrm>
              <a:off x="5084121" y="5279655"/>
              <a:ext cx="3748066" cy="954107"/>
            </a:xfrm>
            <a:prstGeom prst="rect">
              <a:avLst/>
            </a:prstGeom>
            <a:noFill/>
          </p:spPr>
          <p:txBody>
            <a:bodyPr wrap="square">
              <a:spAutoFit/>
            </a:bodyPr>
            <a:lstStyle/>
            <a:p>
              <a:pPr algn="ctr"/>
              <a:r>
                <a:rPr lang="zh-CN" altLang="en-US" sz="2800" b="1" dirty="0">
                  <a:solidFill>
                    <a:srgbClr val="FFFF00"/>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rPr>
                <a:t>中国全球创新指数排名 升至第</a:t>
              </a:r>
              <a:r>
                <a:rPr lang="en-US" altLang="zh-CN" sz="2800" b="1" dirty="0">
                  <a:solidFill>
                    <a:srgbClr val="FFFF00"/>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rPr>
                <a:t>11</a:t>
              </a:r>
              <a:r>
                <a:rPr lang="zh-CN" altLang="en-US" sz="2800" b="1" dirty="0">
                  <a:solidFill>
                    <a:srgbClr val="FFFF00"/>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rPr>
                <a:t>位</a:t>
              </a:r>
              <a:endParaRPr lang="zh-CN" altLang="en-US" sz="2800" b="1" dirty="0">
                <a:solidFill>
                  <a:srgbClr val="FFFF00"/>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grpSp>
      <p:grpSp>
        <p:nvGrpSpPr>
          <p:cNvPr id="188" name="组合 187"/>
          <p:cNvGrpSpPr/>
          <p:nvPr/>
        </p:nvGrpSpPr>
        <p:grpSpPr>
          <a:xfrm>
            <a:off x="6670519" y="5589297"/>
            <a:ext cx="5421905" cy="1284014"/>
            <a:chOff x="6794159" y="4690668"/>
            <a:chExt cx="5421905" cy="1284014"/>
          </a:xfrm>
        </p:grpSpPr>
        <p:pic>
          <p:nvPicPr>
            <p:cNvPr id="189" name="图形 60"/>
            <p:cNvPicPr>
              <a:picLocks noChangeAspect="1"/>
            </p:cNvPicPr>
            <p:nvPr/>
          </p:nvPicPr>
          <p:blipFill>
            <a:blip r:embed="rId9"/>
            <a:stretch>
              <a:fillRect/>
            </a:stretch>
          </p:blipFill>
          <p:spPr>
            <a:xfrm>
              <a:off x="11311189" y="4736432"/>
              <a:ext cx="904875" cy="1238250"/>
            </a:xfrm>
            <a:prstGeom prst="rect">
              <a:avLst/>
            </a:prstGeom>
          </p:spPr>
        </p:pic>
        <p:sp>
          <p:nvSpPr>
            <p:cNvPr id="190" name="矩形 189"/>
            <p:cNvSpPr/>
            <p:nvPr/>
          </p:nvSpPr>
          <p:spPr>
            <a:xfrm>
              <a:off x="6794159" y="4690668"/>
              <a:ext cx="5397841" cy="807763"/>
            </a:xfrm>
            <a:prstGeom prst="rect">
              <a:avLst/>
            </a:prstGeom>
            <a:gradFill flip="none" rotWithShape="1">
              <a:gsLst>
                <a:gs pos="0">
                  <a:srgbClr val="F3F9FF"/>
                </a:gs>
                <a:gs pos="94000">
                  <a:srgbClr val="C9E0FF"/>
                </a:gs>
              </a:gsLst>
              <a:lin ang="5400000" scaled="1"/>
              <a:tileRect/>
            </a:gradFill>
            <a:ln>
              <a:noFill/>
            </a:ln>
            <a:effectLst>
              <a:outerShdw blurRad="177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1" name="文本框 190"/>
          <p:cNvSpPr txBox="1"/>
          <p:nvPr/>
        </p:nvSpPr>
        <p:spPr>
          <a:xfrm>
            <a:off x="7679933" y="5693092"/>
            <a:ext cx="4543366" cy="460375"/>
          </a:xfrm>
          <a:prstGeom prst="rect">
            <a:avLst/>
          </a:prstGeom>
          <a:noFill/>
        </p:spPr>
        <p:txBody>
          <a:bodyPr wrap="square">
            <a:spAutoFit/>
          </a:bodyPr>
          <a:lstStyle/>
          <a:p>
            <a:pPr algn="ctr"/>
            <a:r>
              <a:rPr lang="zh-CN" altLang="en-US" sz="2400" dirty="0">
                <a:latin typeface="黑体" panose="02010609060101010101" charset="-122"/>
                <a:ea typeface="黑体" panose="02010609060101010101" charset="-122"/>
                <a:cs typeface="Times New Roman" panose="02020603050405020304" pitchFamily="18" charset="0"/>
              </a:rPr>
              <a:t>全世界唯一持续快速上升的国家</a:t>
            </a:r>
            <a:endParaRPr lang="zh-CN" altLang="en-US" sz="2400" dirty="0">
              <a:latin typeface="黑体" panose="02010609060101010101" charset="-122"/>
              <a:ea typeface="黑体" panose="02010609060101010101" charset="-122"/>
              <a:cs typeface="Times New Roman" panose="02020603050405020304" pitchFamily="18" charset="0"/>
            </a:endParaRPr>
          </a:p>
        </p:txBody>
      </p:sp>
      <p:grpSp>
        <p:nvGrpSpPr>
          <p:cNvPr id="192" name="组合 191"/>
          <p:cNvGrpSpPr/>
          <p:nvPr/>
        </p:nvGrpSpPr>
        <p:grpSpPr>
          <a:xfrm>
            <a:off x="6888153" y="5733478"/>
            <a:ext cx="632683" cy="464961"/>
            <a:chOff x="2224331" y="7020972"/>
            <a:chExt cx="3021814" cy="2220742"/>
          </a:xfrm>
          <a:effectLst>
            <a:outerShdw blurRad="63500" sx="102000" sy="102000" algn="ctr" rotWithShape="0">
              <a:prstClr val="black">
                <a:alpha val="40000"/>
              </a:prstClr>
            </a:outerShdw>
          </a:effectLst>
        </p:grpSpPr>
        <p:grpSp>
          <p:nvGrpSpPr>
            <p:cNvPr id="193" name="Group 18"/>
            <p:cNvGrpSpPr/>
            <p:nvPr/>
          </p:nvGrpSpPr>
          <p:grpSpPr>
            <a:xfrm>
              <a:off x="2224331" y="7020972"/>
              <a:ext cx="3021814" cy="2111376"/>
              <a:chOff x="2144713" y="2039938"/>
              <a:chExt cx="1511300" cy="1055688"/>
            </a:xfrm>
            <a:solidFill>
              <a:srgbClr val="FFFF00"/>
            </a:solidFill>
          </p:grpSpPr>
          <p:sp>
            <p:nvSpPr>
              <p:cNvPr id="194" name="Freeform 5"/>
              <p:cNvSpPr/>
              <p:nvPr/>
            </p:nvSpPr>
            <p:spPr bwMode="auto">
              <a:xfrm>
                <a:off x="2603500" y="2039938"/>
                <a:ext cx="274638" cy="166688"/>
              </a:xfrm>
              <a:custGeom>
                <a:avLst/>
                <a:gdLst>
                  <a:gd name="T0" fmla="*/ 27 w 155"/>
                  <a:gd name="T1" fmla="*/ 94 h 94"/>
                  <a:gd name="T2" fmla="*/ 155 w 155"/>
                  <a:gd name="T3" fmla="*/ 66 h 94"/>
                  <a:gd name="T4" fmla="*/ 155 w 155"/>
                  <a:gd name="T5" fmla="*/ 0 h 94"/>
                  <a:gd name="T6" fmla="*/ 0 w 155"/>
                  <a:gd name="T7" fmla="*/ 35 h 94"/>
                  <a:gd name="T8" fmla="*/ 27 w 155"/>
                  <a:gd name="T9" fmla="*/ 94 h 94"/>
                </a:gdLst>
                <a:ahLst/>
                <a:cxnLst>
                  <a:cxn ang="0">
                    <a:pos x="T0" y="T1"/>
                  </a:cxn>
                  <a:cxn ang="0">
                    <a:pos x="T2" y="T3"/>
                  </a:cxn>
                  <a:cxn ang="0">
                    <a:pos x="T4" y="T5"/>
                  </a:cxn>
                  <a:cxn ang="0">
                    <a:pos x="T6" y="T7"/>
                  </a:cxn>
                  <a:cxn ang="0">
                    <a:pos x="T8" y="T9"/>
                  </a:cxn>
                </a:cxnLst>
                <a:rect l="0" t="0" r="r" b="b"/>
                <a:pathLst>
                  <a:path w="155" h="94">
                    <a:moveTo>
                      <a:pt x="27" y="94"/>
                    </a:moveTo>
                    <a:cubicBezTo>
                      <a:pt x="67" y="77"/>
                      <a:pt x="110" y="68"/>
                      <a:pt x="155" y="66"/>
                    </a:cubicBezTo>
                    <a:cubicBezTo>
                      <a:pt x="155" y="0"/>
                      <a:pt x="155" y="0"/>
                      <a:pt x="155" y="0"/>
                    </a:cubicBezTo>
                    <a:cubicBezTo>
                      <a:pt x="100" y="2"/>
                      <a:pt x="48" y="14"/>
                      <a:pt x="0" y="35"/>
                    </a:cubicBezTo>
                    <a:lnTo>
                      <a:pt x="27" y="94"/>
                    </a:ln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rgbClr val="57565A"/>
                  </a:solidFill>
                  <a:effectLst/>
                  <a:uLnTx/>
                  <a:uFillTx/>
                  <a:latin typeface="Lato Light" panose="020F0502020204030203"/>
                  <a:sym typeface="Helvetica Light"/>
                </a:endParaRPr>
              </a:p>
            </p:txBody>
          </p:sp>
          <p:sp>
            <p:nvSpPr>
              <p:cNvPr id="195" name="Freeform 6"/>
              <p:cNvSpPr/>
              <p:nvPr/>
            </p:nvSpPr>
            <p:spPr bwMode="auto">
              <a:xfrm>
                <a:off x="3141663" y="2095501"/>
                <a:ext cx="279400" cy="233363"/>
              </a:xfrm>
              <a:custGeom>
                <a:avLst/>
                <a:gdLst>
                  <a:gd name="T0" fmla="*/ 0 w 157"/>
                  <a:gd name="T1" fmla="*/ 61 h 132"/>
                  <a:gd name="T2" fmla="*/ 111 w 157"/>
                  <a:gd name="T3" fmla="*/ 132 h 132"/>
                  <a:gd name="T4" fmla="*/ 157 w 157"/>
                  <a:gd name="T5" fmla="*/ 85 h 132"/>
                  <a:gd name="T6" fmla="*/ 23 w 157"/>
                  <a:gd name="T7" fmla="*/ 0 h 132"/>
                  <a:gd name="T8" fmla="*/ 0 w 157"/>
                  <a:gd name="T9" fmla="*/ 61 h 132"/>
                </a:gdLst>
                <a:ahLst/>
                <a:cxnLst>
                  <a:cxn ang="0">
                    <a:pos x="T0" y="T1"/>
                  </a:cxn>
                  <a:cxn ang="0">
                    <a:pos x="T2" y="T3"/>
                  </a:cxn>
                  <a:cxn ang="0">
                    <a:pos x="T4" y="T5"/>
                  </a:cxn>
                  <a:cxn ang="0">
                    <a:pos x="T6" y="T7"/>
                  </a:cxn>
                  <a:cxn ang="0">
                    <a:pos x="T8" y="T9"/>
                  </a:cxn>
                </a:cxnLst>
                <a:rect l="0" t="0" r="r" b="b"/>
                <a:pathLst>
                  <a:path w="157" h="132">
                    <a:moveTo>
                      <a:pt x="0" y="61"/>
                    </a:moveTo>
                    <a:cubicBezTo>
                      <a:pt x="41" y="78"/>
                      <a:pt x="79" y="102"/>
                      <a:pt x="111" y="132"/>
                    </a:cubicBezTo>
                    <a:cubicBezTo>
                      <a:pt x="157" y="85"/>
                      <a:pt x="157" y="85"/>
                      <a:pt x="157" y="85"/>
                    </a:cubicBezTo>
                    <a:cubicBezTo>
                      <a:pt x="118" y="49"/>
                      <a:pt x="73" y="20"/>
                      <a:pt x="23" y="0"/>
                    </a:cubicBezTo>
                    <a:lnTo>
                      <a:pt x="0" y="61"/>
                    </a:ln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57565A"/>
                  </a:solidFill>
                  <a:effectLst/>
                  <a:uLnTx/>
                  <a:uFillTx/>
                  <a:latin typeface="Lato Light" panose="020F0502020204030203"/>
                  <a:sym typeface="Helvetica Light"/>
                </a:endParaRPr>
              </a:p>
            </p:txBody>
          </p:sp>
          <p:sp>
            <p:nvSpPr>
              <p:cNvPr id="196" name="Freeform 7"/>
              <p:cNvSpPr/>
              <p:nvPr/>
            </p:nvSpPr>
            <p:spPr bwMode="auto">
              <a:xfrm>
                <a:off x="2922588" y="2039938"/>
                <a:ext cx="219075" cy="149225"/>
              </a:xfrm>
              <a:custGeom>
                <a:avLst/>
                <a:gdLst>
                  <a:gd name="T0" fmla="*/ 0 w 123"/>
                  <a:gd name="T1" fmla="*/ 66 h 84"/>
                  <a:gd name="T2" fmla="*/ 100 w 123"/>
                  <a:gd name="T3" fmla="*/ 84 h 84"/>
                  <a:gd name="T4" fmla="*/ 123 w 123"/>
                  <a:gd name="T5" fmla="*/ 22 h 84"/>
                  <a:gd name="T6" fmla="*/ 0 w 123"/>
                  <a:gd name="T7" fmla="*/ 0 h 84"/>
                  <a:gd name="T8" fmla="*/ 0 w 123"/>
                  <a:gd name="T9" fmla="*/ 66 h 84"/>
                </a:gdLst>
                <a:ahLst/>
                <a:cxnLst>
                  <a:cxn ang="0">
                    <a:pos x="T0" y="T1"/>
                  </a:cxn>
                  <a:cxn ang="0">
                    <a:pos x="T2" y="T3"/>
                  </a:cxn>
                  <a:cxn ang="0">
                    <a:pos x="T4" y="T5"/>
                  </a:cxn>
                  <a:cxn ang="0">
                    <a:pos x="T6" y="T7"/>
                  </a:cxn>
                  <a:cxn ang="0">
                    <a:pos x="T8" y="T9"/>
                  </a:cxn>
                </a:cxnLst>
                <a:rect l="0" t="0" r="r" b="b"/>
                <a:pathLst>
                  <a:path w="123" h="84">
                    <a:moveTo>
                      <a:pt x="0" y="66"/>
                    </a:moveTo>
                    <a:cubicBezTo>
                      <a:pt x="35" y="67"/>
                      <a:pt x="69" y="73"/>
                      <a:pt x="100" y="84"/>
                    </a:cubicBezTo>
                    <a:cubicBezTo>
                      <a:pt x="123" y="22"/>
                      <a:pt x="123" y="22"/>
                      <a:pt x="123" y="22"/>
                    </a:cubicBezTo>
                    <a:cubicBezTo>
                      <a:pt x="84" y="9"/>
                      <a:pt x="43" y="2"/>
                      <a:pt x="0" y="0"/>
                    </a:cubicBezTo>
                    <a:lnTo>
                      <a:pt x="0" y="66"/>
                    </a:ln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57565A"/>
                  </a:solidFill>
                  <a:effectLst/>
                  <a:uLnTx/>
                  <a:uFillTx/>
                  <a:latin typeface="Lato Light" panose="020F0502020204030203"/>
                  <a:sym typeface="Helvetica Light"/>
                </a:endParaRPr>
              </a:p>
            </p:txBody>
          </p:sp>
          <p:sp>
            <p:nvSpPr>
              <p:cNvPr id="197" name="Freeform 8"/>
              <p:cNvSpPr/>
              <p:nvPr/>
            </p:nvSpPr>
            <p:spPr bwMode="auto">
              <a:xfrm>
                <a:off x="3368675" y="2278063"/>
                <a:ext cx="209550" cy="230188"/>
              </a:xfrm>
              <a:custGeom>
                <a:avLst/>
                <a:gdLst>
                  <a:gd name="T0" fmla="*/ 46 w 118"/>
                  <a:gd name="T1" fmla="*/ 0 h 130"/>
                  <a:gd name="T2" fmla="*/ 0 w 118"/>
                  <a:gd name="T3" fmla="*/ 46 h 130"/>
                  <a:gd name="T4" fmla="*/ 58 w 118"/>
                  <a:gd name="T5" fmla="*/ 130 h 130"/>
                  <a:gd name="T6" fmla="*/ 118 w 118"/>
                  <a:gd name="T7" fmla="*/ 102 h 130"/>
                  <a:gd name="T8" fmla="*/ 46 w 118"/>
                  <a:gd name="T9" fmla="*/ 0 h 130"/>
                </a:gdLst>
                <a:ahLst/>
                <a:cxnLst>
                  <a:cxn ang="0">
                    <a:pos x="T0" y="T1"/>
                  </a:cxn>
                  <a:cxn ang="0">
                    <a:pos x="T2" y="T3"/>
                  </a:cxn>
                  <a:cxn ang="0">
                    <a:pos x="T4" y="T5"/>
                  </a:cxn>
                  <a:cxn ang="0">
                    <a:pos x="T6" y="T7"/>
                  </a:cxn>
                  <a:cxn ang="0">
                    <a:pos x="T8" y="T9"/>
                  </a:cxn>
                </a:cxnLst>
                <a:rect l="0" t="0" r="r" b="b"/>
                <a:pathLst>
                  <a:path w="118" h="130">
                    <a:moveTo>
                      <a:pt x="46" y="0"/>
                    </a:moveTo>
                    <a:cubicBezTo>
                      <a:pt x="0" y="46"/>
                      <a:pt x="0" y="46"/>
                      <a:pt x="0" y="46"/>
                    </a:cubicBezTo>
                    <a:cubicBezTo>
                      <a:pt x="23" y="71"/>
                      <a:pt x="43" y="99"/>
                      <a:pt x="58" y="130"/>
                    </a:cubicBezTo>
                    <a:cubicBezTo>
                      <a:pt x="118" y="102"/>
                      <a:pt x="118" y="102"/>
                      <a:pt x="118" y="102"/>
                    </a:cubicBezTo>
                    <a:cubicBezTo>
                      <a:pt x="99" y="65"/>
                      <a:pt x="75" y="30"/>
                      <a:pt x="46" y="0"/>
                    </a:cubicBez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57565A"/>
                  </a:solidFill>
                  <a:effectLst/>
                  <a:uLnTx/>
                  <a:uFillTx/>
                  <a:latin typeface="Lato Light" panose="020F0502020204030203"/>
                  <a:sym typeface="Helvetica Light"/>
                </a:endParaRPr>
              </a:p>
            </p:txBody>
          </p:sp>
          <p:sp>
            <p:nvSpPr>
              <p:cNvPr id="198" name="Freeform 9"/>
              <p:cNvSpPr/>
              <p:nvPr/>
            </p:nvSpPr>
            <p:spPr bwMode="auto">
              <a:xfrm>
                <a:off x="2198688" y="2278063"/>
                <a:ext cx="233363" cy="279400"/>
              </a:xfrm>
              <a:custGeom>
                <a:avLst/>
                <a:gdLst>
                  <a:gd name="T0" fmla="*/ 62 w 132"/>
                  <a:gd name="T1" fmla="*/ 157 h 157"/>
                  <a:gd name="T2" fmla="*/ 132 w 132"/>
                  <a:gd name="T3" fmla="*/ 46 h 157"/>
                  <a:gd name="T4" fmla="*/ 86 w 132"/>
                  <a:gd name="T5" fmla="*/ 0 h 157"/>
                  <a:gd name="T6" fmla="*/ 0 w 132"/>
                  <a:gd name="T7" fmla="*/ 134 h 157"/>
                  <a:gd name="T8" fmla="*/ 62 w 132"/>
                  <a:gd name="T9" fmla="*/ 157 h 157"/>
                </a:gdLst>
                <a:ahLst/>
                <a:cxnLst>
                  <a:cxn ang="0">
                    <a:pos x="T0" y="T1"/>
                  </a:cxn>
                  <a:cxn ang="0">
                    <a:pos x="T2" y="T3"/>
                  </a:cxn>
                  <a:cxn ang="0">
                    <a:pos x="T4" y="T5"/>
                  </a:cxn>
                  <a:cxn ang="0">
                    <a:pos x="T6" y="T7"/>
                  </a:cxn>
                  <a:cxn ang="0">
                    <a:pos x="T8" y="T9"/>
                  </a:cxn>
                </a:cxnLst>
                <a:rect l="0" t="0" r="r" b="b"/>
                <a:pathLst>
                  <a:path w="132" h="157">
                    <a:moveTo>
                      <a:pt x="62" y="157"/>
                    </a:moveTo>
                    <a:cubicBezTo>
                      <a:pt x="78" y="115"/>
                      <a:pt x="103" y="78"/>
                      <a:pt x="132" y="46"/>
                    </a:cubicBezTo>
                    <a:cubicBezTo>
                      <a:pt x="86" y="0"/>
                      <a:pt x="86" y="0"/>
                      <a:pt x="86" y="0"/>
                    </a:cubicBezTo>
                    <a:cubicBezTo>
                      <a:pt x="49" y="38"/>
                      <a:pt x="20" y="84"/>
                      <a:pt x="0" y="134"/>
                    </a:cubicBezTo>
                    <a:lnTo>
                      <a:pt x="62" y="157"/>
                    </a:ln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57565A"/>
                  </a:solidFill>
                  <a:effectLst/>
                  <a:uLnTx/>
                  <a:uFillTx/>
                  <a:latin typeface="Lato Light" panose="020F0502020204030203"/>
                  <a:sym typeface="Helvetica Light"/>
                </a:endParaRPr>
              </a:p>
            </p:txBody>
          </p:sp>
          <p:sp>
            <p:nvSpPr>
              <p:cNvPr id="199" name="Freeform 10"/>
              <p:cNvSpPr/>
              <p:nvPr/>
            </p:nvSpPr>
            <p:spPr bwMode="auto">
              <a:xfrm>
                <a:off x="2381250" y="2119313"/>
                <a:ext cx="230188" cy="209550"/>
              </a:xfrm>
              <a:custGeom>
                <a:avLst/>
                <a:gdLst>
                  <a:gd name="T0" fmla="*/ 47 w 130"/>
                  <a:gd name="T1" fmla="*/ 118 h 118"/>
                  <a:gd name="T2" fmla="*/ 130 w 130"/>
                  <a:gd name="T3" fmla="*/ 60 h 118"/>
                  <a:gd name="T4" fmla="*/ 103 w 130"/>
                  <a:gd name="T5" fmla="*/ 0 h 118"/>
                  <a:gd name="T6" fmla="*/ 0 w 130"/>
                  <a:gd name="T7" fmla="*/ 71 h 118"/>
                  <a:gd name="T8" fmla="*/ 47 w 130"/>
                  <a:gd name="T9" fmla="*/ 118 h 118"/>
                </a:gdLst>
                <a:ahLst/>
                <a:cxnLst>
                  <a:cxn ang="0">
                    <a:pos x="T0" y="T1"/>
                  </a:cxn>
                  <a:cxn ang="0">
                    <a:pos x="T2" y="T3"/>
                  </a:cxn>
                  <a:cxn ang="0">
                    <a:pos x="T4" y="T5"/>
                  </a:cxn>
                  <a:cxn ang="0">
                    <a:pos x="T6" y="T7"/>
                  </a:cxn>
                  <a:cxn ang="0">
                    <a:pos x="T8" y="T9"/>
                  </a:cxn>
                </a:cxnLst>
                <a:rect l="0" t="0" r="r" b="b"/>
                <a:pathLst>
                  <a:path w="130" h="118">
                    <a:moveTo>
                      <a:pt x="47" y="118"/>
                    </a:moveTo>
                    <a:cubicBezTo>
                      <a:pt x="72" y="95"/>
                      <a:pt x="100" y="75"/>
                      <a:pt x="130" y="60"/>
                    </a:cubicBezTo>
                    <a:cubicBezTo>
                      <a:pt x="103" y="0"/>
                      <a:pt x="103" y="0"/>
                      <a:pt x="103" y="0"/>
                    </a:cubicBezTo>
                    <a:cubicBezTo>
                      <a:pt x="65" y="19"/>
                      <a:pt x="31" y="43"/>
                      <a:pt x="0" y="71"/>
                    </a:cubicBezTo>
                    <a:lnTo>
                      <a:pt x="47" y="118"/>
                    </a:ln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57565A"/>
                  </a:solidFill>
                  <a:effectLst/>
                  <a:uLnTx/>
                  <a:uFillTx/>
                  <a:latin typeface="Lato Light" panose="020F0502020204030203"/>
                  <a:sym typeface="Helvetica Light"/>
                </a:endParaRPr>
              </a:p>
            </p:txBody>
          </p:sp>
          <p:sp>
            <p:nvSpPr>
              <p:cNvPr id="200" name="Freeform 11"/>
              <p:cNvSpPr/>
              <p:nvPr/>
            </p:nvSpPr>
            <p:spPr bwMode="auto">
              <a:xfrm>
                <a:off x="2144713" y="2557463"/>
                <a:ext cx="147638" cy="217488"/>
              </a:xfrm>
              <a:custGeom>
                <a:avLst/>
                <a:gdLst>
                  <a:gd name="T0" fmla="*/ 66 w 83"/>
                  <a:gd name="T1" fmla="*/ 123 h 123"/>
                  <a:gd name="T2" fmla="*/ 83 w 83"/>
                  <a:gd name="T3" fmla="*/ 23 h 123"/>
                  <a:gd name="T4" fmla="*/ 22 w 83"/>
                  <a:gd name="T5" fmla="*/ 0 h 123"/>
                  <a:gd name="T6" fmla="*/ 0 w 83"/>
                  <a:gd name="T7" fmla="*/ 123 h 123"/>
                  <a:gd name="T8" fmla="*/ 66 w 83"/>
                  <a:gd name="T9" fmla="*/ 123 h 123"/>
                </a:gdLst>
                <a:ahLst/>
                <a:cxnLst>
                  <a:cxn ang="0">
                    <a:pos x="T0" y="T1"/>
                  </a:cxn>
                  <a:cxn ang="0">
                    <a:pos x="T2" y="T3"/>
                  </a:cxn>
                  <a:cxn ang="0">
                    <a:pos x="T4" y="T5"/>
                  </a:cxn>
                  <a:cxn ang="0">
                    <a:pos x="T6" y="T7"/>
                  </a:cxn>
                  <a:cxn ang="0">
                    <a:pos x="T8" y="T9"/>
                  </a:cxn>
                </a:cxnLst>
                <a:rect l="0" t="0" r="r" b="b"/>
                <a:pathLst>
                  <a:path w="83" h="123">
                    <a:moveTo>
                      <a:pt x="66" y="123"/>
                    </a:moveTo>
                    <a:cubicBezTo>
                      <a:pt x="67" y="88"/>
                      <a:pt x="73" y="54"/>
                      <a:pt x="83" y="23"/>
                    </a:cubicBezTo>
                    <a:cubicBezTo>
                      <a:pt x="22" y="0"/>
                      <a:pt x="22" y="0"/>
                      <a:pt x="22" y="0"/>
                    </a:cubicBezTo>
                    <a:cubicBezTo>
                      <a:pt x="9" y="39"/>
                      <a:pt x="1" y="80"/>
                      <a:pt x="0" y="123"/>
                    </a:cubicBezTo>
                    <a:lnTo>
                      <a:pt x="66" y="123"/>
                    </a:ln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57565A"/>
                  </a:solidFill>
                  <a:effectLst/>
                  <a:uLnTx/>
                  <a:uFillTx/>
                  <a:latin typeface="Lato Light" panose="020F0502020204030203"/>
                  <a:sym typeface="Helvetica Light"/>
                </a:endParaRPr>
              </a:p>
            </p:txBody>
          </p:sp>
          <p:sp>
            <p:nvSpPr>
              <p:cNvPr id="201" name="Freeform 12"/>
              <p:cNvSpPr/>
              <p:nvPr/>
            </p:nvSpPr>
            <p:spPr bwMode="auto">
              <a:xfrm>
                <a:off x="2144713" y="2819401"/>
                <a:ext cx="166688" cy="276225"/>
              </a:xfrm>
              <a:custGeom>
                <a:avLst/>
                <a:gdLst>
                  <a:gd name="T0" fmla="*/ 0 w 94"/>
                  <a:gd name="T1" fmla="*/ 0 h 155"/>
                  <a:gd name="T2" fmla="*/ 34 w 94"/>
                  <a:gd name="T3" fmla="*/ 155 h 155"/>
                  <a:gd name="T4" fmla="*/ 94 w 94"/>
                  <a:gd name="T5" fmla="*/ 127 h 155"/>
                  <a:gd name="T6" fmla="*/ 66 w 94"/>
                  <a:gd name="T7" fmla="*/ 0 h 155"/>
                  <a:gd name="T8" fmla="*/ 0 w 94"/>
                  <a:gd name="T9" fmla="*/ 0 h 155"/>
                </a:gdLst>
                <a:ahLst/>
                <a:cxnLst>
                  <a:cxn ang="0">
                    <a:pos x="T0" y="T1"/>
                  </a:cxn>
                  <a:cxn ang="0">
                    <a:pos x="T2" y="T3"/>
                  </a:cxn>
                  <a:cxn ang="0">
                    <a:pos x="T4" y="T5"/>
                  </a:cxn>
                  <a:cxn ang="0">
                    <a:pos x="T6" y="T7"/>
                  </a:cxn>
                  <a:cxn ang="0">
                    <a:pos x="T8" y="T9"/>
                  </a:cxn>
                </a:cxnLst>
                <a:rect l="0" t="0" r="r" b="b"/>
                <a:pathLst>
                  <a:path w="94" h="155">
                    <a:moveTo>
                      <a:pt x="0" y="0"/>
                    </a:moveTo>
                    <a:cubicBezTo>
                      <a:pt x="1" y="55"/>
                      <a:pt x="13" y="107"/>
                      <a:pt x="34" y="155"/>
                    </a:cubicBezTo>
                    <a:cubicBezTo>
                      <a:pt x="94" y="127"/>
                      <a:pt x="94" y="127"/>
                      <a:pt x="94" y="127"/>
                    </a:cubicBezTo>
                    <a:cubicBezTo>
                      <a:pt x="77" y="88"/>
                      <a:pt x="67" y="45"/>
                      <a:pt x="66" y="0"/>
                    </a:cubicBezTo>
                    <a:lnTo>
                      <a:pt x="0" y="0"/>
                    </a:ln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57565A"/>
                  </a:solidFill>
                  <a:effectLst/>
                  <a:uLnTx/>
                  <a:uFillTx/>
                  <a:latin typeface="Lato Light" panose="020F0502020204030203"/>
                  <a:sym typeface="Helvetica Light"/>
                </a:endParaRPr>
              </a:p>
            </p:txBody>
          </p:sp>
          <p:sp>
            <p:nvSpPr>
              <p:cNvPr id="202" name="Freeform 13"/>
              <p:cNvSpPr/>
              <p:nvPr/>
            </p:nvSpPr>
            <p:spPr bwMode="auto">
              <a:xfrm>
                <a:off x="3490913" y="2498726"/>
                <a:ext cx="165100" cy="276225"/>
              </a:xfrm>
              <a:custGeom>
                <a:avLst/>
                <a:gdLst>
                  <a:gd name="T0" fmla="*/ 93 w 93"/>
                  <a:gd name="T1" fmla="*/ 156 h 156"/>
                  <a:gd name="T2" fmla="*/ 59 w 93"/>
                  <a:gd name="T3" fmla="*/ 0 h 156"/>
                  <a:gd name="T4" fmla="*/ 0 w 93"/>
                  <a:gd name="T5" fmla="*/ 28 h 156"/>
                  <a:gd name="T6" fmla="*/ 28 w 93"/>
                  <a:gd name="T7" fmla="*/ 156 h 156"/>
                  <a:gd name="T8" fmla="*/ 93 w 93"/>
                  <a:gd name="T9" fmla="*/ 156 h 156"/>
                </a:gdLst>
                <a:ahLst/>
                <a:cxnLst>
                  <a:cxn ang="0">
                    <a:pos x="T0" y="T1"/>
                  </a:cxn>
                  <a:cxn ang="0">
                    <a:pos x="T2" y="T3"/>
                  </a:cxn>
                  <a:cxn ang="0">
                    <a:pos x="T4" y="T5"/>
                  </a:cxn>
                  <a:cxn ang="0">
                    <a:pos x="T6" y="T7"/>
                  </a:cxn>
                  <a:cxn ang="0">
                    <a:pos x="T8" y="T9"/>
                  </a:cxn>
                </a:cxnLst>
                <a:rect l="0" t="0" r="r" b="b"/>
                <a:pathLst>
                  <a:path w="93" h="156">
                    <a:moveTo>
                      <a:pt x="93" y="156"/>
                    </a:moveTo>
                    <a:cubicBezTo>
                      <a:pt x="92" y="101"/>
                      <a:pt x="80" y="48"/>
                      <a:pt x="59" y="0"/>
                    </a:cubicBezTo>
                    <a:cubicBezTo>
                      <a:pt x="0" y="28"/>
                      <a:pt x="0" y="28"/>
                      <a:pt x="0" y="28"/>
                    </a:cubicBezTo>
                    <a:cubicBezTo>
                      <a:pt x="16" y="68"/>
                      <a:pt x="26" y="111"/>
                      <a:pt x="28" y="156"/>
                    </a:cubicBezTo>
                    <a:lnTo>
                      <a:pt x="93" y="156"/>
                    </a:ln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rgbClr val="57565A"/>
                  </a:solidFill>
                  <a:effectLst/>
                  <a:uLnTx/>
                  <a:uFillTx/>
                  <a:latin typeface="Lato Light" panose="020F0502020204030203"/>
                  <a:sym typeface="Helvetica Light"/>
                </a:endParaRPr>
              </a:p>
            </p:txBody>
          </p:sp>
          <p:sp>
            <p:nvSpPr>
              <p:cNvPr id="203" name="Freeform 14"/>
              <p:cNvSpPr/>
              <p:nvPr/>
            </p:nvSpPr>
            <p:spPr bwMode="auto">
              <a:xfrm>
                <a:off x="3508375" y="2819401"/>
                <a:ext cx="147638" cy="217488"/>
              </a:xfrm>
              <a:custGeom>
                <a:avLst/>
                <a:gdLst>
                  <a:gd name="T0" fmla="*/ 18 w 83"/>
                  <a:gd name="T1" fmla="*/ 0 h 122"/>
                  <a:gd name="T2" fmla="*/ 0 w 83"/>
                  <a:gd name="T3" fmla="*/ 100 h 122"/>
                  <a:gd name="T4" fmla="*/ 62 w 83"/>
                  <a:gd name="T5" fmla="*/ 122 h 122"/>
                  <a:gd name="T6" fmla="*/ 83 w 83"/>
                  <a:gd name="T7" fmla="*/ 0 h 122"/>
                  <a:gd name="T8" fmla="*/ 18 w 83"/>
                  <a:gd name="T9" fmla="*/ 0 h 122"/>
                </a:gdLst>
                <a:ahLst/>
                <a:cxnLst>
                  <a:cxn ang="0">
                    <a:pos x="T0" y="T1"/>
                  </a:cxn>
                  <a:cxn ang="0">
                    <a:pos x="T2" y="T3"/>
                  </a:cxn>
                  <a:cxn ang="0">
                    <a:pos x="T4" y="T5"/>
                  </a:cxn>
                  <a:cxn ang="0">
                    <a:pos x="T6" y="T7"/>
                  </a:cxn>
                  <a:cxn ang="0">
                    <a:pos x="T8" y="T9"/>
                  </a:cxn>
                </a:cxnLst>
                <a:rect l="0" t="0" r="r" b="b"/>
                <a:pathLst>
                  <a:path w="83" h="122">
                    <a:moveTo>
                      <a:pt x="18" y="0"/>
                    </a:moveTo>
                    <a:cubicBezTo>
                      <a:pt x="17" y="34"/>
                      <a:pt x="10" y="68"/>
                      <a:pt x="0" y="100"/>
                    </a:cubicBezTo>
                    <a:cubicBezTo>
                      <a:pt x="62" y="122"/>
                      <a:pt x="62" y="122"/>
                      <a:pt x="62" y="122"/>
                    </a:cubicBezTo>
                    <a:cubicBezTo>
                      <a:pt x="75" y="84"/>
                      <a:pt x="82" y="42"/>
                      <a:pt x="83" y="0"/>
                    </a:cubicBezTo>
                    <a:lnTo>
                      <a:pt x="18" y="0"/>
                    </a:lnTo>
                    <a:close/>
                  </a:path>
                </a:pathLst>
              </a:custGeom>
              <a:solidFill>
                <a:srgbClr val="2E95FF"/>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rgbClr val="57565A"/>
                  </a:solidFill>
                  <a:effectLst/>
                  <a:uLnTx/>
                  <a:uFillTx/>
                  <a:latin typeface="Lato Light" panose="020F0502020204030203"/>
                  <a:sym typeface="Helvetica Light"/>
                </a:endParaRPr>
              </a:p>
            </p:txBody>
          </p:sp>
        </p:grpSp>
        <p:grpSp>
          <p:nvGrpSpPr>
            <p:cNvPr id="204" name="Group 29"/>
            <p:cNvGrpSpPr/>
            <p:nvPr/>
          </p:nvGrpSpPr>
          <p:grpSpPr>
            <a:xfrm rot="463676">
              <a:off x="3382351" y="7918082"/>
              <a:ext cx="1292226" cy="1323632"/>
              <a:chOff x="2724150" y="2305051"/>
              <a:chExt cx="646113" cy="661988"/>
            </a:xfrm>
            <a:solidFill>
              <a:srgbClr val="1C5686"/>
            </a:solidFill>
          </p:grpSpPr>
          <p:sp>
            <p:nvSpPr>
              <p:cNvPr id="205" name="Freeform 15"/>
              <p:cNvSpPr/>
              <p:nvPr/>
            </p:nvSpPr>
            <p:spPr bwMode="auto">
              <a:xfrm>
                <a:off x="2724150" y="2644776"/>
                <a:ext cx="325438" cy="322263"/>
              </a:xfrm>
              <a:custGeom>
                <a:avLst/>
                <a:gdLst>
                  <a:gd name="T0" fmla="*/ 180 w 183"/>
                  <a:gd name="T1" fmla="*/ 76 h 182"/>
                  <a:gd name="T2" fmla="*/ 157 w 183"/>
                  <a:gd name="T3" fmla="*/ 147 h 182"/>
                  <a:gd name="T4" fmla="*/ 35 w 183"/>
                  <a:gd name="T5" fmla="*/ 150 h 182"/>
                  <a:gd name="T6" fmla="*/ 33 w 183"/>
                  <a:gd name="T7" fmla="*/ 28 h 182"/>
                  <a:gd name="T8" fmla="*/ 103 w 183"/>
                  <a:gd name="T9" fmla="*/ 3 h 182"/>
                  <a:gd name="T10" fmla="*/ 61 w 183"/>
                  <a:gd name="T11" fmla="*/ 39 h 182"/>
                  <a:gd name="T12" fmla="*/ 39 w 183"/>
                  <a:gd name="T13" fmla="*/ 92 h 182"/>
                  <a:gd name="T14" fmla="*/ 56 w 183"/>
                  <a:gd name="T15" fmla="*/ 128 h 182"/>
                  <a:gd name="T16" fmla="*/ 94 w 183"/>
                  <a:gd name="T17" fmla="*/ 143 h 182"/>
                  <a:gd name="T18" fmla="*/ 145 w 183"/>
                  <a:gd name="T19" fmla="*/ 120 h 182"/>
                  <a:gd name="T20" fmla="*/ 180 w 183"/>
                  <a:gd name="T21"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82">
                    <a:moveTo>
                      <a:pt x="180" y="76"/>
                    </a:moveTo>
                    <a:cubicBezTo>
                      <a:pt x="183" y="101"/>
                      <a:pt x="175" y="128"/>
                      <a:pt x="157" y="147"/>
                    </a:cubicBezTo>
                    <a:cubicBezTo>
                      <a:pt x="124" y="181"/>
                      <a:pt x="69" y="182"/>
                      <a:pt x="35" y="150"/>
                    </a:cubicBezTo>
                    <a:cubicBezTo>
                      <a:pt x="1" y="117"/>
                      <a:pt x="0" y="62"/>
                      <a:pt x="33" y="28"/>
                    </a:cubicBezTo>
                    <a:cubicBezTo>
                      <a:pt x="52" y="9"/>
                      <a:pt x="78" y="0"/>
                      <a:pt x="103" y="3"/>
                    </a:cubicBezTo>
                    <a:cubicBezTo>
                      <a:pt x="61" y="39"/>
                      <a:pt x="61" y="39"/>
                      <a:pt x="61" y="39"/>
                    </a:cubicBezTo>
                    <a:cubicBezTo>
                      <a:pt x="42" y="55"/>
                      <a:pt x="37" y="74"/>
                      <a:pt x="39" y="92"/>
                    </a:cubicBezTo>
                    <a:cubicBezTo>
                      <a:pt x="40" y="105"/>
                      <a:pt x="46" y="118"/>
                      <a:pt x="56" y="128"/>
                    </a:cubicBezTo>
                    <a:cubicBezTo>
                      <a:pt x="67" y="138"/>
                      <a:pt x="80" y="143"/>
                      <a:pt x="94" y="143"/>
                    </a:cubicBezTo>
                    <a:cubicBezTo>
                      <a:pt x="111" y="145"/>
                      <a:pt x="130" y="139"/>
                      <a:pt x="145" y="120"/>
                    </a:cubicBezTo>
                    <a:cubicBezTo>
                      <a:pt x="180" y="76"/>
                      <a:pt x="180" y="76"/>
                      <a:pt x="180" y="76"/>
                    </a:cubicBezTo>
                    <a:close/>
                  </a:path>
                </a:pathLst>
              </a:custGeom>
              <a:solidFill>
                <a:srgbClr val="00B0F0"/>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rgbClr val="57565A"/>
                  </a:solidFill>
                  <a:effectLst/>
                  <a:uLnTx/>
                  <a:uFillTx/>
                  <a:latin typeface="Lato Light" panose="020F0502020204030203"/>
                  <a:sym typeface="Helvetica Light"/>
                </a:endParaRPr>
              </a:p>
            </p:txBody>
          </p:sp>
          <p:sp>
            <p:nvSpPr>
              <p:cNvPr id="206" name="Freeform 16"/>
              <p:cNvSpPr/>
              <p:nvPr/>
            </p:nvSpPr>
            <p:spPr bwMode="auto">
              <a:xfrm>
                <a:off x="2765425" y="2305051"/>
                <a:ext cx="604838" cy="620713"/>
              </a:xfrm>
              <a:custGeom>
                <a:avLst/>
                <a:gdLst>
                  <a:gd name="T0" fmla="*/ 341 w 341"/>
                  <a:gd name="T1" fmla="*/ 11 h 350"/>
                  <a:gd name="T2" fmla="*/ 247 w 341"/>
                  <a:gd name="T3" fmla="*/ 128 h 350"/>
                  <a:gd name="T4" fmla="*/ 109 w 341"/>
                  <a:gd name="T5" fmla="*/ 300 h 350"/>
                  <a:gd name="T6" fmla="*/ 49 w 341"/>
                  <a:gd name="T7" fmla="*/ 242 h 350"/>
                  <a:gd name="T8" fmla="*/ 216 w 341"/>
                  <a:gd name="T9" fmla="*/ 99 h 350"/>
                  <a:gd name="T10" fmla="*/ 330 w 341"/>
                  <a:gd name="T11" fmla="*/ 0 h 350"/>
                  <a:gd name="T12" fmla="*/ 341 w 341"/>
                  <a:gd name="T13" fmla="*/ 11 h 350"/>
                </a:gdLst>
                <a:ahLst/>
                <a:cxnLst>
                  <a:cxn ang="0">
                    <a:pos x="T0" y="T1"/>
                  </a:cxn>
                  <a:cxn ang="0">
                    <a:pos x="T2" y="T3"/>
                  </a:cxn>
                  <a:cxn ang="0">
                    <a:pos x="T4" y="T5"/>
                  </a:cxn>
                  <a:cxn ang="0">
                    <a:pos x="T6" y="T7"/>
                  </a:cxn>
                  <a:cxn ang="0">
                    <a:pos x="T8" y="T9"/>
                  </a:cxn>
                  <a:cxn ang="0">
                    <a:pos x="T10" y="T11"/>
                  </a:cxn>
                  <a:cxn ang="0">
                    <a:pos x="T12" y="T13"/>
                  </a:cxn>
                </a:cxnLst>
                <a:rect l="0" t="0" r="r" b="b"/>
                <a:pathLst>
                  <a:path w="341" h="350">
                    <a:moveTo>
                      <a:pt x="341" y="11"/>
                    </a:moveTo>
                    <a:cubicBezTo>
                      <a:pt x="247" y="128"/>
                      <a:pt x="247" y="128"/>
                      <a:pt x="247" y="128"/>
                    </a:cubicBezTo>
                    <a:cubicBezTo>
                      <a:pt x="109" y="300"/>
                      <a:pt x="109" y="300"/>
                      <a:pt x="109" y="300"/>
                    </a:cubicBezTo>
                    <a:cubicBezTo>
                      <a:pt x="70" y="350"/>
                      <a:pt x="0" y="284"/>
                      <a:pt x="49" y="242"/>
                    </a:cubicBezTo>
                    <a:cubicBezTo>
                      <a:pt x="216" y="99"/>
                      <a:pt x="216" y="99"/>
                      <a:pt x="216" y="99"/>
                    </a:cubicBezTo>
                    <a:cubicBezTo>
                      <a:pt x="330" y="0"/>
                      <a:pt x="330" y="0"/>
                      <a:pt x="330" y="0"/>
                    </a:cubicBezTo>
                    <a:cubicBezTo>
                      <a:pt x="341" y="11"/>
                      <a:pt x="341" y="11"/>
                      <a:pt x="341" y="11"/>
                    </a:cubicBezTo>
                    <a:close/>
                  </a:path>
                </a:pathLst>
              </a:custGeom>
              <a:solidFill>
                <a:srgbClr val="FFFF00"/>
              </a:solidFill>
              <a:ln>
                <a:noFill/>
              </a:ln>
            </p:spPr>
            <p:txBody>
              <a:bodyPr vert="horz" wrap="square" lIns="91440" tIns="45720" rIns="91440" bIns="45720" numCol="1" anchor="t" anchorCtr="0" compatLnSpc="1"/>
              <a:lstStyle/>
              <a:p>
                <a:pPr marL="0" marR="0" lvl="0" indent="0" defTabSz="18288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srgbClr val="57565A"/>
                  </a:solidFill>
                  <a:effectLst/>
                  <a:uLnTx/>
                  <a:uFillTx/>
                  <a:latin typeface="Lato Light" panose="020F0502020204030203"/>
                  <a:sym typeface="Helvetica Light"/>
                </a:endParaRPr>
              </a:p>
            </p:txBody>
          </p:sp>
        </p:grpSp>
      </p:grpSp>
      <p:grpSp>
        <p:nvGrpSpPr>
          <p:cNvPr id="207" name="组合 206"/>
          <p:cNvGrpSpPr/>
          <p:nvPr/>
        </p:nvGrpSpPr>
        <p:grpSpPr>
          <a:xfrm>
            <a:off x="2585784" y="1190762"/>
            <a:ext cx="2217467" cy="467901"/>
            <a:chOff x="1198179" y="2000276"/>
            <a:chExt cx="2217467" cy="467901"/>
          </a:xfrm>
        </p:grpSpPr>
        <p:sp>
          <p:nvSpPr>
            <p:cNvPr id="208" name="平行四边形 207"/>
            <p:cNvSpPr/>
            <p:nvPr/>
          </p:nvSpPr>
          <p:spPr>
            <a:xfrm>
              <a:off x="1198179" y="2006512"/>
              <a:ext cx="2217467" cy="461665"/>
            </a:xfrm>
            <a:prstGeom prst="parallelogram">
              <a:avLst>
                <a:gd name="adj" fmla="val 43863"/>
              </a:avLst>
            </a:prstGeom>
            <a:gradFill flip="none" rotWithShape="1">
              <a:gsLst>
                <a:gs pos="0">
                  <a:srgbClr val="004274"/>
                </a:gs>
                <a:gs pos="100000">
                  <a:srgbClr val="004274">
                    <a:alpha val="0"/>
                  </a:srgbClr>
                </a:gs>
              </a:gsLst>
              <a:lin ang="0" scaled="1"/>
              <a:tileRect/>
            </a:gradFill>
            <a:ln>
              <a:noFill/>
            </a:ln>
            <a:effectLst>
              <a:outerShdw blurRad="1270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CN" panose="02020400000000000000" pitchFamily="18" charset="-122"/>
              </a:endParaRPr>
            </a:p>
          </p:txBody>
        </p:sp>
        <p:sp>
          <p:nvSpPr>
            <p:cNvPr id="209" name="文本框 208"/>
            <p:cNvSpPr txBox="1"/>
            <p:nvPr/>
          </p:nvSpPr>
          <p:spPr>
            <a:xfrm>
              <a:off x="1497718" y="2000276"/>
              <a:ext cx="1278950" cy="461665"/>
            </a:xfrm>
            <a:prstGeom prst="rect">
              <a:avLst/>
            </a:prstGeom>
            <a:noFill/>
          </p:spPr>
          <p:txBody>
            <a:bodyPr wrap="square">
              <a:spAutoFit/>
            </a:bodyPr>
            <a:lstStyle/>
            <a:p>
              <a:r>
                <a:rPr lang="en-US" altLang="zh-CN" sz="2400" b="1" i="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2012</a:t>
              </a:r>
              <a:r>
                <a:rPr lang="zh-CN" altLang="en-US" sz="2400" b="1" i="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Times New Roman" panose="02020603050405020304" pitchFamily="18" charset="0"/>
                </a:rPr>
                <a:t>年</a:t>
              </a:r>
              <a:endParaRPr lang="zh-CN" altLang="en-US" sz="2400" b="1" i="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pic>
        <p:nvPicPr>
          <p:cNvPr id="6" name="图片 5"/>
          <p:cNvPicPr>
            <a:picLocks noChangeAspect="1"/>
          </p:cNvPicPr>
          <p:nvPr/>
        </p:nvPicPr>
        <p:blipFill>
          <a:blip r:embed="rId10"/>
          <a:stretch>
            <a:fillRect/>
          </a:stretch>
        </p:blipFill>
        <p:spPr>
          <a:xfrm>
            <a:off x="409338" y="2413238"/>
            <a:ext cx="2176303" cy="1451443"/>
          </a:xfrm>
          <a:prstGeom prst="rect">
            <a:avLst/>
          </a:prstGeom>
          <a:effectLst>
            <a:softEdge rad="12700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ppt_h*1.125000"/>
                                          </p:val>
                                        </p:tav>
                                        <p:tav tm="100000">
                                          <p:val>
                                            <p:strVal val="#ppt_y"/>
                                          </p:val>
                                        </p:tav>
                                      </p:tavLst>
                                    </p:anim>
                                    <p:animEffect transition="in" filter="wipe(up)">
                                      <p:cBhvr>
                                        <p:cTn id="11" dur="500"/>
                                        <p:tgtEl>
                                          <p:spTgt spid="1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p:tgtEl>
                                          <p:spTgt spid="16"/>
                                        </p:tgtEl>
                                        <p:attrNameLst>
                                          <p:attrName>ppt_y</p:attrName>
                                        </p:attrNameLst>
                                      </p:cBhvr>
                                      <p:tavLst>
                                        <p:tav tm="0">
                                          <p:val>
                                            <p:strVal val="#ppt_y+#ppt_h*1.125000"/>
                                          </p:val>
                                        </p:tav>
                                        <p:tav tm="100000">
                                          <p:val>
                                            <p:strVal val="#ppt_y"/>
                                          </p:val>
                                        </p:tav>
                                      </p:tavLst>
                                    </p:anim>
                                    <p:animEffect transition="in" filter="wipe(up)">
                                      <p:cBhvr>
                                        <p:cTn id="15" dur="500"/>
                                        <p:tgtEl>
                                          <p:spTgt spid="16"/>
                                        </p:tgtEl>
                                      </p:cBhvr>
                                    </p:animEffect>
                                  </p:childTnLst>
                                </p:cTn>
                              </p:par>
                            </p:childTnLst>
                          </p:cTn>
                        </p:par>
                        <p:par>
                          <p:cTn id="16" fill="hold">
                            <p:stCondLst>
                              <p:cond delay="500"/>
                            </p:stCondLst>
                            <p:childTnLst>
                              <p:par>
                                <p:cTn id="17" presetID="2" presetClass="entr" presetSubtype="4" fill="hold" nodeType="afterEffect">
                                  <p:stCondLst>
                                    <p:cond delay="50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ppt_x"/>
                                          </p:val>
                                        </p:tav>
                                        <p:tav tm="100000">
                                          <p:val>
                                            <p:strVal val="#ppt_x"/>
                                          </p:val>
                                        </p:tav>
                                      </p:tavLst>
                                    </p:anim>
                                    <p:anim calcmode="lin" valueType="num">
                                      <p:cBhvr additive="base">
                                        <p:cTn id="20" dur="500" fill="hold"/>
                                        <p:tgtEl>
                                          <p:spTgt spid="207"/>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163"/>
                                        </p:tgtEl>
                                        <p:attrNameLst>
                                          <p:attrName>style.visibility</p:attrName>
                                        </p:attrNameLst>
                                      </p:cBhvr>
                                      <p:to>
                                        <p:strVal val="visible"/>
                                      </p:to>
                                    </p:set>
                                    <p:anim calcmode="lin" valueType="num">
                                      <p:cBhvr additive="base">
                                        <p:cTn id="24" dur="500" fill="hold"/>
                                        <p:tgtEl>
                                          <p:spTgt spid="163"/>
                                        </p:tgtEl>
                                        <p:attrNameLst>
                                          <p:attrName>ppt_x</p:attrName>
                                        </p:attrNameLst>
                                      </p:cBhvr>
                                      <p:tavLst>
                                        <p:tav tm="0">
                                          <p:val>
                                            <p:strVal val="#ppt_x"/>
                                          </p:val>
                                        </p:tav>
                                        <p:tav tm="100000">
                                          <p:val>
                                            <p:strVal val="#ppt_x"/>
                                          </p:val>
                                        </p:tav>
                                      </p:tavLst>
                                    </p:anim>
                                    <p:anim calcmode="lin" valueType="num">
                                      <p:cBhvr additive="base">
                                        <p:cTn id="25" dur="500" fill="hold"/>
                                        <p:tgtEl>
                                          <p:spTgt spid="163"/>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500"/>
                                  </p:stCondLst>
                                  <p:childTnLst>
                                    <p:set>
                                      <p:cBhvr>
                                        <p:cTn id="28" dur="1" fill="hold">
                                          <p:stCondLst>
                                            <p:cond delay="0"/>
                                          </p:stCondLst>
                                        </p:cTn>
                                        <p:tgtEl>
                                          <p:spTgt spid="166"/>
                                        </p:tgtEl>
                                        <p:attrNameLst>
                                          <p:attrName>style.visibility</p:attrName>
                                        </p:attrNameLst>
                                      </p:cBhvr>
                                      <p:to>
                                        <p:strVal val="visible"/>
                                      </p:to>
                                    </p:set>
                                    <p:animEffect transition="in" filter="fade">
                                      <p:cBhvr>
                                        <p:cTn id="29" dur="500"/>
                                        <p:tgtEl>
                                          <p:spTgt spid="166"/>
                                        </p:tgtEl>
                                      </p:cBhvr>
                                    </p:animEffect>
                                    <p:anim calcmode="lin" valueType="num">
                                      <p:cBhvr>
                                        <p:cTn id="30" dur="500" fill="hold"/>
                                        <p:tgtEl>
                                          <p:spTgt spid="166"/>
                                        </p:tgtEl>
                                        <p:attrNameLst>
                                          <p:attrName>ppt_x</p:attrName>
                                        </p:attrNameLst>
                                      </p:cBhvr>
                                      <p:tavLst>
                                        <p:tav tm="0">
                                          <p:val>
                                            <p:strVal val="#ppt_x"/>
                                          </p:val>
                                        </p:tav>
                                        <p:tav tm="100000">
                                          <p:val>
                                            <p:strVal val="#ppt_x"/>
                                          </p:val>
                                        </p:tav>
                                      </p:tavLst>
                                    </p:anim>
                                    <p:anim calcmode="lin" valueType="num">
                                      <p:cBhvr>
                                        <p:cTn id="31" dur="500" fill="hold"/>
                                        <p:tgtEl>
                                          <p:spTgt spid="166"/>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anim calcmode="lin" valueType="num">
                                      <p:cBhvr>
                                        <p:cTn id="36" dur="500" fill="hold"/>
                                        <p:tgtEl>
                                          <p:spTgt spid="167"/>
                                        </p:tgtEl>
                                        <p:attrNameLst>
                                          <p:attrName>ppt_x</p:attrName>
                                        </p:attrNameLst>
                                      </p:cBhvr>
                                      <p:tavLst>
                                        <p:tav tm="0">
                                          <p:val>
                                            <p:strVal val="#ppt_x"/>
                                          </p:val>
                                        </p:tav>
                                        <p:tav tm="100000">
                                          <p:val>
                                            <p:strVal val="#ppt_x"/>
                                          </p:val>
                                        </p:tav>
                                      </p:tavLst>
                                    </p:anim>
                                    <p:anim calcmode="lin" valueType="num">
                                      <p:cBhvr>
                                        <p:cTn id="37" dur="500" fill="hold"/>
                                        <p:tgtEl>
                                          <p:spTgt spid="167"/>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81"/>
                                        </p:tgtEl>
                                        <p:attrNameLst>
                                          <p:attrName>style.visibility</p:attrName>
                                        </p:attrNameLst>
                                      </p:cBhvr>
                                      <p:to>
                                        <p:strVal val="visible"/>
                                      </p:to>
                                    </p:set>
                                    <p:animEffect transition="in" filter="wipe(left)">
                                      <p:cBhvr>
                                        <p:cTn id="41" dur="500"/>
                                        <p:tgtEl>
                                          <p:spTgt spid="181"/>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59"/>
                                        </p:tgtEl>
                                        <p:attrNameLst>
                                          <p:attrName>style.visibility</p:attrName>
                                        </p:attrNameLst>
                                      </p:cBhvr>
                                      <p:to>
                                        <p:strVal val="visible"/>
                                      </p:to>
                                    </p:set>
                                    <p:animEffect transition="in" filter="wipe(left)">
                                      <p:cBhvr>
                                        <p:cTn id="45" dur="500"/>
                                        <p:tgtEl>
                                          <p:spTgt spid="159"/>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168"/>
                                        </p:tgtEl>
                                        <p:attrNameLst>
                                          <p:attrName>style.visibility</p:attrName>
                                        </p:attrNameLst>
                                      </p:cBhvr>
                                      <p:to>
                                        <p:strVal val="visible"/>
                                      </p:to>
                                    </p:set>
                                    <p:animEffect transition="in" filter="wipe(left)">
                                      <p:cBhvr>
                                        <p:cTn id="49" dur="500"/>
                                        <p:tgtEl>
                                          <p:spTgt spid="168"/>
                                        </p:tgtEl>
                                      </p:cBhvr>
                                    </p:animEffect>
                                  </p:childTnLst>
                                </p:cTn>
                              </p:par>
                            </p:childTnLst>
                          </p:cTn>
                        </p:par>
                        <p:par>
                          <p:cTn id="50" fill="hold">
                            <p:stCondLst>
                              <p:cond delay="5000"/>
                            </p:stCondLst>
                            <p:childTnLst>
                              <p:par>
                                <p:cTn id="51" presetID="42" presetClass="entr" presetSubtype="0" fill="hold" grpId="0" nodeType="afterEffect">
                                  <p:stCondLst>
                                    <p:cond delay="0"/>
                                  </p:stCondLst>
                                  <p:childTnLst>
                                    <p:set>
                                      <p:cBhvr>
                                        <p:cTn id="52" dur="1" fill="hold">
                                          <p:stCondLst>
                                            <p:cond delay="0"/>
                                          </p:stCondLst>
                                        </p:cTn>
                                        <p:tgtEl>
                                          <p:spTgt spid="169"/>
                                        </p:tgtEl>
                                        <p:attrNameLst>
                                          <p:attrName>style.visibility</p:attrName>
                                        </p:attrNameLst>
                                      </p:cBhvr>
                                      <p:to>
                                        <p:strVal val="visible"/>
                                      </p:to>
                                    </p:set>
                                    <p:animEffect transition="in" filter="fade">
                                      <p:cBhvr>
                                        <p:cTn id="53" dur="500"/>
                                        <p:tgtEl>
                                          <p:spTgt spid="169"/>
                                        </p:tgtEl>
                                      </p:cBhvr>
                                    </p:animEffect>
                                    <p:anim calcmode="lin" valueType="num">
                                      <p:cBhvr>
                                        <p:cTn id="54" dur="500" fill="hold"/>
                                        <p:tgtEl>
                                          <p:spTgt spid="169"/>
                                        </p:tgtEl>
                                        <p:attrNameLst>
                                          <p:attrName>ppt_x</p:attrName>
                                        </p:attrNameLst>
                                      </p:cBhvr>
                                      <p:tavLst>
                                        <p:tav tm="0">
                                          <p:val>
                                            <p:strVal val="#ppt_x"/>
                                          </p:val>
                                        </p:tav>
                                        <p:tav tm="100000">
                                          <p:val>
                                            <p:strVal val="#ppt_x"/>
                                          </p:val>
                                        </p:tav>
                                      </p:tavLst>
                                    </p:anim>
                                    <p:anim calcmode="lin" valueType="num">
                                      <p:cBhvr>
                                        <p:cTn id="55" dur="500" fill="hold"/>
                                        <p:tgtEl>
                                          <p:spTgt spid="169"/>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42" presetClass="entr" presetSubtype="0" fill="hold" grpId="0" nodeType="afterEffect">
                                  <p:stCondLst>
                                    <p:cond delay="0"/>
                                  </p:stCondLst>
                                  <p:childTnLst>
                                    <p:set>
                                      <p:cBhvr>
                                        <p:cTn id="58" dur="1" fill="hold">
                                          <p:stCondLst>
                                            <p:cond delay="0"/>
                                          </p:stCondLst>
                                        </p:cTn>
                                        <p:tgtEl>
                                          <p:spTgt spid="170"/>
                                        </p:tgtEl>
                                        <p:attrNameLst>
                                          <p:attrName>style.visibility</p:attrName>
                                        </p:attrNameLst>
                                      </p:cBhvr>
                                      <p:to>
                                        <p:strVal val="visible"/>
                                      </p:to>
                                    </p:set>
                                    <p:animEffect transition="in" filter="fade">
                                      <p:cBhvr>
                                        <p:cTn id="59" dur="500"/>
                                        <p:tgtEl>
                                          <p:spTgt spid="170"/>
                                        </p:tgtEl>
                                      </p:cBhvr>
                                    </p:animEffect>
                                    <p:anim calcmode="lin" valueType="num">
                                      <p:cBhvr>
                                        <p:cTn id="60" dur="500" fill="hold"/>
                                        <p:tgtEl>
                                          <p:spTgt spid="170"/>
                                        </p:tgtEl>
                                        <p:attrNameLst>
                                          <p:attrName>ppt_x</p:attrName>
                                        </p:attrNameLst>
                                      </p:cBhvr>
                                      <p:tavLst>
                                        <p:tav tm="0">
                                          <p:val>
                                            <p:strVal val="#ppt_x"/>
                                          </p:val>
                                        </p:tav>
                                        <p:tav tm="100000">
                                          <p:val>
                                            <p:strVal val="#ppt_x"/>
                                          </p:val>
                                        </p:tav>
                                      </p:tavLst>
                                    </p:anim>
                                    <p:anim calcmode="lin" valueType="num">
                                      <p:cBhvr>
                                        <p:cTn id="61" dur="500" fill="hold"/>
                                        <p:tgtEl>
                                          <p:spTgt spid="170"/>
                                        </p:tgtEl>
                                        <p:attrNameLst>
                                          <p:attrName>ppt_y</p:attrName>
                                        </p:attrNameLst>
                                      </p:cBhvr>
                                      <p:tavLst>
                                        <p:tav tm="0">
                                          <p:val>
                                            <p:strVal val="#ppt_y+.1"/>
                                          </p:val>
                                        </p:tav>
                                        <p:tav tm="100000">
                                          <p:val>
                                            <p:strVal val="#ppt_y"/>
                                          </p:val>
                                        </p:tav>
                                      </p:tavLst>
                                    </p:anim>
                                  </p:childTnLst>
                                </p:cTn>
                              </p:par>
                            </p:childTnLst>
                          </p:cTn>
                        </p:par>
                        <p:par>
                          <p:cTn id="62" fill="hold">
                            <p:stCondLst>
                              <p:cond delay="6000"/>
                            </p:stCondLst>
                            <p:childTnLst>
                              <p:par>
                                <p:cTn id="63" presetID="22" presetClass="entr" presetSubtype="8" fill="hold" grpId="0" nodeType="afterEffect">
                                  <p:stCondLst>
                                    <p:cond delay="0"/>
                                  </p:stCondLst>
                                  <p:childTnLst>
                                    <p:set>
                                      <p:cBhvr>
                                        <p:cTn id="64" dur="1" fill="hold">
                                          <p:stCondLst>
                                            <p:cond delay="0"/>
                                          </p:stCondLst>
                                        </p:cTn>
                                        <p:tgtEl>
                                          <p:spTgt spid="180"/>
                                        </p:tgtEl>
                                        <p:attrNameLst>
                                          <p:attrName>style.visibility</p:attrName>
                                        </p:attrNameLst>
                                      </p:cBhvr>
                                      <p:to>
                                        <p:strVal val="visible"/>
                                      </p:to>
                                    </p:set>
                                    <p:animEffect transition="in" filter="wipe(left)">
                                      <p:cBhvr>
                                        <p:cTn id="65" dur="500"/>
                                        <p:tgtEl>
                                          <p:spTgt spid="180"/>
                                        </p:tgtEl>
                                      </p:cBhvr>
                                    </p:animEffect>
                                  </p:childTnLst>
                                </p:cTn>
                              </p:par>
                            </p:childTnLst>
                          </p:cTn>
                        </p:par>
                        <p:par>
                          <p:cTn id="66" fill="hold">
                            <p:stCondLst>
                              <p:cond delay="6500"/>
                            </p:stCondLst>
                            <p:childTnLst>
                              <p:par>
                                <p:cTn id="67" presetID="22" presetClass="entr" presetSubtype="8" fill="hold" grpId="0" nodeType="afterEffect">
                                  <p:stCondLst>
                                    <p:cond delay="0"/>
                                  </p:stCondLst>
                                  <p:childTnLst>
                                    <p:set>
                                      <p:cBhvr>
                                        <p:cTn id="68" dur="1" fill="hold">
                                          <p:stCondLst>
                                            <p:cond delay="0"/>
                                          </p:stCondLst>
                                        </p:cTn>
                                        <p:tgtEl>
                                          <p:spTgt spid="171"/>
                                        </p:tgtEl>
                                        <p:attrNameLst>
                                          <p:attrName>style.visibility</p:attrName>
                                        </p:attrNameLst>
                                      </p:cBhvr>
                                      <p:to>
                                        <p:strVal val="visible"/>
                                      </p:to>
                                    </p:set>
                                    <p:animEffect transition="in" filter="wipe(left)">
                                      <p:cBhvr>
                                        <p:cTn id="69" dur="500"/>
                                        <p:tgtEl>
                                          <p:spTgt spid="171"/>
                                        </p:tgtEl>
                                      </p:cBhvr>
                                    </p:animEffect>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172"/>
                                        </p:tgtEl>
                                        <p:attrNameLst>
                                          <p:attrName>style.visibility</p:attrName>
                                        </p:attrNameLst>
                                      </p:cBhvr>
                                      <p:to>
                                        <p:strVal val="visible"/>
                                      </p:to>
                                    </p:set>
                                    <p:animEffect transition="in" filter="fade">
                                      <p:cBhvr>
                                        <p:cTn id="73" dur="500"/>
                                        <p:tgtEl>
                                          <p:spTgt spid="172"/>
                                        </p:tgtEl>
                                      </p:cBhvr>
                                    </p:animEffect>
                                    <p:anim calcmode="lin" valueType="num">
                                      <p:cBhvr>
                                        <p:cTn id="74" dur="500" fill="hold"/>
                                        <p:tgtEl>
                                          <p:spTgt spid="172"/>
                                        </p:tgtEl>
                                        <p:attrNameLst>
                                          <p:attrName>ppt_x</p:attrName>
                                        </p:attrNameLst>
                                      </p:cBhvr>
                                      <p:tavLst>
                                        <p:tav tm="0">
                                          <p:val>
                                            <p:strVal val="#ppt_x"/>
                                          </p:val>
                                        </p:tav>
                                        <p:tav tm="100000">
                                          <p:val>
                                            <p:strVal val="#ppt_x"/>
                                          </p:val>
                                        </p:tav>
                                      </p:tavLst>
                                    </p:anim>
                                    <p:anim calcmode="lin" valueType="num">
                                      <p:cBhvr>
                                        <p:cTn id="75" dur="500" fill="hold"/>
                                        <p:tgtEl>
                                          <p:spTgt spid="172"/>
                                        </p:tgtEl>
                                        <p:attrNameLst>
                                          <p:attrName>ppt_y</p:attrName>
                                        </p:attrNameLst>
                                      </p:cBhvr>
                                      <p:tavLst>
                                        <p:tav tm="0">
                                          <p:val>
                                            <p:strVal val="#ppt_y+.1"/>
                                          </p:val>
                                        </p:tav>
                                        <p:tav tm="100000">
                                          <p:val>
                                            <p:strVal val="#ppt_y"/>
                                          </p:val>
                                        </p:tav>
                                      </p:tavLst>
                                    </p:anim>
                                  </p:childTnLst>
                                </p:cTn>
                              </p:par>
                            </p:childTnLst>
                          </p:cTn>
                        </p:par>
                        <p:par>
                          <p:cTn id="76" fill="hold">
                            <p:stCondLst>
                              <p:cond delay="7500"/>
                            </p:stCondLst>
                            <p:childTnLst>
                              <p:par>
                                <p:cTn id="77" presetID="42" presetClass="entr" presetSubtype="0" fill="hold" grpId="0" nodeType="after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anim calcmode="lin" valueType="num">
                                      <p:cBhvr>
                                        <p:cTn id="80" dur="500" fill="hold"/>
                                        <p:tgtEl>
                                          <p:spTgt spid="173"/>
                                        </p:tgtEl>
                                        <p:attrNameLst>
                                          <p:attrName>ppt_x</p:attrName>
                                        </p:attrNameLst>
                                      </p:cBhvr>
                                      <p:tavLst>
                                        <p:tav tm="0">
                                          <p:val>
                                            <p:strVal val="#ppt_x"/>
                                          </p:val>
                                        </p:tav>
                                        <p:tav tm="100000">
                                          <p:val>
                                            <p:strVal val="#ppt_x"/>
                                          </p:val>
                                        </p:tav>
                                      </p:tavLst>
                                    </p:anim>
                                    <p:anim calcmode="lin" valueType="num">
                                      <p:cBhvr>
                                        <p:cTn id="81" dur="500" fill="hold"/>
                                        <p:tgtEl>
                                          <p:spTgt spid="173"/>
                                        </p:tgtEl>
                                        <p:attrNameLst>
                                          <p:attrName>ppt_y</p:attrName>
                                        </p:attrNameLst>
                                      </p:cBhvr>
                                      <p:tavLst>
                                        <p:tav tm="0">
                                          <p:val>
                                            <p:strVal val="#ppt_y+.1"/>
                                          </p:val>
                                        </p:tav>
                                        <p:tav tm="100000">
                                          <p:val>
                                            <p:strVal val="#ppt_y"/>
                                          </p:val>
                                        </p:tav>
                                      </p:tavLst>
                                    </p:anim>
                                  </p:childTnLst>
                                </p:cTn>
                              </p:par>
                            </p:childTnLst>
                          </p:cTn>
                        </p:par>
                        <p:par>
                          <p:cTn id="82" fill="hold">
                            <p:stCondLst>
                              <p:cond delay="8000"/>
                            </p:stCondLst>
                            <p:childTnLst>
                              <p:par>
                                <p:cTn id="83" presetID="22" presetClass="entr" presetSubtype="8" fill="hold" grpId="0" nodeType="afterEffect">
                                  <p:stCondLst>
                                    <p:cond delay="0"/>
                                  </p:stCondLst>
                                  <p:childTnLst>
                                    <p:set>
                                      <p:cBhvr>
                                        <p:cTn id="84" dur="1" fill="hold">
                                          <p:stCondLst>
                                            <p:cond delay="0"/>
                                          </p:stCondLst>
                                        </p:cTn>
                                        <p:tgtEl>
                                          <p:spTgt spid="179"/>
                                        </p:tgtEl>
                                        <p:attrNameLst>
                                          <p:attrName>style.visibility</p:attrName>
                                        </p:attrNameLst>
                                      </p:cBhvr>
                                      <p:to>
                                        <p:strVal val="visible"/>
                                      </p:to>
                                    </p:set>
                                    <p:animEffect transition="in" filter="wipe(left)">
                                      <p:cBhvr>
                                        <p:cTn id="85" dur="500"/>
                                        <p:tgtEl>
                                          <p:spTgt spid="179"/>
                                        </p:tgtEl>
                                      </p:cBhvr>
                                    </p:animEffect>
                                  </p:childTnLst>
                                </p:cTn>
                              </p:par>
                            </p:childTnLst>
                          </p:cTn>
                        </p:par>
                        <p:par>
                          <p:cTn id="86" fill="hold">
                            <p:stCondLst>
                              <p:cond delay="8500"/>
                            </p:stCondLst>
                            <p:childTnLst>
                              <p:par>
                                <p:cTn id="87" presetID="22" presetClass="entr" presetSubtype="8" fill="hold" grpId="0" nodeType="afterEffect">
                                  <p:stCondLst>
                                    <p:cond delay="0"/>
                                  </p:stCondLst>
                                  <p:childTnLst>
                                    <p:set>
                                      <p:cBhvr>
                                        <p:cTn id="88" dur="1" fill="hold">
                                          <p:stCondLst>
                                            <p:cond delay="0"/>
                                          </p:stCondLst>
                                        </p:cTn>
                                        <p:tgtEl>
                                          <p:spTgt spid="174"/>
                                        </p:tgtEl>
                                        <p:attrNameLst>
                                          <p:attrName>style.visibility</p:attrName>
                                        </p:attrNameLst>
                                      </p:cBhvr>
                                      <p:to>
                                        <p:strVal val="visible"/>
                                      </p:to>
                                    </p:set>
                                    <p:animEffect transition="in" filter="wipe(left)">
                                      <p:cBhvr>
                                        <p:cTn id="89" dur="500"/>
                                        <p:tgtEl>
                                          <p:spTgt spid="174"/>
                                        </p:tgtEl>
                                      </p:cBhvr>
                                    </p:animEffect>
                                  </p:childTnLst>
                                </p:cTn>
                              </p:par>
                            </p:childTnLst>
                          </p:cTn>
                        </p:par>
                        <p:par>
                          <p:cTn id="90" fill="hold">
                            <p:stCondLst>
                              <p:cond delay="9000"/>
                            </p:stCondLst>
                            <p:childTnLst>
                              <p:par>
                                <p:cTn id="91" presetID="42" presetClass="entr" presetSubtype="0" fill="hold" grpId="0" nodeType="afterEffect">
                                  <p:stCondLst>
                                    <p:cond delay="0"/>
                                  </p:stCondLst>
                                  <p:childTnLst>
                                    <p:set>
                                      <p:cBhvr>
                                        <p:cTn id="92" dur="1" fill="hold">
                                          <p:stCondLst>
                                            <p:cond delay="0"/>
                                          </p:stCondLst>
                                        </p:cTn>
                                        <p:tgtEl>
                                          <p:spTgt spid="176"/>
                                        </p:tgtEl>
                                        <p:attrNameLst>
                                          <p:attrName>style.visibility</p:attrName>
                                        </p:attrNameLst>
                                      </p:cBhvr>
                                      <p:to>
                                        <p:strVal val="visible"/>
                                      </p:to>
                                    </p:set>
                                    <p:animEffect transition="in" filter="fade">
                                      <p:cBhvr>
                                        <p:cTn id="93" dur="500"/>
                                        <p:tgtEl>
                                          <p:spTgt spid="176"/>
                                        </p:tgtEl>
                                      </p:cBhvr>
                                    </p:animEffect>
                                    <p:anim calcmode="lin" valueType="num">
                                      <p:cBhvr>
                                        <p:cTn id="94" dur="500" fill="hold"/>
                                        <p:tgtEl>
                                          <p:spTgt spid="176"/>
                                        </p:tgtEl>
                                        <p:attrNameLst>
                                          <p:attrName>ppt_x</p:attrName>
                                        </p:attrNameLst>
                                      </p:cBhvr>
                                      <p:tavLst>
                                        <p:tav tm="0">
                                          <p:val>
                                            <p:strVal val="#ppt_x"/>
                                          </p:val>
                                        </p:tav>
                                        <p:tav tm="100000">
                                          <p:val>
                                            <p:strVal val="#ppt_x"/>
                                          </p:val>
                                        </p:tav>
                                      </p:tavLst>
                                    </p:anim>
                                    <p:anim calcmode="lin" valueType="num">
                                      <p:cBhvr>
                                        <p:cTn id="95" dur="500" fill="hold"/>
                                        <p:tgtEl>
                                          <p:spTgt spid="176"/>
                                        </p:tgtEl>
                                        <p:attrNameLst>
                                          <p:attrName>ppt_y</p:attrName>
                                        </p:attrNameLst>
                                      </p:cBhvr>
                                      <p:tavLst>
                                        <p:tav tm="0">
                                          <p:val>
                                            <p:strVal val="#ppt_y+.1"/>
                                          </p:val>
                                        </p:tav>
                                        <p:tav tm="100000">
                                          <p:val>
                                            <p:strVal val="#ppt_y"/>
                                          </p:val>
                                        </p:tav>
                                      </p:tavLst>
                                    </p:anim>
                                  </p:childTnLst>
                                </p:cTn>
                              </p:par>
                            </p:childTnLst>
                          </p:cTn>
                        </p:par>
                        <p:par>
                          <p:cTn id="96" fill="hold">
                            <p:stCondLst>
                              <p:cond delay="9500"/>
                            </p:stCondLst>
                            <p:childTnLst>
                              <p:par>
                                <p:cTn id="97" presetID="42" presetClass="entr" presetSubtype="0" fill="hold" grpId="0" nodeType="afterEffect">
                                  <p:stCondLst>
                                    <p:cond delay="0"/>
                                  </p:stCondLst>
                                  <p:childTnLst>
                                    <p:set>
                                      <p:cBhvr>
                                        <p:cTn id="98" dur="1" fill="hold">
                                          <p:stCondLst>
                                            <p:cond delay="0"/>
                                          </p:stCondLst>
                                        </p:cTn>
                                        <p:tgtEl>
                                          <p:spTgt spid="175"/>
                                        </p:tgtEl>
                                        <p:attrNameLst>
                                          <p:attrName>style.visibility</p:attrName>
                                        </p:attrNameLst>
                                      </p:cBhvr>
                                      <p:to>
                                        <p:strVal val="visible"/>
                                      </p:to>
                                    </p:set>
                                    <p:animEffect transition="in" filter="fade">
                                      <p:cBhvr>
                                        <p:cTn id="99" dur="500"/>
                                        <p:tgtEl>
                                          <p:spTgt spid="175"/>
                                        </p:tgtEl>
                                      </p:cBhvr>
                                    </p:animEffect>
                                    <p:anim calcmode="lin" valueType="num">
                                      <p:cBhvr>
                                        <p:cTn id="100" dur="500" fill="hold"/>
                                        <p:tgtEl>
                                          <p:spTgt spid="175"/>
                                        </p:tgtEl>
                                        <p:attrNameLst>
                                          <p:attrName>ppt_x</p:attrName>
                                        </p:attrNameLst>
                                      </p:cBhvr>
                                      <p:tavLst>
                                        <p:tav tm="0">
                                          <p:val>
                                            <p:strVal val="#ppt_x"/>
                                          </p:val>
                                        </p:tav>
                                        <p:tav tm="100000">
                                          <p:val>
                                            <p:strVal val="#ppt_x"/>
                                          </p:val>
                                        </p:tav>
                                      </p:tavLst>
                                    </p:anim>
                                    <p:anim calcmode="lin" valueType="num">
                                      <p:cBhvr>
                                        <p:cTn id="101" dur="500" fill="hold"/>
                                        <p:tgtEl>
                                          <p:spTgt spid="175"/>
                                        </p:tgtEl>
                                        <p:attrNameLst>
                                          <p:attrName>ppt_y</p:attrName>
                                        </p:attrNameLst>
                                      </p:cBhvr>
                                      <p:tavLst>
                                        <p:tav tm="0">
                                          <p:val>
                                            <p:strVal val="#ppt_y+.1"/>
                                          </p:val>
                                        </p:tav>
                                        <p:tav tm="100000">
                                          <p:val>
                                            <p:strVal val="#ppt_y"/>
                                          </p:val>
                                        </p:tav>
                                      </p:tavLst>
                                    </p:anim>
                                  </p:childTnLst>
                                </p:cTn>
                              </p:par>
                            </p:childTnLst>
                          </p:cTn>
                        </p:par>
                        <p:par>
                          <p:cTn id="102" fill="hold">
                            <p:stCondLst>
                              <p:cond delay="10000"/>
                            </p:stCondLst>
                            <p:childTnLst>
                              <p:par>
                                <p:cTn id="103" presetID="22" presetClass="entr" presetSubtype="8" fill="hold" grpId="0" nodeType="afterEffect">
                                  <p:stCondLst>
                                    <p:cond delay="0"/>
                                  </p:stCondLst>
                                  <p:childTnLst>
                                    <p:set>
                                      <p:cBhvr>
                                        <p:cTn id="104" dur="1" fill="hold">
                                          <p:stCondLst>
                                            <p:cond delay="0"/>
                                          </p:stCondLst>
                                        </p:cTn>
                                        <p:tgtEl>
                                          <p:spTgt spid="178"/>
                                        </p:tgtEl>
                                        <p:attrNameLst>
                                          <p:attrName>style.visibility</p:attrName>
                                        </p:attrNameLst>
                                      </p:cBhvr>
                                      <p:to>
                                        <p:strVal val="visible"/>
                                      </p:to>
                                    </p:set>
                                    <p:animEffect transition="in" filter="wipe(left)">
                                      <p:cBhvr>
                                        <p:cTn id="105" dur="500"/>
                                        <p:tgtEl>
                                          <p:spTgt spid="178"/>
                                        </p:tgtEl>
                                      </p:cBhvr>
                                    </p:animEffect>
                                  </p:childTnLst>
                                </p:cTn>
                              </p:par>
                            </p:childTnLst>
                          </p:cTn>
                        </p:par>
                        <p:par>
                          <p:cTn id="106" fill="hold">
                            <p:stCondLst>
                              <p:cond delay="10500"/>
                            </p:stCondLst>
                            <p:childTnLst>
                              <p:par>
                                <p:cTn id="107" presetID="22" presetClass="entr" presetSubtype="8" fill="hold" grpId="0" nodeType="afterEffect">
                                  <p:stCondLst>
                                    <p:cond delay="0"/>
                                  </p:stCondLst>
                                  <p:childTnLst>
                                    <p:set>
                                      <p:cBhvr>
                                        <p:cTn id="108" dur="1" fill="hold">
                                          <p:stCondLst>
                                            <p:cond delay="0"/>
                                          </p:stCondLst>
                                        </p:cTn>
                                        <p:tgtEl>
                                          <p:spTgt spid="177"/>
                                        </p:tgtEl>
                                        <p:attrNameLst>
                                          <p:attrName>style.visibility</p:attrName>
                                        </p:attrNameLst>
                                      </p:cBhvr>
                                      <p:to>
                                        <p:strVal val="visible"/>
                                      </p:to>
                                    </p:set>
                                    <p:animEffect transition="in" filter="wipe(left)">
                                      <p:cBhvr>
                                        <p:cTn id="109" dur="500"/>
                                        <p:tgtEl>
                                          <p:spTgt spid="177"/>
                                        </p:tgtEl>
                                      </p:cBhvr>
                                    </p:animEffect>
                                  </p:childTnLst>
                                </p:cTn>
                              </p:par>
                            </p:childTnLst>
                          </p:cTn>
                        </p:par>
                        <p:par>
                          <p:cTn id="110" fill="hold">
                            <p:stCondLst>
                              <p:cond delay="11000"/>
                            </p:stCondLst>
                            <p:childTnLst>
                              <p:par>
                                <p:cTn id="111" presetID="22" presetClass="entr" presetSubtype="8" fill="hold" grpId="0" nodeType="afterEffect">
                                  <p:stCondLst>
                                    <p:cond delay="0"/>
                                  </p:stCondLst>
                                  <p:childTnLst>
                                    <p:set>
                                      <p:cBhvr>
                                        <p:cTn id="112" dur="1" fill="hold">
                                          <p:stCondLst>
                                            <p:cond delay="0"/>
                                          </p:stCondLst>
                                        </p:cTn>
                                        <p:tgtEl>
                                          <p:spTgt spid="162"/>
                                        </p:tgtEl>
                                        <p:attrNameLst>
                                          <p:attrName>style.visibility</p:attrName>
                                        </p:attrNameLst>
                                      </p:cBhvr>
                                      <p:to>
                                        <p:strVal val="visible"/>
                                      </p:to>
                                    </p:set>
                                    <p:animEffect transition="in" filter="wipe(left)">
                                      <p:cBhvr>
                                        <p:cTn id="113" dur="500"/>
                                        <p:tgtEl>
                                          <p:spTgt spid="162"/>
                                        </p:tgtEl>
                                      </p:cBhvr>
                                    </p:animEffect>
                                  </p:childTnLst>
                                </p:cTn>
                              </p:par>
                            </p:childTnLst>
                          </p:cTn>
                        </p:par>
                        <p:par>
                          <p:cTn id="114" fill="hold">
                            <p:stCondLst>
                              <p:cond delay="11500"/>
                            </p:stCondLst>
                            <p:childTnLst>
                              <p:par>
                                <p:cTn id="115" presetID="53" presetClass="entr" presetSubtype="16" fill="hold" nodeType="afterEffect">
                                  <p:stCondLst>
                                    <p:cond delay="0"/>
                                  </p:stCondLst>
                                  <p:childTnLst>
                                    <p:set>
                                      <p:cBhvr>
                                        <p:cTn id="116" dur="1" fill="hold">
                                          <p:stCondLst>
                                            <p:cond delay="0"/>
                                          </p:stCondLst>
                                        </p:cTn>
                                        <p:tgtEl>
                                          <p:spTgt spid="183"/>
                                        </p:tgtEl>
                                        <p:attrNameLst>
                                          <p:attrName>style.visibility</p:attrName>
                                        </p:attrNameLst>
                                      </p:cBhvr>
                                      <p:to>
                                        <p:strVal val="visible"/>
                                      </p:to>
                                    </p:set>
                                    <p:anim calcmode="lin" valueType="num">
                                      <p:cBhvr>
                                        <p:cTn id="117" dur="500" fill="hold"/>
                                        <p:tgtEl>
                                          <p:spTgt spid="183"/>
                                        </p:tgtEl>
                                        <p:attrNameLst>
                                          <p:attrName>ppt_w</p:attrName>
                                        </p:attrNameLst>
                                      </p:cBhvr>
                                      <p:tavLst>
                                        <p:tav tm="0">
                                          <p:val>
                                            <p:fltVal val="0"/>
                                          </p:val>
                                        </p:tav>
                                        <p:tav tm="100000">
                                          <p:val>
                                            <p:strVal val="#ppt_w"/>
                                          </p:val>
                                        </p:tav>
                                      </p:tavLst>
                                    </p:anim>
                                    <p:anim calcmode="lin" valueType="num">
                                      <p:cBhvr>
                                        <p:cTn id="118" dur="500" fill="hold"/>
                                        <p:tgtEl>
                                          <p:spTgt spid="183"/>
                                        </p:tgtEl>
                                        <p:attrNameLst>
                                          <p:attrName>ppt_h</p:attrName>
                                        </p:attrNameLst>
                                      </p:cBhvr>
                                      <p:tavLst>
                                        <p:tav tm="0">
                                          <p:val>
                                            <p:fltVal val="0"/>
                                          </p:val>
                                        </p:tav>
                                        <p:tav tm="100000">
                                          <p:val>
                                            <p:strVal val="#ppt_h"/>
                                          </p:val>
                                        </p:tav>
                                      </p:tavLst>
                                    </p:anim>
                                    <p:animEffect transition="in" filter="fade">
                                      <p:cBhvr>
                                        <p:cTn id="119" dur="500"/>
                                        <p:tgtEl>
                                          <p:spTgt spid="183"/>
                                        </p:tgtEl>
                                      </p:cBhvr>
                                    </p:animEffect>
                                  </p:childTnLst>
                                </p:cTn>
                              </p:par>
                            </p:childTnLst>
                          </p:cTn>
                        </p:par>
                        <p:par>
                          <p:cTn id="120" fill="hold">
                            <p:stCondLst>
                              <p:cond delay="12000"/>
                            </p:stCondLst>
                            <p:childTnLst>
                              <p:par>
                                <p:cTn id="121" presetID="2" presetClass="entr" presetSubtype="2" fill="hold" nodeType="afterEffect">
                                  <p:stCondLst>
                                    <p:cond delay="0"/>
                                  </p:stCondLst>
                                  <p:childTnLst>
                                    <p:set>
                                      <p:cBhvr>
                                        <p:cTn id="122" dur="1" fill="hold">
                                          <p:stCondLst>
                                            <p:cond delay="0"/>
                                          </p:stCondLst>
                                        </p:cTn>
                                        <p:tgtEl>
                                          <p:spTgt spid="182"/>
                                        </p:tgtEl>
                                        <p:attrNameLst>
                                          <p:attrName>style.visibility</p:attrName>
                                        </p:attrNameLst>
                                      </p:cBhvr>
                                      <p:to>
                                        <p:strVal val="visible"/>
                                      </p:to>
                                    </p:set>
                                    <p:anim calcmode="lin" valueType="num">
                                      <p:cBhvr additive="base">
                                        <p:cTn id="123" dur="500" fill="hold"/>
                                        <p:tgtEl>
                                          <p:spTgt spid="182"/>
                                        </p:tgtEl>
                                        <p:attrNameLst>
                                          <p:attrName>ppt_x</p:attrName>
                                        </p:attrNameLst>
                                      </p:cBhvr>
                                      <p:tavLst>
                                        <p:tav tm="0">
                                          <p:val>
                                            <p:strVal val="1+#ppt_w/2"/>
                                          </p:val>
                                        </p:tav>
                                        <p:tav tm="100000">
                                          <p:val>
                                            <p:strVal val="#ppt_x"/>
                                          </p:val>
                                        </p:tav>
                                      </p:tavLst>
                                    </p:anim>
                                    <p:anim calcmode="lin" valueType="num">
                                      <p:cBhvr additive="base">
                                        <p:cTn id="124" dur="500" fill="hold"/>
                                        <p:tgtEl>
                                          <p:spTgt spid="182"/>
                                        </p:tgtEl>
                                        <p:attrNameLst>
                                          <p:attrName>ppt_y</p:attrName>
                                        </p:attrNameLst>
                                      </p:cBhvr>
                                      <p:tavLst>
                                        <p:tav tm="0">
                                          <p:val>
                                            <p:strVal val="#ppt_y"/>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58"/>
                                        </p:tgtEl>
                                        <p:attrNameLst>
                                          <p:attrName>style.visibility</p:attrName>
                                        </p:attrNameLst>
                                      </p:cBhvr>
                                      <p:to>
                                        <p:strVal val="visible"/>
                                      </p:to>
                                    </p:set>
                                    <p:anim calcmode="lin" valueType="num">
                                      <p:cBhvr additive="base">
                                        <p:cTn id="127" dur="500" fill="hold"/>
                                        <p:tgtEl>
                                          <p:spTgt spid="158"/>
                                        </p:tgtEl>
                                        <p:attrNameLst>
                                          <p:attrName>ppt_x</p:attrName>
                                        </p:attrNameLst>
                                      </p:cBhvr>
                                      <p:tavLst>
                                        <p:tav tm="0">
                                          <p:val>
                                            <p:strVal val="#ppt_x"/>
                                          </p:val>
                                        </p:tav>
                                        <p:tav tm="100000">
                                          <p:val>
                                            <p:strVal val="#ppt_x"/>
                                          </p:val>
                                        </p:tav>
                                      </p:tavLst>
                                    </p:anim>
                                    <p:anim calcmode="lin" valueType="num">
                                      <p:cBhvr additive="base">
                                        <p:cTn id="128" dur="500" fill="hold"/>
                                        <p:tgtEl>
                                          <p:spTgt spid="158"/>
                                        </p:tgtEl>
                                        <p:attrNameLst>
                                          <p:attrName>ppt_y</p:attrName>
                                        </p:attrNameLst>
                                      </p:cBhvr>
                                      <p:tavLst>
                                        <p:tav tm="0">
                                          <p:val>
                                            <p:strVal val="1+#ppt_h/2"/>
                                          </p:val>
                                        </p:tav>
                                        <p:tav tm="100000">
                                          <p:val>
                                            <p:strVal val="#ppt_y"/>
                                          </p:val>
                                        </p:tav>
                                      </p:tavLst>
                                    </p:anim>
                                  </p:childTnLst>
                                </p:cTn>
                              </p:par>
                            </p:childTnLst>
                          </p:cTn>
                        </p:par>
                        <p:par>
                          <p:cTn id="129" fill="hold">
                            <p:stCondLst>
                              <p:cond delay="12500"/>
                            </p:stCondLst>
                            <p:childTnLst>
                              <p:par>
                                <p:cTn id="130" presetID="37" presetClass="entr" presetSubtype="0" fill="hold" nodeType="afterEffect">
                                  <p:stCondLst>
                                    <p:cond delay="0"/>
                                  </p:stCondLst>
                                  <p:childTnLst>
                                    <p:set>
                                      <p:cBhvr>
                                        <p:cTn id="131" dur="1" fill="hold">
                                          <p:stCondLst>
                                            <p:cond delay="0"/>
                                          </p:stCondLst>
                                        </p:cTn>
                                        <p:tgtEl>
                                          <p:spTgt spid="188"/>
                                        </p:tgtEl>
                                        <p:attrNameLst>
                                          <p:attrName>style.visibility</p:attrName>
                                        </p:attrNameLst>
                                      </p:cBhvr>
                                      <p:to>
                                        <p:strVal val="visible"/>
                                      </p:to>
                                    </p:set>
                                    <p:animEffect transition="in" filter="fade">
                                      <p:cBhvr>
                                        <p:cTn id="132" dur="1000"/>
                                        <p:tgtEl>
                                          <p:spTgt spid="188"/>
                                        </p:tgtEl>
                                      </p:cBhvr>
                                    </p:animEffect>
                                    <p:anim calcmode="lin" valueType="num">
                                      <p:cBhvr>
                                        <p:cTn id="133" dur="1000" fill="hold"/>
                                        <p:tgtEl>
                                          <p:spTgt spid="188"/>
                                        </p:tgtEl>
                                        <p:attrNameLst>
                                          <p:attrName>ppt_x</p:attrName>
                                        </p:attrNameLst>
                                      </p:cBhvr>
                                      <p:tavLst>
                                        <p:tav tm="0">
                                          <p:val>
                                            <p:strVal val="#ppt_x"/>
                                          </p:val>
                                        </p:tav>
                                        <p:tav tm="100000">
                                          <p:val>
                                            <p:strVal val="#ppt_x"/>
                                          </p:val>
                                        </p:tav>
                                      </p:tavLst>
                                    </p:anim>
                                    <p:anim calcmode="lin" valueType="num">
                                      <p:cBhvr>
                                        <p:cTn id="134" dur="900" decel="100000" fill="hold"/>
                                        <p:tgtEl>
                                          <p:spTgt spid="188"/>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188"/>
                                        </p:tgtEl>
                                        <p:attrNameLst>
                                          <p:attrName>ppt_y</p:attrName>
                                        </p:attrNameLst>
                                      </p:cBhvr>
                                      <p:tavLst>
                                        <p:tav tm="0">
                                          <p:val>
                                            <p:strVal val="#ppt_y-.03"/>
                                          </p:val>
                                        </p:tav>
                                        <p:tav tm="100000">
                                          <p:val>
                                            <p:strVal val="#ppt_y"/>
                                          </p:val>
                                        </p:tav>
                                      </p:tavLst>
                                    </p:anim>
                                  </p:childTnLst>
                                </p:cTn>
                              </p:par>
                            </p:childTnLst>
                          </p:cTn>
                        </p:par>
                        <p:par>
                          <p:cTn id="136" fill="hold">
                            <p:stCondLst>
                              <p:cond delay="13500"/>
                            </p:stCondLst>
                            <p:childTnLst>
                              <p:par>
                                <p:cTn id="137" presetID="22" presetClass="entr" presetSubtype="8" fill="hold" nodeType="afterEffect">
                                  <p:stCondLst>
                                    <p:cond delay="0"/>
                                  </p:stCondLst>
                                  <p:childTnLst>
                                    <p:set>
                                      <p:cBhvr>
                                        <p:cTn id="138" dur="1" fill="hold">
                                          <p:stCondLst>
                                            <p:cond delay="0"/>
                                          </p:stCondLst>
                                        </p:cTn>
                                        <p:tgtEl>
                                          <p:spTgt spid="192"/>
                                        </p:tgtEl>
                                        <p:attrNameLst>
                                          <p:attrName>style.visibility</p:attrName>
                                        </p:attrNameLst>
                                      </p:cBhvr>
                                      <p:to>
                                        <p:strVal val="visible"/>
                                      </p:to>
                                    </p:set>
                                    <p:animEffect transition="in" filter="wipe(left)">
                                      <p:cBhvr>
                                        <p:cTn id="139" dur="500"/>
                                        <p:tgtEl>
                                          <p:spTgt spid="192"/>
                                        </p:tgtEl>
                                      </p:cBhvr>
                                    </p:animEffect>
                                  </p:childTnLst>
                                </p:cTn>
                              </p:par>
                            </p:childTnLst>
                          </p:cTn>
                        </p:par>
                        <p:par>
                          <p:cTn id="140" fill="hold">
                            <p:stCondLst>
                              <p:cond delay="14000"/>
                            </p:stCondLst>
                            <p:childTnLst>
                              <p:par>
                                <p:cTn id="141" presetID="22" presetClass="entr" presetSubtype="8" fill="hold" grpId="0" nodeType="afterEffect">
                                  <p:stCondLst>
                                    <p:cond delay="0"/>
                                  </p:stCondLst>
                                  <p:childTnLst>
                                    <p:set>
                                      <p:cBhvr>
                                        <p:cTn id="142" dur="1" fill="hold">
                                          <p:stCondLst>
                                            <p:cond delay="0"/>
                                          </p:stCondLst>
                                        </p:cTn>
                                        <p:tgtEl>
                                          <p:spTgt spid="191"/>
                                        </p:tgtEl>
                                        <p:attrNameLst>
                                          <p:attrName>style.visibility</p:attrName>
                                        </p:attrNameLst>
                                      </p:cBhvr>
                                      <p:to>
                                        <p:strVal val="visible"/>
                                      </p:to>
                                    </p:set>
                                    <p:animEffect transition="in" filter="wipe(left)">
                                      <p:cBhvr>
                                        <p:cTn id="143"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58" grpId="0" bldLvl="0" animBg="1"/>
      <p:bldP spid="162" grpId="0"/>
      <p:bldP spid="166" grpId="0" bldLvl="0" animBg="1"/>
      <p:bldP spid="167" grpId="0"/>
      <p:bldP spid="168" grpId="0" bldLvl="0" animBg="1"/>
      <p:bldP spid="169" grpId="0" bldLvl="0" animBg="1"/>
      <p:bldP spid="170" grpId="0"/>
      <p:bldP spid="171" grpId="0" bldLvl="0" animBg="1"/>
      <p:bldP spid="172" grpId="0" bldLvl="0" animBg="1"/>
      <p:bldP spid="173" grpId="0"/>
      <p:bldP spid="174" grpId="0" bldLvl="0" animBg="1"/>
      <p:bldP spid="175" grpId="0"/>
      <p:bldP spid="176" grpId="0" bldLvl="0" animBg="1"/>
      <p:bldP spid="177" grpId="0" bldLvl="0" animBg="1"/>
      <p:bldP spid="178" grpId="0" bldLvl="0" animBg="1"/>
      <p:bldP spid="179" grpId="0" bldLvl="0" animBg="1"/>
      <p:bldP spid="180" grpId="0" bldLvl="0" animBg="1"/>
      <p:bldP spid="181" grpId="0" bldLvl="0" animBg="1"/>
      <p:bldP spid="19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pic>
        <p:nvPicPr>
          <p:cNvPr id="25" name="图片 24"/>
          <p:cNvPicPr>
            <a:picLocks noGrp="1" noChangeAspect="1"/>
          </p:cNvPicPr>
          <p:nvPr/>
        </p:nvPicPr>
        <p:blipFill>
          <a:blip r:embed="rId1"/>
          <a:stretch>
            <a:fillRect/>
          </a:stretch>
        </p:blipFill>
        <p:spPr>
          <a:xfrm>
            <a:off x="-35877" y="755333"/>
            <a:ext cx="7507605" cy="4980305"/>
          </a:xfrm>
          <a:prstGeom prst="rect">
            <a:avLst/>
          </a:prstGeom>
          <a:noFill/>
          <a:ln w="9525">
            <a:noFill/>
          </a:ln>
        </p:spPr>
      </p:pic>
      <p:sp>
        <p:nvSpPr>
          <p:cNvPr id="34" name="文本框 33"/>
          <p:cNvSpPr txBox="1"/>
          <p:nvPr/>
        </p:nvSpPr>
        <p:spPr>
          <a:xfrm>
            <a:off x="909638" y="569913"/>
            <a:ext cx="11318240" cy="460375"/>
          </a:xfrm>
          <a:prstGeom prst="rect">
            <a:avLst/>
          </a:prstGeom>
          <a:noFill/>
          <a:ln w="9525">
            <a:noFill/>
          </a:ln>
        </p:spPr>
        <p:txBody>
          <a:bodyPr wrap="square" anchor="t" anchorCtr="0">
            <a:spAutoFit/>
          </a:bodyPr>
          <a:lstStyle/>
          <a:p>
            <a:r>
              <a:rPr lang="zh-CN" altLang="en-US" sz="2400" b="1"/>
              <a:t>我国已拥有一支规模宏大、素质优良、结构不断优化、作用日益突出的人才队伍</a:t>
            </a:r>
            <a:endParaRPr lang="zh-CN" altLang="en-US" sz="2400" b="1"/>
          </a:p>
        </p:txBody>
      </p:sp>
      <p:sp>
        <p:nvSpPr>
          <p:cNvPr id="5" name="文本框 4"/>
          <p:cNvSpPr txBox="1"/>
          <p:nvPr/>
        </p:nvSpPr>
        <p:spPr>
          <a:xfrm>
            <a:off x="425768" y="5581333"/>
            <a:ext cx="6496050" cy="645160"/>
          </a:xfrm>
          <a:prstGeom prst="rect">
            <a:avLst/>
          </a:prstGeom>
          <a:noFill/>
          <a:ln w="9525">
            <a:noFill/>
          </a:ln>
        </p:spPr>
        <p:txBody>
          <a:bodyPr wrap="square" anchor="t" anchorCtr="0">
            <a:spAutoFit/>
          </a:bodyPr>
          <a:lstStyle/>
          <a:p>
            <a:pPr algn="just"/>
            <a:r>
              <a:rPr lang="zh-CN" altLang="en-US" dirty="0">
                <a:latin typeface="黑体" panose="02010609060101010101" charset="-122"/>
                <a:ea typeface="黑体" panose="02010609060101010101" charset="-122"/>
                <a:cs typeface="黑体" panose="02010609060101010101" charset="-122"/>
              </a:rPr>
              <a:t>从“上九天揽月”到“手可摘星辰”，10多年来，</a:t>
            </a:r>
            <a:endParaRPr lang="zh-CN" altLang="en-US" dirty="0">
              <a:latin typeface="黑体" panose="02010609060101010101" charset="-122"/>
              <a:ea typeface="黑体" panose="02010609060101010101" charset="-122"/>
              <a:cs typeface="黑体" panose="02010609060101010101" charset="-122"/>
            </a:endParaRPr>
          </a:p>
          <a:p>
            <a:pPr algn="just"/>
            <a:r>
              <a:rPr lang="zh-CN" altLang="en-US" dirty="0">
                <a:latin typeface="黑体" panose="02010609060101010101" charset="-122"/>
                <a:ea typeface="黑体" panose="02010609060101010101" charset="-122"/>
                <a:cs typeface="黑体" panose="02010609060101010101" charset="-122"/>
              </a:rPr>
              <a:t>微波雷达参与了空间站建设、探月工程等重大航天工程</a:t>
            </a:r>
            <a:endParaRPr lang="zh-CN" altLang="en-US" dirty="0">
              <a:latin typeface="黑体" panose="02010609060101010101" charset="-122"/>
              <a:ea typeface="黑体" panose="02010609060101010101" charset="-122"/>
              <a:cs typeface="黑体" panose="02010609060101010101" charset="-122"/>
            </a:endParaRPr>
          </a:p>
        </p:txBody>
      </p:sp>
      <p:grpSp>
        <p:nvGrpSpPr>
          <p:cNvPr id="117" name="组合 116"/>
          <p:cNvGrpSpPr/>
          <p:nvPr/>
        </p:nvGrpSpPr>
        <p:grpSpPr>
          <a:xfrm>
            <a:off x="7273925" y="4879975"/>
            <a:ext cx="4410710" cy="1774825"/>
            <a:chOff x="1082877" y="1804028"/>
            <a:chExt cx="8845616" cy="1971472"/>
          </a:xfrm>
        </p:grpSpPr>
        <p:sp>
          <p:nvSpPr>
            <p:cNvPr id="119" name="矩形: 圆角 118"/>
            <p:cNvSpPr/>
            <p:nvPr/>
          </p:nvSpPr>
          <p:spPr>
            <a:xfrm>
              <a:off x="1082877" y="1804028"/>
              <a:ext cx="8820402" cy="1971472"/>
            </a:xfrm>
            <a:prstGeom prst="roundRect">
              <a:avLst>
                <a:gd name="adj" fmla="val 3542"/>
              </a:avLst>
            </a:prstGeom>
            <a:gradFill>
              <a:gsLst>
                <a:gs pos="0">
                  <a:srgbClr val="136ED2">
                    <a:alpha val="50000"/>
                  </a:srgbClr>
                </a:gs>
                <a:gs pos="100000">
                  <a:srgbClr val="094B8D">
                    <a:alpha val="0"/>
                  </a:srgbClr>
                </a:gs>
              </a:gsLst>
              <a:lin ang="5400000" scaled="1"/>
            </a:gradFill>
            <a:ln w="6350">
              <a:gradFill>
                <a:gsLst>
                  <a:gs pos="0">
                    <a:schemeClr val="bg1"/>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文本框 119"/>
            <p:cNvSpPr txBox="1"/>
            <p:nvPr/>
          </p:nvSpPr>
          <p:spPr>
            <a:xfrm>
              <a:off x="1108091" y="2054789"/>
              <a:ext cx="8820402" cy="1469258"/>
            </a:xfrm>
            <a:prstGeom prst="rect">
              <a:avLst/>
            </a:prstGeom>
            <a:noFill/>
          </p:spPr>
          <p:txBody>
            <a:bodyPr wrap="square" bIns="46800" rtlCol="0">
              <a:spAutoFit/>
            </a:bodyPr>
            <a:lstStyle/>
            <a:p>
              <a:pPr lvl="0">
                <a:defRPr/>
              </a:pPr>
              <a:r>
                <a:rPr lang="en-US" altLang="zh-CN" sz="2000" kern="0" dirty="0">
                  <a:latin typeface="黑体" panose="02010609060101010101" charset="-122"/>
                  <a:ea typeface="黑体" panose="02010609060101010101" charset="-122"/>
                  <a:cs typeface="黑体" panose="02010609060101010101" charset="-122"/>
                </a:rPr>
                <a:t>2021</a:t>
              </a:r>
              <a:r>
                <a:rPr lang="zh-CN" altLang="en-US" sz="2000" kern="0" dirty="0">
                  <a:latin typeface="黑体" panose="02010609060101010101" charset="-122"/>
                  <a:ea typeface="黑体" panose="02010609060101010101" charset="-122"/>
                  <a:cs typeface="黑体" panose="02010609060101010101" charset="-122"/>
                </a:rPr>
                <a:t>年，为满足量子科技人才培养的需要，中国科学技术大学设立了国内第一个量子信息科学本科专业，致力于打造体系化、高层次量子科技人才</a:t>
              </a:r>
              <a:endParaRPr kumimoji="0" lang="zh-CN" altLang="en-US" sz="2000" i="0" u="none" strike="noStrike" kern="0" cap="none" spc="0" normalizeH="0" baseline="0" noProof="0" dirty="0">
                <a:ln>
                  <a:noFill/>
                </a:ln>
                <a:uLnTx/>
                <a:uFillTx/>
                <a:latin typeface="黑体" panose="02010609060101010101" charset="-122"/>
                <a:ea typeface="黑体" panose="02010609060101010101" charset="-122"/>
                <a:cs typeface="黑体" panose="02010609060101010101" charset="-122"/>
              </a:endParaRPr>
            </a:p>
          </p:txBody>
        </p:sp>
      </p:grpSp>
      <p:pic>
        <p:nvPicPr>
          <p:cNvPr id="71" name="图片 70"/>
          <p:cNvPicPr>
            <a:picLocks noChangeAspect="1"/>
          </p:cNvPicPr>
          <p:nvPr/>
        </p:nvPicPr>
        <p:blipFill>
          <a:blip r:embed="rId2"/>
          <a:stretch>
            <a:fillRect/>
          </a:stretch>
        </p:blipFill>
        <p:spPr>
          <a:xfrm>
            <a:off x="6485890" y="1706880"/>
            <a:ext cx="5184140" cy="3274060"/>
          </a:xfrm>
          <a:prstGeom prst="rect">
            <a:avLst/>
          </a:prstGeom>
          <a:ln>
            <a:noFill/>
          </a:ln>
          <a:effectLst>
            <a:outerShdw blurRad="254000" dist="38100" dir="13500000" algn="br" rotWithShape="0">
              <a:prstClr val="black">
                <a:alpha val="6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wipe(up)">
                                      <p:cBhvr>
                                        <p:cTn id="29"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2" name="任意多边形 11"/>
          <p:cNvSpPr/>
          <p:nvPr>
            <p:custDataLst>
              <p:tags r:id="rId1"/>
            </p:custDataLst>
          </p:nvPr>
        </p:nvSpPr>
        <p:spPr bwMode="auto">
          <a:xfrm>
            <a:off x="838518" y="2186940"/>
            <a:ext cx="2535555" cy="3278505"/>
          </a:xfrm>
          <a:custGeom>
            <a:avLst/>
            <a:gdLst>
              <a:gd name="adj" fmla="val 5384"/>
              <a:gd name="a" fmla="pin 0 adj 50000"/>
              <a:gd name="x1" fmla="*/ ss a 100000"/>
              <a:gd name="x2" fmla="+- r 0 x1"/>
              <a:gd name="y2" fmla="+- b 0 x1"/>
              <a:gd name="il" fmla="*/ x1 29289 100000"/>
              <a:gd name="ir" fmla="+- r 0 il"/>
              <a:gd name="ib" fmla="+- b 0 il"/>
              <a:gd name="connsiteX0" fmla="*/ 538 w 10000"/>
              <a:gd name="connsiteY0" fmla="*/ 0 h 10000"/>
              <a:gd name="connsiteX1" fmla="*/ 7032 w 10000"/>
              <a:gd name="connsiteY1" fmla="*/ 0 h 10000"/>
              <a:gd name="connsiteX2" fmla="*/ 7195 w 10000"/>
              <a:gd name="connsiteY2" fmla="*/ 122 h 10000"/>
              <a:gd name="connsiteX3" fmla="*/ 7242 w 10000"/>
              <a:gd name="connsiteY3" fmla="*/ 2118 h 10000"/>
              <a:gd name="connsiteX4" fmla="*/ 9920 w 10000"/>
              <a:gd name="connsiteY4" fmla="*/ 2169 h 10000"/>
              <a:gd name="connsiteX5" fmla="*/ 10000 w 10000"/>
              <a:gd name="connsiteY5" fmla="*/ 2229 h 10000"/>
              <a:gd name="connsiteX6" fmla="*/ 10000 w 10000"/>
              <a:gd name="connsiteY6" fmla="*/ 9584 h 10000"/>
              <a:gd name="connsiteX7" fmla="*/ 9462 w 10000"/>
              <a:gd name="connsiteY7" fmla="*/ 10000 h 10000"/>
              <a:gd name="connsiteX8" fmla="*/ 538 w 10000"/>
              <a:gd name="connsiteY8" fmla="*/ 10000 h 10000"/>
              <a:gd name="connsiteX9" fmla="*/ 0 w 10000"/>
              <a:gd name="connsiteY9" fmla="*/ 9584 h 10000"/>
              <a:gd name="connsiteX10" fmla="*/ 0 w 10000"/>
              <a:gd name="connsiteY10" fmla="*/ 416 h 10000"/>
              <a:gd name="connsiteX11" fmla="*/ 538 w 10000"/>
              <a:gd name="connsiteY1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538" y="0"/>
                </a:moveTo>
                <a:lnTo>
                  <a:pt x="7032" y="0"/>
                </a:lnTo>
                <a:cubicBezTo>
                  <a:pt x="7086" y="41"/>
                  <a:pt x="7141" y="81"/>
                  <a:pt x="7195" y="122"/>
                </a:cubicBezTo>
                <a:cubicBezTo>
                  <a:pt x="7211" y="787"/>
                  <a:pt x="7226" y="1453"/>
                  <a:pt x="7242" y="2118"/>
                </a:cubicBezTo>
                <a:lnTo>
                  <a:pt x="9920" y="2169"/>
                </a:lnTo>
                <a:lnTo>
                  <a:pt x="10000" y="2229"/>
                </a:lnTo>
                <a:lnTo>
                  <a:pt x="10000" y="9584"/>
                </a:lnTo>
                <a:cubicBezTo>
                  <a:pt x="10000" y="9814"/>
                  <a:pt x="9760" y="10000"/>
                  <a:pt x="9462" y="10000"/>
                </a:cubicBezTo>
                <a:lnTo>
                  <a:pt x="538" y="10000"/>
                </a:lnTo>
                <a:cubicBezTo>
                  <a:pt x="240" y="10000"/>
                  <a:pt x="0" y="9814"/>
                  <a:pt x="0" y="9584"/>
                </a:cubicBezTo>
                <a:lnTo>
                  <a:pt x="0" y="416"/>
                </a:lnTo>
                <a:cubicBezTo>
                  <a:pt x="0" y="186"/>
                  <a:pt x="240" y="0"/>
                  <a:pt x="538" y="0"/>
                </a:cubicBezTo>
                <a:close/>
              </a:path>
            </a:pathLst>
          </a:custGeom>
          <a:gradFill>
            <a:gsLst>
              <a:gs pos="60000">
                <a:schemeClr val="accent1">
                  <a:lumMod val="9000"/>
                  <a:lumOff val="91000"/>
                </a:schemeClr>
              </a:gs>
              <a:gs pos="100000">
                <a:schemeClr val="accent1">
                  <a:lumMod val="30000"/>
                  <a:lumOff val="70000"/>
                </a:schemeClr>
              </a:gs>
            </a:gsLst>
            <a:lin ang="5400000" scaled="1"/>
          </a:gradFill>
          <a:ln>
            <a:noFill/>
          </a:ln>
        </p:spPr>
        <p:txBody>
          <a:bodyPr vert="horz" wrap="square" lIns="91440" tIns="45720" rIns="91440" bIns="45720" numCol="1" rtlCol="0" anchor="t" anchorCtr="0" compatLnSpc="1">
            <a:noAutofit/>
          </a:bodyPr>
          <a:lstStyle/>
          <a:p>
            <a:pPr lvl="0" algn="l">
              <a:spcBef>
                <a:spcPts val="0"/>
              </a:spcBef>
              <a:spcAft>
                <a:spcPts val="0"/>
              </a:spcAft>
              <a:buClrTx/>
              <a:buSzTx/>
              <a:buFontTx/>
            </a:pPr>
            <a:endParaRPr lang="en-US" noProof="0" dirty="0">
              <a:ln>
                <a:noFill/>
              </a:ln>
              <a:effectLst/>
              <a:uLnTx/>
              <a:uFillTx/>
              <a:sym typeface="+mn-ea"/>
            </a:endParaRPr>
          </a:p>
        </p:txBody>
      </p:sp>
      <p:sp>
        <p:nvSpPr>
          <p:cNvPr id="13" name="任意多边形 12"/>
          <p:cNvSpPr/>
          <p:nvPr>
            <p:custDataLst>
              <p:tags r:id="rId2"/>
            </p:custDataLst>
          </p:nvPr>
        </p:nvSpPr>
        <p:spPr bwMode="auto">
          <a:xfrm>
            <a:off x="2621598" y="2186940"/>
            <a:ext cx="753110" cy="729615"/>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1554" h="1493">
                <a:moveTo>
                  <a:pt x="0" y="0"/>
                </a:moveTo>
                <a:lnTo>
                  <a:pt x="1429" y="1372"/>
                </a:lnTo>
                <a:lnTo>
                  <a:pt x="1467" y="1410"/>
                </a:lnTo>
                <a:lnTo>
                  <a:pt x="1466" y="1410"/>
                </a:lnTo>
                <a:lnTo>
                  <a:pt x="1554" y="1493"/>
                </a:lnTo>
                <a:lnTo>
                  <a:pt x="1130" y="1493"/>
                </a:lnTo>
                <a:lnTo>
                  <a:pt x="234" y="1493"/>
                </a:lnTo>
                <a:lnTo>
                  <a:pt x="234" y="1492"/>
                </a:lnTo>
                <a:lnTo>
                  <a:pt x="226" y="1493"/>
                </a:lnTo>
                <a:cubicBezTo>
                  <a:pt x="222" y="1493"/>
                  <a:pt x="218" y="1493"/>
                  <a:pt x="214" y="1493"/>
                </a:cubicBezTo>
                <a:cubicBezTo>
                  <a:pt x="96" y="1493"/>
                  <a:pt x="0" y="1397"/>
                  <a:pt x="0" y="1280"/>
                </a:cubicBezTo>
                <a:lnTo>
                  <a:pt x="0" y="1271"/>
                </a:lnTo>
                <a:lnTo>
                  <a:pt x="0" y="1271"/>
                </a:lnTo>
                <a:lnTo>
                  <a:pt x="0" y="0"/>
                </a:lnTo>
                <a:close/>
              </a:path>
            </a:pathLst>
          </a:custGeom>
          <a:gradFill>
            <a:gsLst>
              <a:gs pos="60000">
                <a:schemeClr val="accent1">
                  <a:lumMod val="13000"/>
                  <a:lumOff val="87000"/>
                </a:schemeClr>
              </a:gs>
              <a:gs pos="100000">
                <a:schemeClr val="accent1">
                  <a:lumMod val="17000"/>
                  <a:lumOff val="83000"/>
                </a:schemeClr>
              </a:gs>
            </a:gsLst>
            <a:lin ang="5400000" scaled="1"/>
          </a:gradFill>
          <a:ln>
            <a:noFill/>
          </a:ln>
          <a:effectLst>
            <a:outerShdw blurRad="190500" dist="38100" dir="8100000" algn="tr" rotWithShape="0">
              <a:schemeClr val="accent1">
                <a:lumMod val="60000"/>
                <a:lumOff val="40000"/>
                <a:alpha val="35000"/>
              </a:schemeClr>
            </a:outerShdw>
          </a:effectLst>
        </p:spPr>
        <p:txBody>
          <a:bodyPr vert="horz" wrap="square" lIns="91440" tIns="45720" rIns="91440" bIns="45720" numCol="1" rtlCol="0" anchor="t" anchorCtr="0" compatLnSpc="1">
            <a:noAutofit/>
          </a:bodyPr>
          <a:lstStyle/>
          <a:p>
            <a:pPr lvl="0" algn="l">
              <a:spcBef>
                <a:spcPts val="0"/>
              </a:spcBef>
              <a:spcAft>
                <a:spcPts val="0"/>
              </a:spcAft>
              <a:buClrTx/>
              <a:buSzTx/>
              <a:buFontTx/>
            </a:pPr>
            <a:endParaRPr lang="en-US" noProof="0" dirty="0">
              <a:ln>
                <a:noFill/>
              </a:ln>
              <a:effectLst/>
              <a:uLnTx/>
              <a:uFillTx/>
              <a:sym typeface="+mn-ea"/>
            </a:endParaRPr>
          </a:p>
        </p:txBody>
      </p:sp>
      <p:sp>
        <p:nvSpPr>
          <p:cNvPr id="14" name="Right Triangle 11"/>
          <p:cNvSpPr/>
          <p:nvPr>
            <p:custDataLst>
              <p:tags r:id="rId3"/>
            </p:custDataLst>
          </p:nvPr>
        </p:nvSpPr>
        <p:spPr>
          <a:xfrm>
            <a:off x="3374708" y="4521200"/>
            <a:ext cx="140335" cy="19367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5" name="Right Triangle 11"/>
          <p:cNvSpPr/>
          <p:nvPr>
            <p:custDataLst>
              <p:tags r:id="rId4"/>
            </p:custDataLst>
          </p:nvPr>
        </p:nvSpPr>
        <p:spPr>
          <a:xfrm flipH="1">
            <a:off x="697548" y="4520565"/>
            <a:ext cx="140335" cy="19431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16" name="图片 4" descr="343439383331313b343532303032303bb8f6c8cbd0c5cfa2"/>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130618" y="2460625"/>
            <a:ext cx="458470" cy="458470"/>
          </a:xfrm>
          <a:prstGeom prst="rect">
            <a:avLst/>
          </a:prstGeom>
          <a:effectLst/>
        </p:spPr>
      </p:pic>
      <p:sp>
        <p:nvSpPr>
          <p:cNvPr id="17" name="圆角矩形 16"/>
          <p:cNvSpPr/>
          <p:nvPr>
            <p:custDataLst>
              <p:tags r:id="rId8"/>
            </p:custDataLst>
          </p:nvPr>
        </p:nvSpPr>
        <p:spPr>
          <a:xfrm>
            <a:off x="697548" y="4629785"/>
            <a:ext cx="2817495" cy="556895"/>
          </a:xfrm>
          <a:prstGeom prst="roundRect">
            <a:avLst>
              <a:gd name="adj" fmla="val 17445"/>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lstStyle/>
          <a:p>
            <a:pPr algn="ctr"/>
            <a:r>
              <a:rPr lang="en-US" altLang="zh-CN" b="1">
                <a:solidFill>
                  <a:schemeClr val="lt1">
                    <a:lumMod val="100000"/>
                  </a:schemeClr>
                </a:solidFill>
              </a:rPr>
              <a:t>PART 01</a:t>
            </a:r>
            <a:endParaRPr lang="en-US" altLang="zh-CN" b="1">
              <a:solidFill>
                <a:schemeClr val="lt1">
                  <a:lumMod val="100000"/>
                </a:schemeClr>
              </a:solidFill>
            </a:endParaRPr>
          </a:p>
        </p:txBody>
      </p:sp>
      <p:sp>
        <p:nvSpPr>
          <p:cNvPr id="18" name="矩形 17"/>
          <p:cNvSpPr/>
          <p:nvPr>
            <p:custDataLst>
              <p:tags r:id="rId9"/>
            </p:custDataLst>
          </p:nvPr>
        </p:nvSpPr>
        <p:spPr>
          <a:xfrm>
            <a:off x="803910" y="3178810"/>
            <a:ext cx="2515235" cy="1177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zh-CN" altLang="en-US" sz="2400" b="1" dirty="0">
                <a:solidFill>
                  <a:srgbClr val="000000"/>
                </a:solidFill>
                <a:uFillTx/>
                <a:latin typeface="微软雅黑" panose="020B0503020204020204" charset="-122"/>
                <a:ea typeface="微软雅黑" panose="020B0503020204020204" charset="-122"/>
                <a:sym typeface="+mn-ea"/>
              </a:rPr>
              <a:t>深化财税体制改革</a:t>
            </a:r>
            <a:endParaRPr lang="zh-CN" altLang="en-US" sz="2400" b="1" dirty="0">
              <a:solidFill>
                <a:srgbClr val="000000"/>
              </a:solidFill>
              <a:uFillTx/>
              <a:latin typeface="微软雅黑" panose="020B0503020204020204" charset="-122"/>
              <a:ea typeface="微软雅黑" panose="020B0503020204020204" charset="-122"/>
              <a:sym typeface="+mn-ea"/>
            </a:endParaRPr>
          </a:p>
        </p:txBody>
      </p:sp>
      <p:sp>
        <p:nvSpPr>
          <p:cNvPr id="19" name="任意多边形 18"/>
          <p:cNvSpPr/>
          <p:nvPr>
            <p:custDataLst>
              <p:tags r:id="rId10"/>
            </p:custDataLst>
          </p:nvPr>
        </p:nvSpPr>
        <p:spPr bwMode="auto">
          <a:xfrm>
            <a:off x="8819832" y="2186940"/>
            <a:ext cx="2535555" cy="3278505"/>
          </a:xfrm>
          <a:custGeom>
            <a:avLst/>
            <a:gdLst>
              <a:gd name="adj" fmla="val 5384"/>
              <a:gd name="a" fmla="pin 0 adj 50000"/>
              <a:gd name="x1" fmla="*/ ss a 100000"/>
              <a:gd name="x2" fmla="+- r 0 x1"/>
              <a:gd name="y2" fmla="+- b 0 x1"/>
              <a:gd name="il" fmla="*/ x1 29289 100000"/>
              <a:gd name="ir" fmla="+- r 0 il"/>
              <a:gd name="ib" fmla="+- b 0 il"/>
              <a:gd name="connsiteX0" fmla="*/ 538 w 10000"/>
              <a:gd name="connsiteY0" fmla="*/ 0 h 10000"/>
              <a:gd name="connsiteX1" fmla="*/ 7032 w 10000"/>
              <a:gd name="connsiteY1" fmla="*/ 0 h 10000"/>
              <a:gd name="connsiteX2" fmla="*/ 7195 w 10000"/>
              <a:gd name="connsiteY2" fmla="*/ 122 h 10000"/>
              <a:gd name="connsiteX3" fmla="*/ 7214 w 10000"/>
              <a:gd name="connsiteY3" fmla="*/ 2125 h 10000"/>
              <a:gd name="connsiteX4" fmla="*/ 9920 w 10000"/>
              <a:gd name="connsiteY4" fmla="*/ 2169 h 10000"/>
              <a:gd name="connsiteX5" fmla="*/ 10000 w 10000"/>
              <a:gd name="connsiteY5" fmla="*/ 2229 h 10000"/>
              <a:gd name="connsiteX6" fmla="*/ 10000 w 10000"/>
              <a:gd name="connsiteY6" fmla="*/ 9584 h 10000"/>
              <a:gd name="connsiteX7" fmla="*/ 9462 w 10000"/>
              <a:gd name="connsiteY7" fmla="*/ 10000 h 10000"/>
              <a:gd name="connsiteX8" fmla="*/ 538 w 10000"/>
              <a:gd name="connsiteY8" fmla="*/ 10000 h 10000"/>
              <a:gd name="connsiteX9" fmla="*/ 0 w 10000"/>
              <a:gd name="connsiteY9" fmla="*/ 9584 h 10000"/>
              <a:gd name="connsiteX10" fmla="*/ 0 w 10000"/>
              <a:gd name="connsiteY10" fmla="*/ 416 h 10000"/>
              <a:gd name="connsiteX11" fmla="*/ 538 w 10000"/>
              <a:gd name="connsiteY1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538" y="0"/>
                </a:moveTo>
                <a:lnTo>
                  <a:pt x="7032" y="0"/>
                </a:lnTo>
                <a:cubicBezTo>
                  <a:pt x="7086" y="41"/>
                  <a:pt x="7141" y="81"/>
                  <a:pt x="7195" y="122"/>
                </a:cubicBezTo>
                <a:cubicBezTo>
                  <a:pt x="7201" y="790"/>
                  <a:pt x="7208" y="1457"/>
                  <a:pt x="7214" y="2125"/>
                </a:cubicBezTo>
                <a:lnTo>
                  <a:pt x="9920" y="2169"/>
                </a:lnTo>
                <a:lnTo>
                  <a:pt x="10000" y="2229"/>
                </a:lnTo>
                <a:lnTo>
                  <a:pt x="10000" y="9584"/>
                </a:lnTo>
                <a:cubicBezTo>
                  <a:pt x="10000" y="9814"/>
                  <a:pt x="9760" y="10000"/>
                  <a:pt x="9462" y="10000"/>
                </a:cubicBezTo>
                <a:lnTo>
                  <a:pt x="538" y="10000"/>
                </a:lnTo>
                <a:cubicBezTo>
                  <a:pt x="240" y="10000"/>
                  <a:pt x="0" y="9814"/>
                  <a:pt x="0" y="9584"/>
                </a:cubicBezTo>
                <a:lnTo>
                  <a:pt x="0" y="416"/>
                </a:lnTo>
                <a:cubicBezTo>
                  <a:pt x="0" y="186"/>
                  <a:pt x="240" y="0"/>
                  <a:pt x="538" y="0"/>
                </a:cubicBezTo>
                <a:close/>
              </a:path>
            </a:pathLst>
          </a:custGeom>
          <a:gradFill>
            <a:gsLst>
              <a:gs pos="60000">
                <a:schemeClr val="accent1">
                  <a:lumMod val="9000"/>
                  <a:lumOff val="91000"/>
                </a:schemeClr>
              </a:gs>
              <a:gs pos="100000">
                <a:schemeClr val="accent1">
                  <a:lumMod val="30000"/>
                  <a:lumOff val="70000"/>
                </a:schemeClr>
              </a:gs>
            </a:gsLst>
            <a:lin ang="5400000" scaled="1"/>
          </a:gradFill>
          <a:ln>
            <a:noFill/>
          </a:ln>
        </p:spPr>
        <p:txBody>
          <a:bodyPr vert="horz" wrap="square" lIns="91440" tIns="45720" rIns="91440" bIns="45720" numCol="1" rtlCol="0" anchor="t" anchorCtr="0" compatLnSpc="1">
            <a:noAutofit/>
          </a:bodyPr>
          <a:lstStyle/>
          <a:p>
            <a:pPr lvl="0" algn="l">
              <a:spcBef>
                <a:spcPts val="0"/>
              </a:spcBef>
              <a:spcAft>
                <a:spcPts val="0"/>
              </a:spcAft>
              <a:buClrTx/>
              <a:buSzTx/>
              <a:buFontTx/>
            </a:pPr>
            <a:endParaRPr lang="en-US" noProof="0" dirty="0">
              <a:ln>
                <a:noFill/>
              </a:ln>
              <a:effectLst/>
              <a:uLnTx/>
              <a:uFillTx/>
              <a:sym typeface="+mn-ea"/>
            </a:endParaRPr>
          </a:p>
        </p:txBody>
      </p:sp>
      <p:sp>
        <p:nvSpPr>
          <p:cNvPr id="20" name="任意多边形 19"/>
          <p:cNvSpPr/>
          <p:nvPr>
            <p:custDataLst>
              <p:tags r:id="rId11"/>
            </p:custDataLst>
          </p:nvPr>
        </p:nvSpPr>
        <p:spPr bwMode="auto">
          <a:xfrm>
            <a:off x="10603547" y="2186940"/>
            <a:ext cx="753110" cy="729615"/>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1554" h="1493">
                <a:moveTo>
                  <a:pt x="0" y="0"/>
                </a:moveTo>
                <a:lnTo>
                  <a:pt x="1429" y="1372"/>
                </a:lnTo>
                <a:lnTo>
                  <a:pt x="1467" y="1410"/>
                </a:lnTo>
                <a:lnTo>
                  <a:pt x="1466" y="1410"/>
                </a:lnTo>
                <a:lnTo>
                  <a:pt x="1554" y="1493"/>
                </a:lnTo>
                <a:lnTo>
                  <a:pt x="1130" y="1493"/>
                </a:lnTo>
                <a:lnTo>
                  <a:pt x="234" y="1493"/>
                </a:lnTo>
                <a:lnTo>
                  <a:pt x="234" y="1492"/>
                </a:lnTo>
                <a:lnTo>
                  <a:pt x="226" y="1493"/>
                </a:lnTo>
                <a:cubicBezTo>
                  <a:pt x="222" y="1493"/>
                  <a:pt x="218" y="1493"/>
                  <a:pt x="214" y="1493"/>
                </a:cubicBezTo>
                <a:cubicBezTo>
                  <a:pt x="96" y="1493"/>
                  <a:pt x="0" y="1397"/>
                  <a:pt x="0" y="1280"/>
                </a:cubicBezTo>
                <a:lnTo>
                  <a:pt x="0" y="1271"/>
                </a:lnTo>
                <a:lnTo>
                  <a:pt x="0" y="1271"/>
                </a:lnTo>
                <a:lnTo>
                  <a:pt x="0" y="0"/>
                </a:lnTo>
                <a:close/>
              </a:path>
            </a:pathLst>
          </a:custGeom>
          <a:gradFill>
            <a:gsLst>
              <a:gs pos="60000">
                <a:schemeClr val="accent1">
                  <a:lumMod val="13000"/>
                  <a:lumOff val="87000"/>
                </a:schemeClr>
              </a:gs>
              <a:gs pos="100000">
                <a:schemeClr val="accent1">
                  <a:lumMod val="17000"/>
                  <a:lumOff val="83000"/>
                </a:schemeClr>
              </a:gs>
            </a:gsLst>
            <a:lin ang="5400000" scaled="1"/>
          </a:gradFill>
          <a:ln>
            <a:noFill/>
          </a:ln>
          <a:effectLst>
            <a:outerShdw blurRad="190500" dist="38100" dir="8100000" algn="tr" rotWithShape="0">
              <a:schemeClr val="accent1">
                <a:lumMod val="60000"/>
                <a:lumOff val="40000"/>
                <a:alpha val="35000"/>
              </a:schemeClr>
            </a:outerShdw>
          </a:effectLst>
        </p:spPr>
        <p:txBody>
          <a:bodyPr vert="horz" wrap="square" lIns="91440" tIns="45720" rIns="91440" bIns="45720" numCol="1" rtlCol="0" anchor="t" anchorCtr="0" compatLnSpc="1">
            <a:noAutofit/>
          </a:bodyPr>
          <a:lstStyle/>
          <a:p>
            <a:pPr lvl="0" algn="l">
              <a:spcBef>
                <a:spcPts val="0"/>
              </a:spcBef>
              <a:spcAft>
                <a:spcPts val="0"/>
              </a:spcAft>
              <a:buClrTx/>
              <a:buSzTx/>
              <a:buFontTx/>
            </a:pPr>
            <a:endParaRPr lang="en-US" noProof="0" dirty="0">
              <a:ln>
                <a:noFill/>
              </a:ln>
              <a:effectLst/>
              <a:uLnTx/>
              <a:uFillTx/>
              <a:sym typeface="+mn-ea"/>
            </a:endParaRPr>
          </a:p>
        </p:txBody>
      </p:sp>
      <p:sp>
        <p:nvSpPr>
          <p:cNvPr id="21" name="Right Triangle 11"/>
          <p:cNvSpPr/>
          <p:nvPr>
            <p:custDataLst>
              <p:tags r:id="rId12"/>
            </p:custDataLst>
          </p:nvPr>
        </p:nvSpPr>
        <p:spPr>
          <a:xfrm>
            <a:off x="11356022" y="4521200"/>
            <a:ext cx="140335" cy="19367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2" name="Right Triangle 11"/>
          <p:cNvSpPr/>
          <p:nvPr>
            <p:custDataLst>
              <p:tags r:id="rId13"/>
            </p:custDataLst>
          </p:nvPr>
        </p:nvSpPr>
        <p:spPr>
          <a:xfrm flipH="1">
            <a:off x="8678862" y="4520565"/>
            <a:ext cx="140335" cy="19431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3" name="圆角矩形 22"/>
          <p:cNvSpPr/>
          <p:nvPr>
            <p:custDataLst>
              <p:tags r:id="rId14"/>
            </p:custDataLst>
          </p:nvPr>
        </p:nvSpPr>
        <p:spPr>
          <a:xfrm>
            <a:off x="8678862" y="4629785"/>
            <a:ext cx="2817495" cy="556895"/>
          </a:xfrm>
          <a:prstGeom prst="roundRect">
            <a:avLst>
              <a:gd name="adj" fmla="val 17445"/>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lstStyle/>
          <a:p>
            <a:pPr algn="ctr"/>
            <a:r>
              <a:rPr lang="en-US" altLang="zh-CN" b="1">
                <a:solidFill>
                  <a:schemeClr val="lt1">
                    <a:lumMod val="100000"/>
                  </a:schemeClr>
                </a:solidFill>
              </a:rPr>
              <a:t>PART 03</a:t>
            </a:r>
            <a:endParaRPr lang="en-US" altLang="zh-CN" b="1">
              <a:solidFill>
                <a:schemeClr val="lt1">
                  <a:lumMod val="100000"/>
                </a:schemeClr>
              </a:solidFill>
            </a:endParaRPr>
          </a:p>
        </p:txBody>
      </p:sp>
      <p:sp>
        <p:nvSpPr>
          <p:cNvPr id="24" name="矩形 23"/>
          <p:cNvSpPr/>
          <p:nvPr>
            <p:custDataLst>
              <p:tags r:id="rId15"/>
            </p:custDataLst>
          </p:nvPr>
        </p:nvSpPr>
        <p:spPr>
          <a:xfrm>
            <a:off x="8763000" y="3178810"/>
            <a:ext cx="2556510" cy="1177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zh-CN" altLang="en-US" sz="2400" b="1" dirty="0">
                <a:solidFill>
                  <a:srgbClr val="000000"/>
                </a:solidFill>
                <a:uFillTx/>
                <a:latin typeface="微软雅黑" panose="020B0503020204020204" charset="-122"/>
                <a:ea typeface="微软雅黑" panose="020B0503020204020204" charset="-122"/>
                <a:sym typeface="+mn-ea"/>
              </a:rPr>
              <a:t>深化金融体制改革</a:t>
            </a:r>
            <a:endParaRPr lang="zh-CN" altLang="en-US" sz="2400" b="1" dirty="0">
              <a:solidFill>
                <a:srgbClr val="000000"/>
              </a:solidFill>
              <a:uFillTx/>
              <a:latin typeface="微软雅黑" panose="020B0503020204020204" charset="-122"/>
              <a:ea typeface="微软雅黑" panose="020B0503020204020204" charset="-122"/>
              <a:sym typeface="+mn-ea"/>
            </a:endParaRPr>
          </a:p>
        </p:txBody>
      </p:sp>
      <p:pic>
        <p:nvPicPr>
          <p:cNvPr id="25" name="图片 14" descr="343439383331313b343532303033303bd2d1b9bad3a6d3c3"/>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9102407" y="2460625"/>
            <a:ext cx="458470" cy="458470"/>
          </a:xfrm>
          <a:prstGeom prst="rect">
            <a:avLst/>
          </a:prstGeom>
          <a:effectLst/>
        </p:spPr>
      </p:pic>
      <p:sp>
        <p:nvSpPr>
          <p:cNvPr id="26" name="任意多边形 25"/>
          <p:cNvSpPr/>
          <p:nvPr>
            <p:custDataLst>
              <p:tags r:id="rId19"/>
            </p:custDataLst>
          </p:nvPr>
        </p:nvSpPr>
        <p:spPr bwMode="auto">
          <a:xfrm>
            <a:off x="4578033" y="1861820"/>
            <a:ext cx="3037840" cy="3928110"/>
          </a:xfrm>
          <a:custGeom>
            <a:avLst/>
            <a:gdLst>
              <a:gd name="adj" fmla="val 5384"/>
              <a:gd name="a" fmla="pin 0 adj 50000"/>
              <a:gd name="x1" fmla="*/ ss a 100000"/>
              <a:gd name="x2" fmla="+- r 0 x1"/>
              <a:gd name="y2" fmla="+- b 0 x1"/>
              <a:gd name="il" fmla="*/ x1 29289 100000"/>
              <a:gd name="ir" fmla="+- r 0 il"/>
              <a:gd name="ib" fmla="+- b 0 il"/>
              <a:gd name="connsiteX0" fmla="*/ 538 w 10000"/>
              <a:gd name="connsiteY0" fmla="*/ 0 h 10000"/>
              <a:gd name="connsiteX1" fmla="*/ 7032 w 10000"/>
              <a:gd name="connsiteY1" fmla="*/ 0 h 10000"/>
              <a:gd name="connsiteX2" fmla="*/ 7195 w 10000"/>
              <a:gd name="connsiteY2" fmla="*/ 122 h 10000"/>
              <a:gd name="connsiteX3" fmla="*/ 7250 w 10000"/>
              <a:gd name="connsiteY3" fmla="*/ 2133 h 10000"/>
              <a:gd name="connsiteX4" fmla="*/ 9920 w 10000"/>
              <a:gd name="connsiteY4" fmla="*/ 2169 h 10000"/>
              <a:gd name="connsiteX5" fmla="*/ 10000 w 10000"/>
              <a:gd name="connsiteY5" fmla="*/ 2229 h 10000"/>
              <a:gd name="connsiteX6" fmla="*/ 10000 w 10000"/>
              <a:gd name="connsiteY6" fmla="*/ 9584 h 10000"/>
              <a:gd name="connsiteX7" fmla="*/ 9462 w 10000"/>
              <a:gd name="connsiteY7" fmla="*/ 10000 h 10000"/>
              <a:gd name="connsiteX8" fmla="*/ 538 w 10000"/>
              <a:gd name="connsiteY8" fmla="*/ 10000 h 10000"/>
              <a:gd name="connsiteX9" fmla="*/ 0 w 10000"/>
              <a:gd name="connsiteY9" fmla="*/ 9584 h 10000"/>
              <a:gd name="connsiteX10" fmla="*/ 0 w 10000"/>
              <a:gd name="connsiteY10" fmla="*/ 416 h 10000"/>
              <a:gd name="connsiteX11" fmla="*/ 538 w 10000"/>
              <a:gd name="connsiteY1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538" y="0"/>
                </a:moveTo>
                <a:lnTo>
                  <a:pt x="7032" y="0"/>
                </a:lnTo>
                <a:cubicBezTo>
                  <a:pt x="7086" y="41"/>
                  <a:pt x="7141" y="81"/>
                  <a:pt x="7195" y="122"/>
                </a:cubicBezTo>
                <a:cubicBezTo>
                  <a:pt x="7213" y="792"/>
                  <a:pt x="7232" y="1463"/>
                  <a:pt x="7250" y="2133"/>
                </a:cubicBezTo>
                <a:lnTo>
                  <a:pt x="9920" y="2169"/>
                </a:lnTo>
                <a:lnTo>
                  <a:pt x="10000" y="2229"/>
                </a:lnTo>
                <a:lnTo>
                  <a:pt x="10000" y="9584"/>
                </a:lnTo>
                <a:cubicBezTo>
                  <a:pt x="10000" y="9814"/>
                  <a:pt x="9760" y="10000"/>
                  <a:pt x="9462" y="10000"/>
                </a:cubicBezTo>
                <a:lnTo>
                  <a:pt x="538" y="10000"/>
                </a:lnTo>
                <a:cubicBezTo>
                  <a:pt x="240" y="10000"/>
                  <a:pt x="0" y="9814"/>
                  <a:pt x="0" y="9584"/>
                </a:cubicBezTo>
                <a:lnTo>
                  <a:pt x="0" y="416"/>
                </a:lnTo>
                <a:cubicBezTo>
                  <a:pt x="0" y="186"/>
                  <a:pt x="240" y="0"/>
                  <a:pt x="538" y="0"/>
                </a:cubicBezTo>
                <a:close/>
              </a:path>
            </a:pathLst>
          </a:custGeom>
          <a:gradFill>
            <a:gsLst>
              <a:gs pos="60000">
                <a:schemeClr val="accent1">
                  <a:lumMod val="9000"/>
                  <a:lumOff val="91000"/>
                </a:schemeClr>
              </a:gs>
              <a:gs pos="100000">
                <a:schemeClr val="accent1">
                  <a:lumMod val="30000"/>
                  <a:lumOff val="70000"/>
                </a:schemeClr>
              </a:gs>
            </a:gsLst>
            <a:lin ang="5400000" scaled="1"/>
          </a:gradFill>
          <a:ln>
            <a:noFill/>
          </a:ln>
        </p:spPr>
        <p:txBody>
          <a:bodyPr vert="horz" wrap="square" lIns="91440" tIns="45720" rIns="91440" bIns="45720" numCol="1" rtlCol="0" anchor="t" anchorCtr="0" compatLnSpc="1">
            <a:noAutofit/>
          </a:bodyPr>
          <a:lstStyle/>
          <a:p>
            <a:pPr lvl="0" algn="l">
              <a:spcBef>
                <a:spcPts val="0"/>
              </a:spcBef>
              <a:spcAft>
                <a:spcPts val="0"/>
              </a:spcAft>
              <a:buClrTx/>
              <a:buSzTx/>
              <a:buFontTx/>
            </a:pPr>
            <a:endParaRPr lang="en-US" noProof="0" dirty="0">
              <a:ln>
                <a:noFill/>
              </a:ln>
              <a:effectLst/>
              <a:uLnTx/>
              <a:uFillTx/>
              <a:sym typeface="+mn-ea"/>
            </a:endParaRPr>
          </a:p>
        </p:txBody>
      </p:sp>
      <p:sp>
        <p:nvSpPr>
          <p:cNvPr id="27" name="任意多边形 26"/>
          <p:cNvSpPr/>
          <p:nvPr>
            <p:custDataLst>
              <p:tags r:id="rId20"/>
            </p:custDataLst>
          </p:nvPr>
        </p:nvSpPr>
        <p:spPr bwMode="auto">
          <a:xfrm>
            <a:off x="6713537" y="1861820"/>
            <a:ext cx="902335" cy="874395"/>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1554" h="1493">
                <a:moveTo>
                  <a:pt x="0" y="0"/>
                </a:moveTo>
                <a:lnTo>
                  <a:pt x="1429" y="1372"/>
                </a:lnTo>
                <a:lnTo>
                  <a:pt x="1467" y="1410"/>
                </a:lnTo>
                <a:lnTo>
                  <a:pt x="1466" y="1410"/>
                </a:lnTo>
                <a:lnTo>
                  <a:pt x="1554" y="1493"/>
                </a:lnTo>
                <a:lnTo>
                  <a:pt x="1130" y="1493"/>
                </a:lnTo>
                <a:lnTo>
                  <a:pt x="234" y="1493"/>
                </a:lnTo>
                <a:lnTo>
                  <a:pt x="234" y="1492"/>
                </a:lnTo>
                <a:lnTo>
                  <a:pt x="226" y="1493"/>
                </a:lnTo>
                <a:cubicBezTo>
                  <a:pt x="222" y="1493"/>
                  <a:pt x="218" y="1493"/>
                  <a:pt x="214" y="1493"/>
                </a:cubicBezTo>
                <a:cubicBezTo>
                  <a:pt x="96" y="1493"/>
                  <a:pt x="0" y="1397"/>
                  <a:pt x="0" y="1280"/>
                </a:cubicBezTo>
                <a:lnTo>
                  <a:pt x="0" y="1271"/>
                </a:lnTo>
                <a:lnTo>
                  <a:pt x="0" y="1271"/>
                </a:lnTo>
                <a:lnTo>
                  <a:pt x="0" y="0"/>
                </a:lnTo>
                <a:close/>
              </a:path>
            </a:pathLst>
          </a:custGeom>
          <a:gradFill>
            <a:gsLst>
              <a:gs pos="60000">
                <a:schemeClr val="accent1">
                  <a:lumMod val="13000"/>
                  <a:lumOff val="87000"/>
                </a:schemeClr>
              </a:gs>
              <a:gs pos="100000">
                <a:schemeClr val="accent1">
                  <a:lumMod val="17000"/>
                  <a:lumOff val="83000"/>
                </a:schemeClr>
              </a:gs>
            </a:gsLst>
            <a:lin ang="5400000" scaled="1"/>
          </a:gradFill>
          <a:ln>
            <a:noFill/>
          </a:ln>
          <a:effectLst>
            <a:outerShdw blurRad="190500" dist="38100" dir="8100000" algn="tr" rotWithShape="0">
              <a:schemeClr val="accent1">
                <a:lumMod val="60000"/>
                <a:lumOff val="40000"/>
                <a:alpha val="35000"/>
              </a:schemeClr>
            </a:outerShdw>
          </a:effectLst>
        </p:spPr>
        <p:txBody>
          <a:bodyPr vert="horz" wrap="square" lIns="91440" tIns="45720" rIns="91440" bIns="45720" numCol="1" rtlCol="0" anchor="t" anchorCtr="0" compatLnSpc="1">
            <a:noAutofit/>
          </a:bodyPr>
          <a:lstStyle/>
          <a:p>
            <a:pPr lvl="0" algn="l">
              <a:spcBef>
                <a:spcPts val="0"/>
              </a:spcBef>
              <a:spcAft>
                <a:spcPts val="0"/>
              </a:spcAft>
              <a:buClrTx/>
              <a:buSzTx/>
              <a:buFontTx/>
            </a:pPr>
            <a:endParaRPr lang="en-US" noProof="0" dirty="0">
              <a:ln>
                <a:noFill/>
              </a:ln>
              <a:effectLst/>
              <a:uLnTx/>
              <a:uFillTx/>
              <a:sym typeface="+mn-ea"/>
            </a:endParaRPr>
          </a:p>
        </p:txBody>
      </p:sp>
      <p:sp>
        <p:nvSpPr>
          <p:cNvPr id="28" name="Right Triangle 11"/>
          <p:cNvSpPr/>
          <p:nvPr>
            <p:custDataLst>
              <p:tags r:id="rId21"/>
            </p:custDataLst>
          </p:nvPr>
        </p:nvSpPr>
        <p:spPr>
          <a:xfrm>
            <a:off x="7615872" y="4658995"/>
            <a:ext cx="168910" cy="23177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9" name="Right Triangle 11"/>
          <p:cNvSpPr/>
          <p:nvPr>
            <p:custDataLst>
              <p:tags r:id="rId22"/>
            </p:custDataLst>
          </p:nvPr>
        </p:nvSpPr>
        <p:spPr>
          <a:xfrm flipH="1">
            <a:off x="4409123" y="4657725"/>
            <a:ext cx="168910" cy="23304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30" name="图片 3" descr="343439383331313b343532303031393bd2b5bca8b9dcc0ed"/>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5067618" y="2324100"/>
            <a:ext cx="594360" cy="594360"/>
          </a:xfrm>
          <a:prstGeom prst="rect">
            <a:avLst/>
          </a:prstGeom>
          <a:effectLst/>
        </p:spPr>
      </p:pic>
      <p:sp>
        <p:nvSpPr>
          <p:cNvPr id="31" name="圆角矩形 30"/>
          <p:cNvSpPr/>
          <p:nvPr>
            <p:custDataLst>
              <p:tags r:id="rId26"/>
            </p:custDataLst>
          </p:nvPr>
        </p:nvSpPr>
        <p:spPr>
          <a:xfrm>
            <a:off x="4409123" y="4788535"/>
            <a:ext cx="3375660" cy="667385"/>
          </a:xfrm>
          <a:prstGeom prst="roundRect">
            <a:avLst>
              <a:gd name="adj" fmla="val 17445"/>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lstStyle/>
          <a:p>
            <a:pPr algn="ctr"/>
            <a:r>
              <a:rPr lang="en-US" altLang="zh-CN" b="1" dirty="0">
                <a:solidFill>
                  <a:schemeClr val="lt1">
                    <a:lumMod val="100000"/>
                  </a:schemeClr>
                </a:solidFill>
              </a:rPr>
              <a:t>PART 02</a:t>
            </a:r>
            <a:endParaRPr lang="en-US" altLang="zh-CN" b="1" dirty="0">
              <a:solidFill>
                <a:schemeClr val="lt1">
                  <a:lumMod val="100000"/>
                </a:schemeClr>
              </a:solidFill>
            </a:endParaRPr>
          </a:p>
        </p:txBody>
      </p:sp>
      <p:sp>
        <p:nvSpPr>
          <p:cNvPr id="32" name="矩形 31"/>
          <p:cNvSpPr/>
          <p:nvPr>
            <p:custDataLst>
              <p:tags r:id="rId27"/>
            </p:custDataLst>
          </p:nvPr>
        </p:nvSpPr>
        <p:spPr>
          <a:xfrm>
            <a:off x="4755515" y="3178810"/>
            <a:ext cx="2625725" cy="1177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zh-CN" altLang="en-US" sz="2400" b="1" dirty="0">
                <a:solidFill>
                  <a:srgbClr val="000000"/>
                </a:solidFill>
                <a:uFillTx/>
                <a:latin typeface="微软雅黑" panose="020B0503020204020204" charset="-122"/>
                <a:ea typeface="微软雅黑" panose="020B0503020204020204" charset="-122"/>
                <a:sym typeface="+mn-ea"/>
              </a:rPr>
              <a:t>完善国家战略规划体系和政策统筹协调机制</a:t>
            </a:r>
            <a:endParaRPr lang="zh-CN" altLang="en-US" sz="2400" b="1" dirty="0">
              <a:solidFill>
                <a:srgbClr val="000000"/>
              </a:solidFill>
              <a:uFillTx/>
              <a:latin typeface="微软雅黑" panose="020B0503020204020204" charset="-122"/>
              <a:ea typeface="微软雅黑" panose="020B0503020204020204" charset="-122"/>
              <a:sym typeface="+mn-ea"/>
            </a:endParaRPr>
          </a:p>
        </p:txBody>
      </p:sp>
      <p:sp>
        <p:nvSpPr>
          <p:cNvPr id="4" name="标题 1"/>
          <p:cNvSpPr txBox="1"/>
          <p:nvPr/>
        </p:nvSpPr>
        <p:spPr>
          <a:xfrm>
            <a:off x="847090" y="420370"/>
            <a:ext cx="10747375" cy="913765"/>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4.科学的宏观调控、有效的政府治理是发挥社会主义市场经</a:t>
            </a:r>
            <a:r>
              <a:rPr kumimoji="1" lang="zh-CN" altLang="en-US" sz="3200" b="1">
                <a:latin typeface="黑体" panose="02010609060101010101" charset="-122"/>
                <a:ea typeface="黑体" panose="02010609060101010101" charset="-122"/>
                <a:cs typeface="黑体" panose="02010609060101010101" charset="-122"/>
              </a:rPr>
              <a:t>济体制优势的内在要求</a:t>
            </a:r>
            <a:endParaRPr kumimoji="1" lang="zh-CN" altLang="en-US" sz="3200" b="1">
              <a:latin typeface="黑体" panose="02010609060101010101" charset="-122"/>
              <a:ea typeface="黑体" panose="02010609060101010101" charset="-122"/>
              <a:cs typeface="黑体" panose="02010609060101010101" charset="-122"/>
            </a:endParaRPr>
          </a:p>
        </p:txBody>
      </p:sp>
    </p:spTree>
    <p:custDataLst>
      <p:tags r:id="rId2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linds(horizontal)">
                                      <p:cBhvr>
                                        <p:cTn id="14" dur="500"/>
                                        <p:tgtEl>
                                          <p:spTgt spid="12"/>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linds(horizontal)">
                                      <p:cBhvr>
                                        <p:cTn id="38" dur="500"/>
                                        <p:tgtEl>
                                          <p:spTgt spid="2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blinds(horizontal)">
                                      <p:cBhvr>
                                        <p:cTn id="50" dur="500"/>
                                        <p:tgtEl>
                                          <p:spTgt spid="24"/>
                                        </p:tgtEl>
                                      </p:cBhvr>
                                    </p:animEffect>
                                  </p:childTnLst>
                                </p:cTn>
                              </p:par>
                              <p:par>
                                <p:cTn id="51" presetID="3" presetClass="entr" presetSubtype="1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linds(horizontal)">
                                      <p:cBhvr>
                                        <p:cTn id="53" dur="500"/>
                                        <p:tgtEl>
                                          <p:spTgt spid="2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blinds(horizontal)">
                                      <p:cBhvr>
                                        <p:cTn id="56" dur="500"/>
                                        <p:tgtEl>
                                          <p:spTgt spid="26"/>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linds(horizontal)">
                                      <p:cBhvr>
                                        <p:cTn id="59" dur="500"/>
                                        <p:tgtEl>
                                          <p:spTgt spid="2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blinds(horizontal)">
                                      <p:cBhvr>
                                        <p:cTn id="65" dur="500"/>
                                        <p:tgtEl>
                                          <p:spTgt spid="29"/>
                                        </p:tgtEl>
                                      </p:cBhvr>
                                    </p:animEffect>
                                  </p:childTnLst>
                                </p:cTn>
                              </p:par>
                              <p:par>
                                <p:cTn id="66" presetID="3" presetClass="entr" presetSubtype="1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blinds(horizontal)">
                                      <p:cBhvr>
                                        <p:cTn id="68" dur="500"/>
                                        <p:tgtEl>
                                          <p:spTgt spid="30"/>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blinds(horizontal)">
                                      <p:cBhvr>
                                        <p:cTn id="71" dur="500"/>
                                        <p:tgtEl>
                                          <p:spTgt spid="31"/>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blinds(horizontal)">
                                      <p:cBhvr>
                                        <p:cTn id="7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6" grpId="0" animBg="1"/>
      <p:bldP spid="27" grpId="0" animBg="1"/>
      <p:bldP spid="28" grpId="0" animBg="1"/>
      <p:bldP spid="29" grpId="0" animBg="1"/>
      <p:bldP spid="31" grpId="0" animBg="1"/>
      <p:bldP spid="32" grpId="0" animBg="1"/>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012908" y="2440043"/>
            <a:ext cx="4536000" cy="10800"/>
          </a:xfrm>
          <a:prstGeom prst="flowChartProcess">
            <a:avLst/>
          </a:prstGeom>
          <a:solidFill>
            <a:schemeClr val="accent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37903" y="1883148"/>
            <a:ext cx="567690" cy="567690"/>
          </a:xfrm>
          <a:prstGeom prst="ellipse">
            <a:avLst/>
          </a:prstGeom>
          <a:solidFill>
            <a:schemeClr val="accent1"/>
          </a:solidFill>
          <a:ln w="12700" cap="sq">
            <a:noFill/>
            <a:miter/>
          </a:ln>
          <a:effectLst>
            <a:outerShdw blurRad="254000" dist="114300" dir="5400000" sx="90000" sy="90000" rotWithShape="0">
              <a:schemeClr val="accent1">
                <a:alpha val="40000"/>
              </a:schemeClr>
            </a:outerShdw>
          </a:effectLst>
        </p:spPr>
        <p:txBody>
          <a:bodyPr vert="horz" wrap="none" lIns="91440" tIns="45720" rIns="91440" bIns="45720" rtlCol="0" anchor="ctr"/>
          <a:lstStyle/>
          <a:p>
            <a:pPr algn="ctr"/>
            <a:endParaRPr kumimoji="1" lang="zh-CN" altLang="en-US"/>
          </a:p>
        </p:txBody>
      </p:sp>
      <p:sp>
        <p:nvSpPr>
          <p:cNvPr id="6" name="标题 1"/>
          <p:cNvSpPr txBox="1"/>
          <p:nvPr/>
        </p:nvSpPr>
        <p:spPr>
          <a:xfrm>
            <a:off x="980886" y="5825292"/>
            <a:ext cx="4680000" cy="10800"/>
          </a:xfrm>
          <a:prstGeom prst="flowChartProcess">
            <a:avLst/>
          </a:prstGeom>
          <a:solidFill>
            <a:schemeClr val="accent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503003" y="2052693"/>
            <a:ext cx="228600" cy="228600"/>
          </a:xfrm>
          <a:custGeom>
            <a:avLst/>
            <a:gdLst>
              <a:gd name="connsiteX0" fmla="*/ 152400 w 228600"/>
              <a:gd name="connsiteY0" fmla="*/ 139700 h 228600"/>
              <a:gd name="connsiteX1" fmla="*/ 215900 w 228600"/>
              <a:gd name="connsiteY1" fmla="*/ 139700 h 228600"/>
              <a:gd name="connsiteX2" fmla="*/ 228600 w 228600"/>
              <a:gd name="connsiteY2" fmla="*/ 152400 h 228600"/>
              <a:gd name="connsiteX3" fmla="*/ 228600 w 228600"/>
              <a:gd name="connsiteY3" fmla="*/ 215900 h 228600"/>
              <a:gd name="connsiteX4" fmla="*/ 215900 w 228600"/>
              <a:gd name="connsiteY4" fmla="*/ 228600 h 228600"/>
              <a:gd name="connsiteX5" fmla="*/ 152400 w 228600"/>
              <a:gd name="connsiteY5" fmla="*/ 228600 h 228600"/>
              <a:gd name="connsiteX6" fmla="*/ 139700 w 228600"/>
              <a:gd name="connsiteY6" fmla="*/ 215900 h 228600"/>
              <a:gd name="connsiteX7" fmla="*/ 139700 w 228600"/>
              <a:gd name="connsiteY7" fmla="*/ 152400 h 228600"/>
              <a:gd name="connsiteX8" fmla="*/ 152400 w 228600"/>
              <a:gd name="connsiteY8" fmla="*/ 139700 h 228600"/>
              <a:gd name="connsiteX9" fmla="*/ 12700 w 228600"/>
              <a:gd name="connsiteY9" fmla="*/ 139700 h 228600"/>
              <a:gd name="connsiteX10" fmla="*/ 76200 w 228600"/>
              <a:gd name="connsiteY10" fmla="*/ 139700 h 228600"/>
              <a:gd name="connsiteX11" fmla="*/ 88900 w 228600"/>
              <a:gd name="connsiteY11" fmla="*/ 152400 h 228600"/>
              <a:gd name="connsiteX12" fmla="*/ 88900 w 228600"/>
              <a:gd name="connsiteY12" fmla="*/ 215900 h 228600"/>
              <a:gd name="connsiteX13" fmla="*/ 76200 w 228600"/>
              <a:gd name="connsiteY13" fmla="*/ 228600 h 228600"/>
              <a:gd name="connsiteX14" fmla="*/ 12700 w 228600"/>
              <a:gd name="connsiteY14" fmla="*/ 228600 h 228600"/>
              <a:gd name="connsiteX15" fmla="*/ 0 w 228600"/>
              <a:gd name="connsiteY15" fmla="*/ 215900 h 228600"/>
              <a:gd name="connsiteX16" fmla="*/ 0 w 228600"/>
              <a:gd name="connsiteY16" fmla="*/ 152400 h 228600"/>
              <a:gd name="connsiteX17" fmla="*/ 12700 w 228600"/>
              <a:gd name="connsiteY17" fmla="*/ 139700 h 228600"/>
              <a:gd name="connsiteX18" fmla="*/ 152400 w 228600"/>
              <a:gd name="connsiteY18" fmla="*/ 0 h 228600"/>
              <a:gd name="connsiteX19" fmla="*/ 215900 w 228600"/>
              <a:gd name="connsiteY19" fmla="*/ 0 h 228600"/>
              <a:gd name="connsiteX20" fmla="*/ 228600 w 228600"/>
              <a:gd name="connsiteY20" fmla="*/ 12700 h 228600"/>
              <a:gd name="connsiteX21" fmla="*/ 228600 w 228600"/>
              <a:gd name="connsiteY21" fmla="*/ 76200 h 228600"/>
              <a:gd name="connsiteX22" fmla="*/ 215900 w 228600"/>
              <a:gd name="connsiteY22" fmla="*/ 88900 h 228600"/>
              <a:gd name="connsiteX23" fmla="*/ 152400 w 228600"/>
              <a:gd name="connsiteY23" fmla="*/ 88900 h 228600"/>
              <a:gd name="connsiteX24" fmla="*/ 139700 w 228600"/>
              <a:gd name="connsiteY24" fmla="*/ 76200 h 228600"/>
              <a:gd name="connsiteX25" fmla="*/ 139700 w 228600"/>
              <a:gd name="connsiteY25" fmla="*/ 12700 h 228600"/>
              <a:gd name="connsiteX26" fmla="*/ 152400 w 228600"/>
              <a:gd name="connsiteY26" fmla="*/ 0 h 228600"/>
              <a:gd name="connsiteX27" fmla="*/ 12700 w 228600"/>
              <a:gd name="connsiteY27" fmla="*/ 0 h 228600"/>
              <a:gd name="connsiteX28" fmla="*/ 76200 w 228600"/>
              <a:gd name="connsiteY28" fmla="*/ 0 h 228600"/>
              <a:gd name="connsiteX29" fmla="*/ 88900 w 228600"/>
              <a:gd name="connsiteY29" fmla="*/ 12700 h 228600"/>
              <a:gd name="connsiteX30" fmla="*/ 88900 w 228600"/>
              <a:gd name="connsiteY30" fmla="*/ 76200 h 228600"/>
              <a:gd name="connsiteX31" fmla="*/ 76200 w 228600"/>
              <a:gd name="connsiteY31" fmla="*/ 88900 h 228600"/>
              <a:gd name="connsiteX32" fmla="*/ 12700 w 228600"/>
              <a:gd name="connsiteY32" fmla="*/ 88900 h 228600"/>
              <a:gd name="connsiteX33" fmla="*/ 0 w 228600"/>
              <a:gd name="connsiteY33" fmla="*/ 76200 h 228600"/>
              <a:gd name="connsiteX34" fmla="*/ 0 w 228600"/>
              <a:gd name="connsiteY34" fmla="*/ 12700 h 228600"/>
              <a:gd name="connsiteX35" fmla="*/ 12700 w 228600"/>
              <a:gd name="connsiteY35" fmla="*/ 0 h 228600"/>
            </a:gdLst>
            <a:ahLst/>
            <a:cxnLst/>
            <a:rect l="l" t="t" r="r" b="b"/>
            <a:pathLst>
              <a:path w="228600" h="228600">
                <a:moveTo>
                  <a:pt x="152400" y="139700"/>
                </a:moveTo>
                <a:lnTo>
                  <a:pt x="215900" y="139700"/>
                </a:lnTo>
                <a:cubicBezTo>
                  <a:pt x="222914" y="139700"/>
                  <a:pt x="228600" y="145386"/>
                  <a:pt x="228600" y="152400"/>
                </a:cubicBezTo>
                <a:lnTo>
                  <a:pt x="228600" y="215900"/>
                </a:lnTo>
                <a:cubicBezTo>
                  <a:pt x="228600" y="222914"/>
                  <a:pt x="222914" y="228600"/>
                  <a:pt x="215900" y="228600"/>
                </a:cubicBezTo>
                <a:lnTo>
                  <a:pt x="152400" y="228600"/>
                </a:lnTo>
                <a:cubicBezTo>
                  <a:pt x="145386" y="228600"/>
                  <a:pt x="139700" y="222914"/>
                  <a:pt x="139700" y="215900"/>
                </a:cubicBezTo>
                <a:lnTo>
                  <a:pt x="139700" y="152400"/>
                </a:lnTo>
                <a:cubicBezTo>
                  <a:pt x="139700" y="145386"/>
                  <a:pt x="145386" y="139700"/>
                  <a:pt x="152400" y="139700"/>
                </a:cubicBezTo>
                <a:close/>
                <a:moveTo>
                  <a:pt x="12700" y="139700"/>
                </a:moveTo>
                <a:lnTo>
                  <a:pt x="76200" y="139700"/>
                </a:lnTo>
                <a:cubicBezTo>
                  <a:pt x="83214" y="139700"/>
                  <a:pt x="88900" y="145386"/>
                  <a:pt x="88900" y="152400"/>
                </a:cubicBezTo>
                <a:lnTo>
                  <a:pt x="88900" y="215900"/>
                </a:lnTo>
                <a:cubicBezTo>
                  <a:pt x="88900" y="222914"/>
                  <a:pt x="83214" y="228600"/>
                  <a:pt x="76200" y="228600"/>
                </a:cubicBezTo>
                <a:lnTo>
                  <a:pt x="12700" y="228600"/>
                </a:lnTo>
                <a:cubicBezTo>
                  <a:pt x="5686" y="228600"/>
                  <a:pt x="0" y="222914"/>
                  <a:pt x="0" y="215900"/>
                </a:cubicBezTo>
                <a:lnTo>
                  <a:pt x="0" y="152400"/>
                </a:lnTo>
                <a:cubicBezTo>
                  <a:pt x="0" y="145386"/>
                  <a:pt x="5686" y="139700"/>
                  <a:pt x="12700" y="139700"/>
                </a:cubicBezTo>
                <a:close/>
                <a:moveTo>
                  <a:pt x="152400" y="0"/>
                </a:moveTo>
                <a:lnTo>
                  <a:pt x="215900" y="0"/>
                </a:lnTo>
                <a:cubicBezTo>
                  <a:pt x="222914" y="0"/>
                  <a:pt x="228600" y="5686"/>
                  <a:pt x="228600" y="12700"/>
                </a:cubicBezTo>
                <a:lnTo>
                  <a:pt x="228600" y="76200"/>
                </a:lnTo>
                <a:cubicBezTo>
                  <a:pt x="228600" y="83214"/>
                  <a:pt x="222914" y="88900"/>
                  <a:pt x="215900" y="88900"/>
                </a:cubicBezTo>
                <a:lnTo>
                  <a:pt x="152400" y="88900"/>
                </a:lnTo>
                <a:cubicBezTo>
                  <a:pt x="145386" y="88900"/>
                  <a:pt x="139700" y="83214"/>
                  <a:pt x="139700" y="76200"/>
                </a:cubicBezTo>
                <a:lnTo>
                  <a:pt x="139700" y="12700"/>
                </a:lnTo>
                <a:cubicBezTo>
                  <a:pt x="139700" y="5686"/>
                  <a:pt x="145386" y="0"/>
                  <a:pt x="152400" y="0"/>
                </a:cubicBezTo>
                <a:close/>
                <a:moveTo>
                  <a:pt x="12700" y="0"/>
                </a:moveTo>
                <a:lnTo>
                  <a:pt x="76200" y="0"/>
                </a:lnTo>
                <a:cubicBezTo>
                  <a:pt x="83214" y="0"/>
                  <a:pt x="88900" y="5686"/>
                  <a:pt x="88900" y="12700"/>
                </a:cubicBezTo>
                <a:lnTo>
                  <a:pt x="88900" y="76200"/>
                </a:lnTo>
                <a:cubicBezTo>
                  <a:pt x="88900" y="83214"/>
                  <a:pt x="83214" y="88900"/>
                  <a:pt x="76200" y="88900"/>
                </a:cubicBezTo>
                <a:lnTo>
                  <a:pt x="12700" y="88900"/>
                </a:lnTo>
                <a:cubicBezTo>
                  <a:pt x="5686" y="88900"/>
                  <a:pt x="0" y="83214"/>
                  <a:pt x="0" y="76200"/>
                </a:cubicBezTo>
                <a:lnTo>
                  <a:pt x="0" y="12700"/>
                </a:lnTo>
                <a:cubicBezTo>
                  <a:pt x="0" y="5686"/>
                  <a:pt x="5686" y="0"/>
                  <a:pt x="12700" y="0"/>
                </a:cubicBezTo>
                <a:close/>
              </a:path>
            </a:pathLst>
          </a:custGeom>
          <a:solidFill>
            <a:schemeClr val="bg1"/>
          </a:solidFill>
          <a:ln w="25400" cap="flat">
            <a:solidFill>
              <a:schemeClr val="bg1"/>
            </a:solidFill>
            <a:round/>
          </a:ln>
        </p:spPr>
        <p:txBody>
          <a:bodyPr vert="horz" wrap="square" lIns="91440" tIns="45720" rIns="91440" bIns="45720" rtlCol="0" anchor="ctr"/>
          <a:lstStyle/>
          <a:p>
            <a:pPr algn="l"/>
            <a:endParaRPr kumimoji="1" lang="zh-CN" altLang="en-US"/>
          </a:p>
        </p:txBody>
      </p:sp>
      <p:sp>
        <p:nvSpPr>
          <p:cNvPr id="8" name="标题 1"/>
          <p:cNvSpPr txBox="1"/>
          <p:nvPr/>
        </p:nvSpPr>
        <p:spPr>
          <a:xfrm>
            <a:off x="7375315" y="1685077"/>
            <a:ext cx="172036" cy="172036"/>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37820" y="3139096"/>
            <a:ext cx="567690" cy="567690"/>
          </a:xfrm>
          <a:prstGeom prst="ellipse">
            <a:avLst/>
          </a:prstGeom>
          <a:solidFill>
            <a:schemeClr val="accent1"/>
          </a:solidFill>
          <a:ln w="12700" cap="sq">
            <a:noFill/>
            <a:miter/>
          </a:ln>
          <a:effectLst>
            <a:outerShdw blurRad="254000" dist="114300" dir="5400000" sx="90000" sy="90000" rotWithShape="0">
              <a:schemeClr val="accent1">
                <a:alpha val="40000"/>
              </a:schemeClr>
            </a:outerShdw>
          </a:effectLst>
        </p:spPr>
        <p:txBody>
          <a:bodyPr vert="horz" wrap="none" lIns="91440" tIns="45720" rIns="91440" bIns="45720" rtlCol="0" anchor="ctr"/>
          <a:lstStyle/>
          <a:p>
            <a:pPr algn="ctr"/>
            <a:endParaRPr kumimoji="1" lang="zh-CN" altLang="en-US"/>
          </a:p>
        </p:txBody>
      </p:sp>
      <p:sp>
        <p:nvSpPr>
          <p:cNvPr id="10" name="标题 1"/>
          <p:cNvSpPr txBox="1"/>
          <p:nvPr/>
        </p:nvSpPr>
        <p:spPr>
          <a:xfrm>
            <a:off x="481965" y="3335945"/>
            <a:ext cx="228600" cy="260353"/>
          </a:xfrm>
          <a:custGeom>
            <a:avLst/>
            <a:gdLst>
              <a:gd name="connsiteX0" fmla="*/ 0 w 228600"/>
              <a:gd name="connsiteY0" fmla="*/ 33373 h 260353"/>
              <a:gd name="connsiteX1" fmla="*/ 114355 w 228600"/>
              <a:gd name="connsiteY1" fmla="*/ 0 h 260353"/>
              <a:gd name="connsiteX2" fmla="*/ 228600 w 228600"/>
              <a:gd name="connsiteY2" fmla="*/ 33373 h 260353"/>
              <a:gd name="connsiteX3" fmla="*/ 228600 w 228600"/>
              <a:gd name="connsiteY3" fmla="*/ 101814 h 260353"/>
              <a:gd name="connsiteX4" fmla="*/ 114317 w 228600"/>
              <a:gd name="connsiteY4" fmla="*/ 260353 h 260353"/>
              <a:gd name="connsiteX5" fmla="*/ 0 w 228600"/>
              <a:gd name="connsiteY5" fmla="*/ 101782 h 260353"/>
              <a:gd name="connsiteX6" fmla="*/ 0 w 228600"/>
              <a:gd name="connsiteY6" fmla="*/ 33373 h 260353"/>
            </a:gdLst>
            <a:ahLst/>
            <a:cxnLst/>
            <a:rect l="l" t="t" r="r" b="b"/>
            <a:pathLst>
              <a:path w="228600" h="260353">
                <a:moveTo>
                  <a:pt x="0" y="33373"/>
                </a:moveTo>
                <a:lnTo>
                  <a:pt x="114355" y="0"/>
                </a:lnTo>
                <a:lnTo>
                  <a:pt x="228600" y="33373"/>
                </a:lnTo>
                <a:lnTo>
                  <a:pt x="228600" y="101814"/>
                </a:lnTo>
                <a:cubicBezTo>
                  <a:pt x="228600" y="173750"/>
                  <a:pt x="182564" y="237613"/>
                  <a:pt x="114317" y="260353"/>
                </a:cubicBezTo>
                <a:cubicBezTo>
                  <a:pt x="46051" y="237614"/>
                  <a:pt x="0" y="173736"/>
                  <a:pt x="0" y="101782"/>
                </a:cubicBezTo>
                <a:lnTo>
                  <a:pt x="0" y="33373"/>
                </a:lnTo>
                <a:close/>
              </a:path>
            </a:pathLst>
          </a:custGeom>
          <a:solidFill>
            <a:schemeClr val="bg1"/>
          </a:solidFill>
          <a:ln w="25400" cap="flat">
            <a:solidFill>
              <a:schemeClr val="bg1"/>
            </a:solidFill>
            <a:round/>
          </a:ln>
        </p:spPr>
        <p:txBody>
          <a:bodyPr vert="horz" wrap="square" lIns="91440" tIns="45720" rIns="91440" bIns="45720" rtlCol="0" anchor="ctr"/>
          <a:lstStyle/>
          <a:p>
            <a:pPr algn="l"/>
            <a:endParaRPr kumimoji="1" lang="zh-CN" altLang="en-US"/>
          </a:p>
        </p:txBody>
      </p:sp>
      <p:sp>
        <p:nvSpPr>
          <p:cNvPr id="11" name="标题 1"/>
          <p:cNvSpPr txBox="1"/>
          <p:nvPr/>
        </p:nvSpPr>
        <p:spPr>
          <a:xfrm>
            <a:off x="458785" y="3370872"/>
            <a:ext cx="6350" cy="101599"/>
          </a:xfrm>
          <a:custGeom>
            <a:avLst/>
            <a:gdLst>
              <a:gd name="connsiteX0" fmla="*/ 0 w 6350"/>
              <a:gd name="connsiteY0" fmla="*/ 0 h 101599"/>
              <a:gd name="connsiteX1" fmla="*/ 0 w 6350"/>
              <a:gd name="connsiteY1" fmla="*/ 101600 h 101599"/>
            </a:gdLst>
            <a:ahLst/>
            <a:cxnLst/>
            <a:rect l="l" t="t" r="r" b="b"/>
            <a:pathLst>
              <a:path w="6350" h="101599">
                <a:moveTo>
                  <a:pt x="0" y="0"/>
                </a:moveTo>
                <a:lnTo>
                  <a:pt x="0" y="101600"/>
                </a:lnTo>
              </a:path>
            </a:pathLst>
          </a:custGeom>
          <a:noFill/>
          <a:ln w="25400" cap="rnd">
            <a:solidFill>
              <a:schemeClr val="accent1"/>
            </a:solidFill>
            <a:round/>
          </a:ln>
        </p:spPr>
        <p:txBody>
          <a:bodyPr vert="horz" wrap="square" lIns="91440" tIns="45720" rIns="91440" bIns="45720" rtlCol="0" anchor="ctr"/>
          <a:lstStyle/>
          <a:p>
            <a:pPr algn="l"/>
            <a:endParaRPr kumimoji="1" lang="zh-CN" altLang="en-US"/>
          </a:p>
        </p:txBody>
      </p:sp>
      <p:sp>
        <p:nvSpPr>
          <p:cNvPr id="12" name="标题 1"/>
          <p:cNvSpPr txBox="1"/>
          <p:nvPr/>
        </p:nvSpPr>
        <p:spPr>
          <a:xfrm>
            <a:off x="541335" y="3495331"/>
            <a:ext cx="101599" cy="6350"/>
          </a:xfrm>
          <a:custGeom>
            <a:avLst/>
            <a:gdLst>
              <a:gd name="connsiteX0" fmla="*/ 0 w 101599"/>
              <a:gd name="connsiteY0" fmla="*/ 0 h 6350"/>
              <a:gd name="connsiteX1" fmla="*/ 101600 w 101599"/>
              <a:gd name="connsiteY1" fmla="*/ 0 h 6350"/>
            </a:gdLst>
            <a:ahLst/>
            <a:cxnLst/>
            <a:rect l="l" t="t" r="r" b="b"/>
            <a:pathLst>
              <a:path w="101599" h="6350">
                <a:moveTo>
                  <a:pt x="0" y="0"/>
                </a:moveTo>
                <a:lnTo>
                  <a:pt x="101600" y="0"/>
                </a:lnTo>
              </a:path>
            </a:pathLst>
          </a:custGeom>
          <a:noFill/>
          <a:ln w="25400" cap="rnd">
            <a:solidFill>
              <a:schemeClr val="accent1"/>
            </a:solidFill>
            <a:round/>
          </a:ln>
        </p:spPr>
        <p:txBody>
          <a:bodyPr vert="horz" wrap="square" lIns="91440" tIns="45720" rIns="91440" bIns="45720" rtlCol="0" anchor="ctr"/>
          <a:lstStyle/>
          <a:p>
            <a:pPr algn="l"/>
            <a:endParaRPr kumimoji="1" lang="zh-CN" altLang="en-US"/>
          </a:p>
        </p:txBody>
      </p:sp>
      <p:sp>
        <p:nvSpPr>
          <p:cNvPr id="13" name="标题 1"/>
          <p:cNvSpPr txBox="1"/>
          <p:nvPr/>
        </p:nvSpPr>
        <p:spPr>
          <a:xfrm>
            <a:off x="337541" y="5288346"/>
            <a:ext cx="567690" cy="567690"/>
          </a:xfrm>
          <a:prstGeom prst="ellipse">
            <a:avLst/>
          </a:prstGeom>
          <a:solidFill>
            <a:schemeClr val="accent1"/>
          </a:solidFill>
          <a:ln w="12700" cap="sq">
            <a:noFill/>
            <a:miter/>
          </a:ln>
          <a:effectLst>
            <a:outerShdw blurRad="254000" dist="114300" dir="5400000" sx="90000" sy="90000" rotWithShape="0">
              <a:schemeClr val="accent1">
                <a:alpha val="40000"/>
              </a:schemeClr>
            </a:outerShdw>
          </a:effectLst>
        </p:spPr>
        <p:txBody>
          <a:bodyPr vert="horz" wrap="none" lIns="91440" tIns="45720" rIns="91440" bIns="45720" rtlCol="0" anchor="ctr"/>
          <a:lstStyle/>
          <a:p>
            <a:pPr algn="ctr"/>
            <a:endParaRPr kumimoji="1" lang="zh-CN" altLang="en-US"/>
          </a:p>
        </p:txBody>
      </p:sp>
      <p:sp>
        <p:nvSpPr>
          <p:cNvPr id="14" name="标题 1"/>
          <p:cNvSpPr txBox="1"/>
          <p:nvPr/>
        </p:nvSpPr>
        <p:spPr>
          <a:xfrm>
            <a:off x="589636" y="5572191"/>
            <a:ext cx="50800" cy="127000"/>
          </a:xfrm>
          <a:custGeom>
            <a:avLst/>
            <a:gdLst>
              <a:gd name="connsiteX0" fmla="*/ 50800 w 50800"/>
              <a:gd name="connsiteY0" fmla="*/ 0 h 127000"/>
              <a:gd name="connsiteX1" fmla="*/ 50800 w 50800"/>
              <a:gd name="connsiteY1" fmla="*/ 83344 h 127000"/>
              <a:gd name="connsiteX2" fmla="*/ 25400 w 50800"/>
              <a:gd name="connsiteY2" fmla="*/ 127000 h 127000"/>
              <a:gd name="connsiteX3" fmla="*/ 0 w 50800"/>
              <a:gd name="connsiteY3" fmla="*/ 91281 h 127000"/>
            </a:gdLst>
            <a:ahLst/>
            <a:cxnLst/>
            <a:rect l="l" t="t" r="r" b="b"/>
            <a:pathLst>
              <a:path w="50800" h="127000">
                <a:moveTo>
                  <a:pt x="50800" y="0"/>
                </a:moveTo>
                <a:lnTo>
                  <a:pt x="50800" y="83344"/>
                </a:lnTo>
                <a:cubicBezTo>
                  <a:pt x="50800" y="95250"/>
                  <a:pt x="48501" y="127000"/>
                  <a:pt x="25400" y="127000"/>
                </a:cubicBezTo>
                <a:cubicBezTo>
                  <a:pt x="3628" y="127000"/>
                  <a:pt x="0" y="99219"/>
                  <a:pt x="0" y="91281"/>
                </a:cubicBezTo>
              </a:path>
            </a:pathLst>
          </a:custGeom>
          <a:noFill/>
          <a:ln w="25400" cap="rnd">
            <a:solidFill>
              <a:schemeClr val="bg1"/>
            </a:solidFill>
            <a:round/>
          </a:ln>
        </p:spPr>
        <p:txBody>
          <a:bodyPr vert="horz" wrap="square" lIns="91440" tIns="45720" rIns="91440" bIns="45720" rtlCol="0" anchor="ctr"/>
          <a:lstStyle/>
          <a:p>
            <a:pPr algn="l"/>
            <a:endParaRPr kumimoji="1" lang="zh-CN" altLang="en-US"/>
          </a:p>
        </p:txBody>
      </p:sp>
      <p:sp>
        <p:nvSpPr>
          <p:cNvPr id="15" name="标题 1"/>
          <p:cNvSpPr txBox="1"/>
          <p:nvPr/>
        </p:nvSpPr>
        <p:spPr>
          <a:xfrm>
            <a:off x="494386" y="5445191"/>
            <a:ext cx="254000" cy="127000"/>
          </a:xfrm>
          <a:custGeom>
            <a:avLst/>
            <a:gdLst>
              <a:gd name="connsiteX0" fmla="*/ 127000 w 254000"/>
              <a:gd name="connsiteY0" fmla="*/ 0 h 127000"/>
              <a:gd name="connsiteX1" fmla="*/ 254000 w 254000"/>
              <a:gd name="connsiteY1" fmla="*/ 127000 h 127000"/>
              <a:gd name="connsiteX2" fmla="*/ 0 w 254000"/>
              <a:gd name="connsiteY2" fmla="*/ 127000 h 127000"/>
              <a:gd name="connsiteX3" fmla="*/ 127000 w 254000"/>
              <a:gd name="connsiteY3" fmla="*/ 0 h 127000"/>
            </a:gdLst>
            <a:ahLst/>
            <a:cxnLst/>
            <a:rect l="l" t="t" r="r" b="b"/>
            <a:pathLst>
              <a:path w="254000" h="127000">
                <a:moveTo>
                  <a:pt x="127000" y="0"/>
                </a:moveTo>
                <a:cubicBezTo>
                  <a:pt x="219075" y="0"/>
                  <a:pt x="250031" y="84666"/>
                  <a:pt x="254000" y="127000"/>
                </a:cubicBezTo>
                <a:lnTo>
                  <a:pt x="0" y="127000"/>
                </a:lnTo>
                <a:cubicBezTo>
                  <a:pt x="3969" y="84666"/>
                  <a:pt x="34925" y="0"/>
                  <a:pt x="127000" y="0"/>
                </a:cubicBezTo>
                <a:close/>
              </a:path>
            </a:pathLst>
          </a:custGeom>
          <a:solidFill>
            <a:schemeClr val="bg1"/>
          </a:solidFill>
          <a:ln w="25400" cap="rnd">
            <a:solidFill>
              <a:schemeClr val="bg1"/>
            </a:solidFill>
            <a:round/>
          </a:ln>
        </p:spPr>
        <p:txBody>
          <a:bodyPr vert="horz" wrap="square" lIns="91440" tIns="45720" rIns="91440" bIns="45720" rtlCol="0" anchor="ctr"/>
          <a:lstStyle/>
          <a:p>
            <a:pPr algn="l"/>
            <a:endParaRPr kumimoji="1" lang="zh-CN" altLang="en-US"/>
          </a:p>
        </p:txBody>
      </p:sp>
      <p:sp>
        <p:nvSpPr>
          <p:cNvPr id="16" name="标题 1"/>
          <p:cNvSpPr txBox="1"/>
          <p:nvPr/>
        </p:nvSpPr>
        <p:spPr>
          <a:xfrm>
            <a:off x="589636" y="5489641"/>
            <a:ext cx="63500" cy="44450"/>
          </a:xfrm>
          <a:custGeom>
            <a:avLst/>
            <a:gdLst>
              <a:gd name="connsiteX0" fmla="*/ 0 w 63500"/>
              <a:gd name="connsiteY0" fmla="*/ 19050 h 44450"/>
              <a:gd name="connsiteX1" fmla="*/ 25400 w 63500"/>
              <a:gd name="connsiteY1" fmla="*/ 44450 h 44450"/>
              <a:gd name="connsiteX2" fmla="*/ 63500 w 63500"/>
              <a:gd name="connsiteY2" fmla="*/ 0 h 44450"/>
            </a:gdLst>
            <a:ahLst/>
            <a:cxnLst/>
            <a:rect l="l" t="t" r="r" b="b"/>
            <a:pathLst>
              <a:path w="63500" h="44450">
                <a:moveTo>
                  <a:pt x="0" y="19050"/>
                </a:moveTo>
                <a:lnTo>
                  <a:pt x="25400" y="44450"/>
                </a:lnTo>
                <a:lnTo>
                  <a:pt x="63500" y="0"/>
                </a:lnTo>
              </a:path>
            </a:pathLst>
          </a:custGeom>
          <a:solidFill>
            <a:schemeClr val="accent1"/>
          </a:solidFill>
          <a:ln w="25400" cap="rnd">
            <a:solidFill>
              <a:schemeClr val="accent1"/>
            </a:solidFill>
            <a:round/>
          </a:ln>
        </p:spPr>
        <p:txBody>
          <a:bodyPr vert="horz" wrap="square" lIns="91440" tIns="45720" rIns="91440" bIns="45720" rtlCol="0" anchor="ctr"/>
          <a:lstStyle/>
          <a:p>
            <a:pPr algn="l"/>
            <a:endParaRPr kumimoji="1" lang="zh-CN" altLang="en-US"/>
          </a:p>
        </p:txBody>
      </p:sp>
      <p:sp>
        <p:nvSpPr>
          <p:cNvPr id="17" name="标题 1"/>
          <p:cNvSpPr txBox="1"/>
          <p:nvPr/>
        </p:nvSpPr>
        <p:spPr>
          <a:xfrm>
            <a:off x="6342443" y="5555095"/>
            <a:ext cx="172036" cy="1720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981328" y="3713451"/>
            <a:ext cx="4680000" cy="10800"/>
          </a:xfrm>
          <a:prstGeom prst="flowChartProcess">
            <a:avLst/>
          </a:prstGeom>
          <a:solidFill>
            <a:schemeClr val="accent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5489282" y="2902583"/>
            <a:ext cx="172036" cy="172036"/>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3090961" y="1825656"/>
            <a:ext cx="4150511" cy="773233"/>
          </a:xfrm>
          <a:prstGeom prst="rect">
            <a:avLst/>
          </a:prstGeom>
          <a:noFill/>
          <a:ln>
            <a:noFill/>
          </a:ln>
        </p:spPr>
        <p:txBody>
          <a:bodyPr vert="horz" wrap="square" lIns="0" tIns="0" rIns="0" bIns="0" rtlCol="0" anchor="t"/>
          <a:lstStyle/>
          <a:p>
            <a:pPr algn="l"/>
            <a:endParaRPr kumimoji="1" lang="zh-CN" altLang="en-US"/>
          </a:p>
        </p:txBody>
      </p:sp>
      <p:sp>
        <p:nvSpPr>
          <p:cNvPr id="22" name="标题 1"/>
          <p:cNvSpPr txBox="1"/>
          <p:nvPr/>
        </p:nvSpPr>
        <p:spPr>
          <a:xfrm>
            <a:off x="1005840" y="1513840"/>
            <a:ext cx="2621280" cy="866140"/>
          </a:xfrm>
          <a:prstGeom prst="rect">
            <a:avLst/>
          </a:prstGeom>
          <a:noFill/>
          <a:ln>
            <a:noFill/>
          </a:ln>
        </p:spPr>
        <p:txBody>
          <a:bodyPr vert="horz" wrap="square" lIns="0" tIns="0" rIns="0" bIns="0" rtlCol="0" anchor="b"/>
          <a:lstStyle/>
          <a:p>
            <a:pPr algn="l"/>
            <a:r>
              <a:rPr kumimoji="1" lang="en-US" altLang="zh-CN" sz="2000" b="1">
                <a:ln w="12700">
                  <a:noFill/>
                </a:ln>
                <a:solidFill>
                  <a:srgbClr val="D23918">
                    <a:alpha val="100000"/>
                  </a:srgbClr>
                </a:solidFill>
                <a:latin typeface="微软雅黑" panose="020B0503020204020204" charset="-122"/>
                <a:ea typeface="微软雅黑" panose="020B0503020204020204" charset="-122"/>
                <a:cs typeface="华文宋体" panose="02010600040101010101" charset="-122"/>
              </a:rPr>
              <a:t>健全推进新型城镇化体制机制</a:t>
            </a:r>
            <a:endParaRPr kumimoji="1" lang="zh-CN" altLang="en-US" sz="2000" b="1">
              <a:latin typeface="微软雅黑" panose="020B0503020204020204" charset="-122"/>
              <a:ea typeface="微软雅黑" panose="020B0503020204020204" charset="-122"/>
            </a:endParaRPr>
          </a:p>
        </p:txBody>
      </p:sp>
      <p:sp>
        <p:nvSpPr>
          <p:cNvPr id="23" name="标题 1"/>
          <p:cNvSpPr txBox="1"/>
          <p:nvPr/>
        </p:nvSpPr>
        <p:spPr>
          <a:xfrm>
            <a:off x="1086818" y="3618815"/>
            <a:ext cx="4676746" cy="773233"/>
          </a:xfrm>
          <a:prstGeom prst="rect">
            <a:avLst/>
          </a:prstGeom>
          <a:noFill/>
          <a:ln>
            <a:noFill/>
          </a:ln>
        </p:spPr>
        <p:txBody>
          <a:bodyPr vert="horz" wrap="square" lIns="0" tIns="0" rIns="0" bIns="0" rtlCol="0" anchor="t"/>
          <a:lstStyle/>
          <a:p>
            <a:pPr algn="l"/>
            <a:endParaRPr kumimoji="1" lang="zh-CN" altLang="en-US"/>
          </a:p>
        </p:txBody>
      </p:sp>
      <p:sp>
        <p:nvSpPr>
          <p:cNvPr id="24" name="标题 1"/>
          <p:cNvSpPr txBox="1"/>
          <p:nvPr/>
        </p:nvSpPr>
        <p:spPr>
          <a:xfrm>
            <a:off x="981075" y="2769235"/>
            <a:ext cx="2614930" cy="859790"/>
          </a:xfrm>
          <a:prstGeom prst="rect">
            <a:avLst/>
          </a:prstGeom>
          <a:noFill/>
          <a:ln>
            <a:noFill/>
          </a:ln>
        </p:spPr>
        <p:txBody>
          <a:bodyPr vert="horz" wrap="square" lIns="0" tIns="0" rIns="0" bIns="0" rtlCol="0" anchor="b"/>
          <a:lstStyle/>
          <a:p>
            <a:pPr algn="l"/>
            <a:r>
              <a:rPr kumimoji="1" lang="en-US" altLang="zh-CN" sz="2000" b="1">
                <a:ln w="12700">
                  <a:noFill/>
                </a:ln>
                <a:solidFill>
                  <a:srgbClr val="D23918">
                    <a:alpha val="100000"/>
                  </a:srgbClr>
                </a:solidFill>
                <a:latin typeface="微软雅黑" panose="020B0503020204020204" charset="-122"/>
                <a:ea typeface="微软雅黑" panose="020B0503020204020204" charset="-122"/>
                <a:cs typeface="华文宋体" panose="02010600040101010101" charset="-122"/>
              </a:rPr>
              <a:t>巩固和完善农村基本经营制度</a:t>
            </a:r>
            <a:endParaRPr kumimoji="1" lang="zh-CN" altLang="en-US" sz="2000" b="1">
              <a:latin typeface="微软雅黑" panose="020B0503020204020204" charset="-122"/>
              <a:ea typeface="微软雅黑" panose="020B0503020204020204" charset="-122"/>
            </a:endParaRPr>
          </a:p>
        </p:txBody>
      </p:sp>
      <p:sp>
        <p:nvSpPr>
          <p:cNvPr id="25" name="标题 1"/>
          <p:cNvSpPr txBox="1"/>
          <p:nvPr/>
        </p:nvSpPr>
        <p:spPr>
          <a:xfrm>
            <a:off x="1099239" y="6117949"/>
            <a:ext cx="4449454" cy="773233"/>
          </a:xfrm>
          <a:prstGeom prst="rect">
            <a:avLst/>
          </a:prstGeom>
          <a:noFill/>
          <a:ln>
            <a:noFill/>
          </a:ln>
        </p:spPr>
        <p:txBody>
          <a:bodyPr vert="horz" wrap="square" lIns="0" tIns="0" rIns="0" bIns="0" rtlCol="0" anchor="t"/>
          <a:lstStyle/>
          <a:p>
            <a:pPr algn="l"/>
            <a:endParaRPr kumimoji="1" lang="zh-CN" altLang="en-US"/>
          </a:p>
        </p:txBody>
      </p:sp>
      <p:sp>
        <p:nvSpPr>
          <p:cNvPr id="26" name="标题 1"/>
          <p:cNvSpPr txBox="1"/>
          <p:nvPr/>
        </p:nvSpPr>
        <p:spPr>
          <a:xfrm>
            <a:off x="1012825" y="5331460"/>
            <a:ext cx="3736975" cy="453390"/>
          </a:xfrm>
          <a:prstGeom prst="rect">
            <a:avLst/>
          </a:prstGeom>
          <a:noFill/>
          <a:ln>
            <a:noFill/>
          </a:ln>
        </p:spPr>
        <p:txBody>
          <a:bodyPr vert="horz" wrap="square" lIns="0" tIns="0" rIns="0" bIns="0" rtlCol="0" anchor="b"/>
          <a:lstStyle/>
          <a:p>
            <a:pPr algn="l"/>
            <a:r>
              <a:rPr kumimoji="1" lang="en-US" altLang="zh-CN" sz="2000" b="1">
                <a:ln w="12700">
                  <a:noFill/>
                </a:ln>
                <a:solidFill>
                  <a:srgbClr val="D23918">
                    <a:alpha val="100000"/>
                  </a:srgbClr>
                </a:solidFill>
                <a:latin typeface="微软雅黑" panose="020B0503020204020204" charset="-122"/>
                <a:ea typeface="微软雅黑" panose="020B0503020204020204" charset="-122"/>
                <a:cs typeface="华文宋体" panose="02010600040101010101" charset="-122"/>
              </a:rPr>
              <a:t>深化土地制度改革</a:t>
            </a:r>
            <a:endParaRPr kumimoji="1" lang="zh-CN" altLang="en-US" sz="2000" b="1">
              <a:latin typeface="微软雅黑" panose="020B0503020204020204" charset="-122"/>
              <a:ea typeface="微软雅黑" panose="020B0503020204020204" charset="-122"/>
            </a:endParaRPr>
          </a:p>
        </p:txBody>
      </p:sp>
      <p:sp>
        <p:nvSpPr>
          <p:cNvPr id="27" name="标题 1"/>
          <p:cNvSpPr txBox="1"/>
          <p:nvPr/>
        </p:nvSpPr>
        <p:spPr>
          <a:xfrm>
            <a:off x="953531" y="4986971"/>
            <a:ext cx="4536000" cy="10800"/>
          </a:xfrm>
          <a:prstGeom prst="flowChartProcess">
            <a:avLst/>
          </a:prstGeom>
          <a:solidFill>
            <a:schemeClr val="accent1">
              <a:alpha val="50000"/>
            </a:schemeClr>
          </a:soli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337581" y="4314506"/>
            <a:ext cx="567690" cy="567690"/>
          </a:xfrm>
          <a:prstGeom prst="ellipse">
            <a:avLst/>
          </a:prstGeom>
          <a:solidFill>
            <a:schemeClr val="accent1"/>
          </a:solidFill>
          <a:ln w="12700" cap="sq">
            <a:noFill/>
            <a:miter/>
          </a:ln>
          <a:effectLst>
            <a:outerShdw blurRad="254000" dist="114300" dir="5400000" sx="90000" sy="90000" rotWithShape="0">
              <a:schemeClr val="accent1">
                <a:alpha val="40000"/>
              </a:schemeClr>
            </a:outerShdw>
          </a:effectLst>
        </p:spPr>
        <p:txBody>
          <a:bodyPr vert="horz" wrap="none" lIns="91440" tIns="45720" rIns="91440" bIns="45720" rtlCol="0" anchor="ctr"/>
          <a:lstStyle/>
          <a:p>
            <a:pPr algn="ctr"/>
            <a:endParaRPr kumimoji="1" lang="zh-CN" altLang="en-US"/>
          </a:p>
        </p:txBody>
      </p:sp>
      <p:sp>
        <p:nvSpPr>
          <p:cNvPr id="29" name="标题 1"/>
          <p:cNvSpPr txBox="1"/>
          <p:nvPr/>
        </p:nvSpPr>
        <p:spPr>
          <a:xfrm>
            <a:off x="6693003" y="4159615"/>
            <a:ext cx="172036" cy="172036"/>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31" name="标题 1"/>
          <p:cNvSpPr txBox="1"/>
          <p:nvPr/>
        </p:nvSpPr>
        <p:spPr>
          <a:xfrm>
            <a:off x="994410" y="4018280"/>
            <a:ext cx="2630170" cy="855980"/>
          </a:xfrm>
          <a:prstGeom prst="rect">
            <a:avLst/>
          </a:prstGeom>
          <a:noFill/>
          <a:ln>
            <a:noFill/>
          </a:ln>
        </p:spPr>
        <p:txBody>
          <a:bodyPr vert="horz" wrap="square" lIns="0" tIns="0" rIns="0" bIns="0" rtlCol="0" anchor="b"/>
          <a:lstStyle/>
          <a:p>
            <a:pPr algn="l"/>
            <a:r>
              <a:rPr kumimoji="1" lang="en-US" altLang="zh-CN" sz="2000" b="1">
                <a:ln w="12700">
                  <a:noFill/>
                </a:ln>
                <a:solidFill>
                  <a:srgbClr val="D23918">
                    <a:alpha val="100000"/>
                  </a:srgbClr>
                </a:solidFill>
                <a:latin typeface="微软雅黑" panose="020B0503020204020204" charset="-122"/>
                <a:ea typeface="微软雅黑" panose="020B0503020204020204" charset="-122"/>
                <a:cs typeface="华文宋体" panose="02010600040101010101" charset="-122"/>
              </a:rPr>
              <a:t>完善强农惠农富农支持制度</a:t>
            </a:r>
            <a:endParaRPr kumimoji="1" lang="zh-CN" altLang="en-US" sz="2000" b="1">
              <a:latin typeface="微软雅黑" panose="020B0503020204020204" charset="-122"/>
              <a:ea typeface="微软雅黑" panose="020B0503020204020204" charset="-122"/>
            </a:endParaRPr>
          </a:p>
        </p:txBody>
      </p:sp>
      <p:sp>
        <p:nvSpPr>
          <p:cNvPr id="32" name="标题 1"/>
          <p:cNvSpPr txBox="1"/>
          <p:nvPr/>
        </p:nvSpPr>
        <p:spPr>
          <a:xfrm>
            <a:off x="398791" y="4457611"/>
            <a:ext cx="281440" cy="281481"/>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33" name="标题 1"/>
          <p:cNvSpPr txBox="1"/>
          <p:nvPr/>
        </p:nvSpPr>
        <p:spPr>
          <a:xfrm>
            <a:off x="787215" y="450990"/>
            <a:ext cx="10671175" cy="468000"/>
          </a:xfrm>
          <a:prstGeom prst="rect">
            <a:avLst/>
          </a:prstGeom>
          <a:noFill/>
          <a:ln>
            <a:noFill/>
          </a:ln>
        </p:spPr>
        <p:txBody>
          <a:bodyPr vert="horz" wrap="square" lIns="0" tIns="0" rIns="0" bIns="0" rtlCol="0" anchor="ctr"/>
          <a:lstStyle/>
          <a:p>
            <a:pPr algn="l"/>
            <a:endParaRPr kumimoji="1" lang="zh-CN" altLang="en-US"/>
          </a:p>
        </p:txBody>
      </p:sp>
      <p:sp>
        <p:nvSpPr>
          <p:cNvPr id="38" name="标题 1"/>
          <p:cNvSpPr txBox="1"/>
          <p:nvPr/>
        </p:nvSpPr>
        <p:spPr>
          <a:xfrm>
            <a:off x="177800" y="42037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5.</a:t>
            </a:r>
            <a:r>
              <a:rPr kumimoji="1" lang="zh-CN" altLang="en-US" sz="3200" b="1">
                <a:latin typeface="黑体" panose="02010609060101010101" charset="-122"/>
                <a:ea typeface="黑体" panose="02010609060101010101" charset="-122"/>
                <a:cs typeface="黑体" panose="02010609060101010101" charset="-122"/>
              </a:rPr>
              <a:t> 城乡融合发展是中国式现代化的必然要求</a:t>
            </a:r>
            <a:endParaRPr kumimoji="1" lang="zh-CN" altLang="en-US" sz="3200" b="1">
              <a:latin typeface="黑体" panose="02010609060101010101" charset="-122"/>
              <a:ea typeface="黑体" panose="02010609060101010101" charset="-122"/>
              <a:cs typeface="黑体" panose="02010609060101010101" charset="-122"/>
            </a:endParaRPr>
          </a:p>
        </p:txBody>
      </p:sp>
      <p:grpSp>
        <p:nvGrpSpPr>
          <p:cNvPr id="36" name="组合 35"/>
          <p:cNvGrpSpPr/>
          <p:nvPr>
            <p:custDataLst>
              <p:tags r:id="rId1"/>
            </p:custDataLst>
          </p:nvPr>
        </p:nvGrpSpPr>
        <p:grpSpPr>
          <a:xfrm>
            <a:off x="7666355" y="1594485"/>
            <a:ext cx="4098925" cy="5300980"/>
            <a:chOff x="6505117" y="260962"/>
            <a:chExt cx="5325097" cy="6916529"/>
          </a:xfrm>
        </p:grpSpPr>
        <p:sp>
          <p:nvSpPr>
            <p:cNvPr id="37" name="圆角矩形 15"/>
            <p:cNvSpPr/>
            <p:nvPr>
              <p:custDataLst>
                <p:tags r:id="rId2"/>
              </p:custDataLst>
            </p:nvPr>
          </p:nvSpPr>
          <p:spPr>
            <a:xfrm flipH="1">
              <a:off x="6595037" y="260962"/>
              <a:ext cx="5043787" cy="5486400"/>
            </a:xfrm>
            <a:prstGeom prst="rect">
              <a:avLst/>
            </a:prstGeom>
            <a:blipFill dpi="0" rotWithShape="0">
              <a:blip r:embed="rId3" cstate="print"/>
              <a:srcRect/>
              <a:stretch>
                <a:fillRect l="-100000" r="-12000" b="-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黑体" panose="02010609060101010101" charset="-122"/>
                <a:ea typeface="黑体" panose="02010609060101010101" charset="-122"/>
                <a:sym typeface="Arial" panose="020B0604020202020204"/>
              </a:endParaRPr>
            </a:p>
          </p:txBody>
        </p:sp>
        <p:sp>
          <p:nvSpPr>
            <p:cNvPr id="39" name="圆角矩形 38"/>
            <p:cNvSpPr/>
            <p:nvPr>
              <p:custDataLst>
                <p:tags r:id="rId4"/>
              </p:custDataLst>
            </p:nvPr>
          </p:nvSpPr>
          <p:spPr>
            <a:xfrm>
              <a:off x="6505117" y="4699372"/>
              <a:ext cx="5325097" cy="2478119"/>
            </a:xfrm>
            <a:prstGeom prst="roundRect">
              <a:avLst>
                <a:gd name="adj" fmla="val 0"/>
              </a:avLst>
            </a:prstGeom>
            <a:gradFill>
              <a:gsLst>
                <a:gs pos="0">
                  <a:schemeClr val="bg1"/>
                </a:gs>
                <a:gs pos="96000">
                  <a:schemeClr val="bg1">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黑体" panose="02010609060101010101" charset="-122"/>
                <a:ea typeface="黑体" panose="02010609060101010101" charset="-122"/>
                <a:sym typeface="Arial" panose="020B0604020202020204"/>
              </a:endParaRPr>
            </a:p>
          </p:txBody>
        </p:sp>
        <p:sp>
          <p:nvSpPr>
            <p:cNvPr id="40" name="文本框 7"/>
            <p:cNvSpPr txBox="1"/>
            <p:nvPr>
              <p:custDataLst>
                <p:tags r:id="rId5"/>
              </p:custDataLst>
            </p:nvPr>
          </p:nvSpPr>
          <p:spPr>
            <a:xfrm>
              <a:off x="6613186" y="4783881"/>
              <a:ext cx="5217028" cy="1926321"/>
            </a:xfrm>
            <a:prstGeom prst="rect">
              <a:avLst/>
            </a:prstGeom>
            <a:noFill/>
          </p:spPr>
          <p:txBody>
            <a:bodyPr wrap="square">
              <a:spAutoFit/>
            </a:bodyPr>
            <a:lstStyle/>
            <a:p>
              <a:pPr algn="just">
                <a:lnSpc>
                  <a:spcPct val="150000"/>
                </a:lnSpc>
              </a:pPr>
              <a:r>
                <a:rPr lang="zh-CN" altLang="en-US" sz="2000" kern="100" dirty="0">
                  <a:latin typeface="黑体" panose="02010609060101010101" charset="-122"/>
                  <a:ea typeface="黑体" panose="02010609060101010101" charset="-122"/>
                </a:rPr>
                <a:t>紧紧扣住增加农民收入这一中心任务，强化农民增收举措，集中力量抓好办成一批群众可感可及的实事</a:t>
              </a:r>
              <a:endParaRPr lang="zh-CN" altLang="en-US" sz="2000" kern="100" dirty="0">
                <a:latin typeface="黑体" panose="02010609060101010101" charset="-122"/>
                <a:ea typeface="黑体" panose="02010609060101010101" charset="-122"/>
              </a:endParaRPr>
            </a:p>
          </p:txBody>
        </p:sp>
      </p:grpSp>
      <p:grpSp>
        <p:nvGrpSpPr>
          <p:cNvPr id="41" name="组合 40"/>
          <p:cNvGrpSpPr/>
          <p:nvPr>
            <p:custDataLst>
              <p:tags r:id="rId6"/>
            </p:custDataLst>
          </p:nvPr>
        </p:nvGrpSpPr>
        <p:grpSpPr>
          <a:xfrm>
            <a:off x="3750310" y="1299210"/>
            <a:ext cx="3985260" cy="4500245"/>
            <a:chOff x="546766" y="1146655"/>
            <a:chExt cx="5208573" cy="5486400"/>
          </a:xfrm>
        </p:grpSpPr>
        <p:sp>
          <p:nvSpPr>
            <p:cNvPr id="42" name="圆角矩形 8"/>
            <p:cNvSpPr/>
            <p:nvPr>
              <p:custDataLst>
                <p:tags r:id="rId7"/>
              </p:custDataLst>
            </p:nvPr>
          </p:nvSpPr>
          <p:spPr>
            <a:xfrm flipH="1">
              <a:off x="546766" y="1146655"/>
              <a:ext cx="5208573" cy="5486400"/>
            </a:xfrm>
            <a:custGeom>
              <a:avLst/>
              <a:gdLst>
                <a:gd name="connsiteX0" fmla="*/ 0 w 5208573"/>
                <a:gd name="connsiteY0" fmla="*/ 0 h 5486400"/>
                <a:gd name="connsiteX1" fmla="*/ 5208573 w 5208573"/>
                <a:gd name="connsiteY1" fmla="*/ 0 h 5486400"/>
                <a:gd name="connsiteX2" fmla="*/ 5208573 w 5208573"/>
                <a:gd name="connsiteY2" fmla="*/ 5486400 h 5486400"/>
                <a:gd name="connsiteX3" fmla="*/ 0 w 5208573"/>
                <a:gd name="connsiteY3" fmla="*/ 5486400 h 5486400"/>
                <a:gd name="connsiteX4" fmla="*/ 0 w 5208573"/>
                <a:gd name="connsiteY4" fmla="*/ 0 h 548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8573" h="5486400">
                  <a:moveTo>
                    <a:pt x="0" y="0"/>
                  </a:moveTo>
                  <a:lnTo>
                    <a:pt x="5208573" y="0"/>
                  </a:lnTo>
                  <a:lnTo>
                    <a:pt x="5208573" y="5486400"/>
                  </a:lnTo>
                  <a:lnTo>
                    <a:pt x="0" y="5486400"/>
                  </a:lnTo>
                  <a:lnTo>
                    <a:pt x="0" y="0"/>
                  </a:lnTo>
                  <a:close/>
                </a:path>
              </a:pathLst>
            </a:custGeom>
            <a:blipFill dpi="0" rotWithShape="0">
              <a:blip r:embed="rId8" cstate="print"/>
              <a:srcRect/>
              <a:stretch>
                <a:fillRect l="-35000" r="-8000" b="-3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黑体" panose="02010609060101010101" charset="-122"/>
                <a:ea typeface="黑体" panose="02010609060101010101" charset="-122"/>
                <a:sym typeface="Arial" panose="020B0604020202020204"/>
              </a:endParaRPr>
            </a:p>
          </p:txBody>
        </p:sp>
        <p:sp>
          <p:nvSpPr>
            <p:cNvPr id="43" name="圆角矩形 42"/>
            <p:cNvSpPr/>
            <p:nvPr>
              <p:custDataLst>
                <p:tags r:id="rId9"/>
              </p:custDataLst>
            </p:nvPr>
          </p:nvSpPr>
          <p:spPr>
            <a:xfrm>
              <a:off x="546767" y="5176044"/>
              <a:ext cx="5208572" cy="1457011"/>
            </a:xfrm>
            <a:prstGeom prst="roundRect">
              <a:avLst>
                <a:gd name="adj" fmla="val 0"/>
              </a:avLst>
            </a:prstGeom>
            <a:gradFill>
              <a:gsLst>
                <a:gs pos="0">
                  <a:schemeClr val="bg1"/>
                </a:gs>
                <a:gs pos="96000">
                  <a:schemeClr val="bg1">
                    <a:alpha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黑体" panose="02010609060101010101" charset="-122"/>
                <a:ea typeface="黑体" panose="02010609060101010101" charset="-122"/>
                <a:sym typeface="Arial" panose="020B0604020202020204"/>
              </a:endParaRPr>
            </a:p>
          </p:txBody>
        </p:sp>
        <p:sp>
          <p:nvSpPr>
            <p:cNvPr id="44" name="文本框 43"/>
            <p:cNvSpPr txBox="1"/>
            <p:nvPr>
              <p:custDataLst>
                <p:tags r:id="rId10"/>
              </p:custDataLst>
            </p:nvPr>
          </p:nvSpPr>
          <p:spPr>
            <a:xfrm>
              <a:off x="653854" y="5248917"/>
              <a:ext cx="4972396" cy="1237091"/>
            </a:xfrm>
            <a:prstGeom prst="rect">
              <a:avLst/>
            </a:prstGeom>
            <a:noFill/>
          </p:spPr>
          <p:txBody>
            <a:bodyPr wrap="square">
              <a:spAutoFit/>
            </a:bodyPr>
            <a:lstStyle/>
            <a:p>
              <a:pPr algn="just">
                <a:lnSpc>
                  <a:spcPct val="150000"/>
                </a:lnSpc>
              </a:pPr>
              <a:r>
                <a:rPr lang="zh-CN" altLang="zh-CN" sz="2000" kern="100" dirty="0">
                  <a:latin typeface="黑体" panose="02010609060101010101" charset="-122"/>
                  <a:ea typeface="黑体" panose="02010609060101010101" charset="-122"/>
                </a:rPr>
                <a:t>坚持农业农村优先发展，让国内大循环的空间更广、成色更足</a:t>
              </a:r>
              <a:endParaRPr lang="zh-CN" altLang="zh-CN" sz="2000" kern="100" dirty="0">
                <a:latin typeface="黑体" panose="02010609060101010101" charset="-122"/>
                <a:ea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linds(horizontal)">
                                      <p:cBhvr>
                                        <p:cTn id="38" dur="500"/>
                                        <p:tgtEl>
                                          <p:spTgt spid="12"/>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linds(horizontal)">
                                      <p:cBhvr>
                                        <p:cTn id="41" dur="500"/>
                                        <p:tgtEl>
                                          <p:spTgt spid="13"/>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500"/>
                                        <p:tgtEl>
                                          <p:spTgt spid="14"/>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linds(horizontal)">
                                      <p:cBhvr>
                                        <p:cTn id="53" dur="500"/>
                                        <p:tgtEl>
                                          <p:spTgt spid="22"/>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linds(horizontal)">
                                      <p:cBhvr>
                                        <p:cTn id="56" dur="500"/>
                                        <p:tgtEl>
                                          <p:spTgt spid="24"/>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blinds(horizontal)">
                                      <p:cBhvr>
                                        <p:cTn id="59" dur="500"/>
                                        <p:tgtEl>
                                          <p:spTgt spid="2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linds(horizontal)">
                                      <p:cBhvr>
                                        <p:cTn id="62" dur="500"/>
                                        <p:tgtEl>
                                          <p:spTgt spid="2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blinds(horizontal)">
                                      <p:cBhvr>
                                        <p:cTn id="65" dur="500"/>
                                        <p:tgtEl>
                                          <p:spTgt spid="28"/>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blinds(horizontal)">
                                      <p:cBhvr>
                                        <p:cTn id="68" dur="500"/>
                                        <p:tgtEl>
                                          <p:spTgt spid="31"/>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linds(horizontal)">
                                      <p:cBhvr>
                                        <p:cTn id="71" dur="500"/>
                                        <p:tgtEl>
                                          <p:spTgt spid="32"/>
                                        </p:tgtEl>
                                      </p:cBhvr>
                                    </p:animEffect>
                                  </p:childTnLst>
                                </p:cTn>
                              </p:par>
                            </p:childTnLst>
                          </p:cTn>
                        </p:par>
                        <p:par>
                          <p:cTn id="72" fill="hold">
                            <p:stCondLst>
                              <p:cond delay="500"/>
                            </p:stCondLst>
                            <p:childTnLst>
                              <p:par>
                                <p:cTn id="73" presetID="22" presetClass="entr" presetSubtype="4" fill="hold"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down)">
                                      <p:cBhvr>
                                        <p:cTn id="75" dur="500"/>
                                        <p:tgtEl>
                                          <p:spTgt spid="41"/>
                                        </p:tgtEl>
                                      </p:cBhvr>
                                    </p:animEffect>
                                  </p:childTnLst>
                                </p:cTn>
                              </p:par>
                            </p:childTnLst>
                          </p:cTn>
                        </p:par>
                        <p:par>
                          <p:cTn id="76" fill="hold">
                            <p:stCondLst>
                              <p:cond delay="1000"/>
                            </p:stCondLst>
                            <p:childTnLst>
                              <p:par>
                                <p:cTn id="77" presetID="22" presetClass="entr" presetSubtype="4"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down)">
                                      <p:cBhvr>
                                        <p:cTn id="7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animBg="1"/>
      <p:bldP spid="7"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9" grpId="0" animBg="1"/>
      <p:bldP spid="22" grpId="0"/>
      <p:bldP spid="24" grpId="0"/>
      <p:bldP spid="26" grpId="0"/>
      <p:bldP spid="27" grpId="0" bldLvl="0" animBg="1"/>
      <p:bldP spid="28" grpId="0" bldLvl="0" animBg="1"/>
      <p:bldP spid="31" grpId="0"/>
      <p:bldP spid="32" grpId="0" bldLvl="0" animBg="1"/>
      <p:bldP spid="3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custDataLst>
              <p:tags r:id="rId1"/>
            </p:custDataLst>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66395" y="1173480"/>
            <a:ext cx="3540760" cy="652780"/>
          </a:xfrm>
          <a:prstGeom prst="roundRect">
            <a:avLst>
              <a:gd name="adj" fmla="val 8559"/>
            </a:avLst>
          </a:prstGeom>
          <a:gradFill>
            <a:gsLst>
              <a:gs pos="1000">
                <a:schemeClr val="accent1">
                  <a:alpha val="100000"/>
                </a:schemeClr>
              </a:gs>
              <a:gs pos="100000">
                <a:schemeClr val="accent1">
                  <a:lumMod val="20000"/>
                  <a:lumOff val="80000"/>
                  <a:alpha val="100000"/>
                </a:schemeClr>
              </a:gs>
            </a:gsLst>
            <a:lin ang="2700000" scaled="0"/>
          </a:gradFill>
          <a:ln w="12700" cap="sq">
            <a:noFill/>
            <a:miter/>
          </a:ln>
          <a:effectLst/>
        </p:spPr>
        <p:txBody>
          <a:bodyPr vert="horz" wrap="square" lIns="45720" tIns="22860" rIns="45720" bIns="22860" rtlCol="0" anchor="ctr"/>
          <a:lstStyle/>
          <a:p>
            <a:pPr algn="ctr"/>
            <a:endParaRPr kumimoji="1" lang="zh-CN" altLang="en-US"/>
          </a:p>
        </p:txBody>
      </p:sp>
      <p:sp>
        <p:nvSpPr>
          <p:cNvPr id="4" name="标题 1"/>
          <p:cNvSpPr txBox="1"/>
          <p:nvPr/>
        </p:nvSpPr>
        <p:spPr>
          <a:xfrm>
            <a:off x="823323" y="2315695"/>
            <a:ext cx="3215150" cy="1188000"/>
          </a:xfrm>
          <a:prstGeom prst="rect">
            <a:avLst/>
          </a:prstGeom>
          <a:noFill/>
          <a:ln>
            <a:noFill/>
          </a:ln>
        </p:spPr>
        <p:txBody>
          <a:bodyPr vert="horz" wrap="square" lIns="0" tIns="0" rIns="0" bIns="0" rtlCol="0" anchor="t"/>
          <a:lstStyle/>
          <a:p>
            <a:pPr algn="just"/>
            <a:endParaRPr kumimoji="1" lang="zh-CN" altLang="en-US"/>
          </a:p>
        </p:txBody>
      </p:sp>
      <p:sp>
        <p:nvSpPr>
          <p:cNvPr id="5" name="标题 1"/>
          <p:cNvSpPr txBox="1"/>
          <p:nvPr/>
        </p:nvSpPr>
        <p:spPr>
          <a:xfrm>
            <a:off x="388983" y="1196289"/>
            <a:ext cx="3215150" cy="627177"/>
          </a:xfrm>
          <a:prstGeom prst="rect">
            <a:avLst/>
          </a:prstGeom>
          <a:noFill/>
          <a:ln cap="sq">
            <a:noFill/>
          </a:ln>
          <a:effectLst/>
        </p:spPr>
        <p:txBody>
          <a:bodyPr vert="horz" wrap="square" lIns="0" tIns="0" rIns="0" bIns="0" rtlCol="0" anchor="ctr"/>
          <a:lstStyle/>
          <a:p>
            <a:pPr marL="285750" indent="-285750" algn="ctr">
              <a:buFont typeface="Arial" panose="020B0604020202020204" pitchFamily="34" charset="0"/>
              <a:buChar char="•"/>
            </a:pPr>
            <a:r>
              <a:rPr kumimoji="1" lang="en-US" altLang="zh-CN" sz="2000" b="1">
                <a:ln w="12700">
                  <a:noFill/>
                </a:ln>
                <a:solidFill>
                  <a:srgbClr val="FFFFFF">
                    <a:alpha val="100000"/>
                  </a:srgbClr>
                </a:solidFill>
                <a:latin typeface="微软雅黑" panose="020B0503020204020204" charset="-122"/>
                <a:ea typeface="微软雅黑" panose="020B0503020204020204" charset="-122"/>
                <a:cs typeface="华文宋体" panose="02010600040101010101" charset="-122"/>
              </a:rPr>
              <a:t>稳步扩大制度型开放</a:t>
            </a:r>
            <a:endParaRPr kumimoji="1" lang="zh-CN" altLang="en-US" sz="2000" b="1">
              <a:latin typeface="微软雅黑" panose="020B0503020204020204" charset="-122"/>
              <a:ea typeface="微软雅黑" panose="020B0503020204020204" charset="-122"/>
            </a:endParaRPr>
          </a:p>
        </p:txBody>
      </p:sp>
      <p:sp>
        <p:nvSpPr>
          <p:cNvPr id="6" name="标题 1"/>
          <p:cNvSpPr txBox="1"/>
          <p:nvPr>
            <p:custDataLst>
              <p:tags r:id="rId2"/>
            </p:custDataLst>
          </p:nvPr>
        </p:nvSpPr>
        <p:spPr>
          <a:xfrm>
            <a:off x="767715" y="1811655"/>
            <a:ext cx="3540760" cy="658495"/>
          </a:xfrm>
          <a:prstGeom prst="roundRect">
            <a:avLst>
              <a:gd name="adj" fmla="val 8559"/>
            </a:avLst>
          </a:prstGeom>
          <a:gradFill>
            <a:gsLst>
              <a:gs pos="1000">
                <a:schemeClr val="accent1">
                  <a:alpha val="100000"/>
                </a:schemeClr>
              </a:gs>
              <a:gs pos="100000">
                <a:schemeClr val="accent1">
                  <a:lumMod val="20000"/>
                  <a:lumOff val="80000"/>
                  <a:alpha val="100000"/>
                </a:schemeClr>
              </a:gs>
            </a:gsLst>
            <a:lin ang="2700000" scaled="0"/>
          </a:gradFill>
          <a:ln w="12700" cap="sq">
            <a:noFill/>
            <a:miter/>
          </a:ln>
          <a:effectLst/>
        </p:spPr>
        <p:txBody>
          <a:bodyPr vert="horz" wrap="square" lIns="45720" tIns="22860" rIns="45720" bIns="22860" rtlCol="0" anchor="ctr"/>
          <a:lstStyle/>
          <a:p>
            <a:pPr algn="ctr"/>
            <a:endParaRPr kumimoji="1" lang="zh-CN" altLang="en-US"/>
          </a:p>
        </p:txBody>
      </p:sp>
      <p:sp>
        <p:nvSpPr>
          <p:cNvPr id="7" name="标题 1"/>
          <p:cNvSpPr txBox="1"/>
          <p:nvPr/>
        </p:nvSpPr>
        <p:spPr>
          <a:xfrm>
            <a:off x="4482075" y="2315695"/>
            <a:ext cx="3215150" cy="1188000"/>
          </a:xfrm>
          <a:prstGeom prst="rect">
            <a:avLst/>
          </a:prstGeom>
          <a:noFill/>
          <a:ln>
            <a:noFill/>
          </a:ln>
        </p:spPr>
        <p:txBody>
          <a:bodyPr vert="horz" wrap="square" lIns="0" tIns="0" rIns="0" bIns="0" rtlCol="0" anchor="t"/>
          <a:lstStyle/>
          <a:p>
            <a:pPr algn="just"/>
            <a:endParaRPr kumimoji="1" lang="zh-CN" altLang="en-US"/>
          </a:p>
        </p:txBody>
      </p:sp>
      <p:sp>
        <p:nvSpPr>
          <p:cNvPr id="8" name="标题 1"/>
          <p:cNvSpPr txBox="1"/>
          <p:nvPr>
            <p:custDataLst>
              <p:tags r:id="rId3"/>
            </p:custDataLst>
          </p:nvPr>
        </p:nvSpPr>
        <p:spPr>
          <a:xfrm>
            <a:off x="623570" y="1836420"/>
            <a:ext cx="3215005" cy="639445"/>
          </a:xfrm>
          <a:prstGeom prst="rect">
            <a:avLst/>
          </a:prstGeom>
          <a:noFill/>
          <a:ln cap="sq">
            <a:noFill/>
          </a:ln>
          <a:effectLst/>
        </p:spPr>
        <p:txBody>
          <a:bodyPr vert="horz" wrap="square" lIns="0" tIns="0" rIns="0" bIns="0" rtlCol="0" anchor="ctr"/>
          <a:lstStyle/>
          <a:p>
            <a:pPr marL="285750" indent="-285750" algn="ctr">
              <a:buFont typeface="Arial" panose="020B0604020202020204" pitchFamily="34" charset="0"/>
              <a:buChar char="•"/>
            </a:pPr>
            <a:r>
              <a:rPr kumimoji="1" lang="en-US" altLang="zh-CN" sz="2000" b="1">
                <a:ln w="12700">
                  <a:noFill/>
                </a:ln>
                <a:solidFill>
                  <a:srgbClr val="FFFFFF">
                    <a:alpha val="100000"/>
                  </a:srgbClr>
                </a:solidFill>
                <a:latin typeface="微软雅黑" panose="020B0503020204020204" charset="-122"/>
                <a:ea typeface="微软雅黑" panose="020B0503020204020204" charset="-122"/>
                <a:cs typeface="华文宋体" panose="02010600040101010101" charset="-122"/>
              </a:rPr>
              <a:t>深化外贸体制改革</a:t>
            </a:r>
            <a:endParaRPr kumimoji="1" lang="zh-CN" altLang="en-US" sz="2000" b="1">
              <a:latin typeface="微软雅黑" panose="020B0503020204020204" charset="-122"/>
              <a:ea typeface="微软雅黑" panose="020B0503020204020204" charset="-122"/>
            </a:endParaRPr>
          </a:p>
        </p:txBody>
      </p:sp>
      <p:sp>
        <p:nvSpPr>
          <p:cNvPr id="9" name="标题 1"/>
          <p:cNvSpPr txBox="1"/>
          <p:nvPr>
            <p:custDataLst>
              <p:tags r:id="rId4"/>
            </p:custDataLst>
          </p:nvPr>
        </p:nvSpPr>
        <p:spPr>
          <a:xfrm>
            <a:off x="1271034" y="2466187"/>
            <a:ext cx="3540996" cy="704850"/>
          </a:xfrm>
          <a:prstGeom prst="roundRect">
            <a:avLst>
              <a:gd name="adj" fmla="val 8559"/>
            </a:avLst>
          </a:prstGeom>
          <a:gradFill>
            <a:gsLst>
              <a:gs pos="1000">
                <a:schemeClr val="accent1">
                  <a:alpha val="100000"/>
                </a:schemeClr>
              </a:gs>
              <a:gs pos="100000">
                <a:schemeClr val="accent1">
                  <a:lumMod val="20000"/>
                  <a:lumOff val="80000"/>
                  <a:alpha val="100000"/>
                </a:schemeClr>
              </a:gs>
            </a:gsLst>
            <a:lin ang="2700000" scaled="0"/>
          </a:gradFill>
          <a:ln w="12700" cap="sq">
            <a:noFill/>
            <a:miter/>
          </a:ln>
          <a:effectLst/>
        </p:spPr>
        <p:txBody>
          <a:bodyPr vert="horz" wrap="square" lIns="45720" tIns="22860" rIns="45720" bIns="22860" rtlCol="0" anchor="ctr"/>
          <a:lstStyle/>
          <a:p>
            <a:pPr algn="ctr"/>
            <a:endParaRPr kumimoji="1" lang="zh-CN" altLang="en-US"/>
          </a:p>
        </p:txBody>
      </p:sp>
      <p:sp>
        <p:nvSpPr>
          <p:cNvPr id="10" name="标题 1"/>
          <p:cNvSpPr txBox="1"/>
          <p:nvPr/>
        </p:nvSpPr>
        <p:spPr>
          <a:xfrm>
            <a:off x="8140827" y="2315696"/>
            <a:ext cx="3215150" cy="1188000"/>
          </a:xfrm>
          <a:prstGeom prst="rect">
            <a:avLst/>
          </a:prstGeom>
          <a:noFill/>
          <a:ln>
            <a:noFill/>
          </a:ln>
        </p:spPr>
        <p:txBody>
          <a:bodyPr vert="horz" wrap="square" lIns="0" tIns="0" rIns="0" bIns="0" rtlCol="0" anchor="t"/>
          <a:lstStyle/>
          <a:p>
            <a:pPr algn="just"/>
            <a:endParaRPr kumimoji="1" lang="zh-CN" altLang="en-US"/>
          </a:p>
        </p:txBody>
      </p:sp>
      <p:sp>
        <p:nvSpPr>
          <p:cNvPr id="11" name="标题 1"/>
          <p:cNvSpPr txBox="1"/>
          <p:nvPr>
            <p:custDataLst>
              <p:tags r:id="rId5"/>
            </p:custDataLst>
          </p:nvPr>
        </p:nvSpPr>
        <p:spPr>
          <a:xfrm>
            <a:off x="1434592" y="2513914"/>
            <a:ext cx="3215150" cy="627177"/>
          </a:xfrm>
          <a:prstGeom prst="rect">
            <a:avLst/>
          </a:prstGeom>
          <a:noFill/>
          <a:ln cap="sq">
            <a:noFill/>
          </a:ln>
          <a:effectLst/>
        </p:spPr>
        <p:txBody>
          <a:bodyPr vert="horz" wrap="square" lIns="0" tIns="0" rIns="0" bIns="0" rtlCol="0" anchor="ctr"/>
          <a:lstStyle/>
          <a:p>
            <a:pPr marL="342900" indent="-342900" algn="l">
              <a:buFont typeface="Arial" panose="020B0604020202020204" pitchFamily="34" charset="0"/>
              <a:buChar char="•"/>
            </a:pPr>
            <a:r>
              <a:rPr kumimoji="1" lang="en-US" altLang="zh-CN" sz="2000" b="1">
                <a:ln w="12700">
                  <a:noFill/>
                </a:ln>
                <a:solidFill>
                  <a:srgbClr val="FFFFFF">
                    <a:alpha val="100000"/>
                  </a:srgbClr>
                </a:solidFill>
                <a:latin typeface="微软雅黑" panose="020B0503020204020204" charset="-122"/>
                <a:ea typeface="微软雅黑" panose="020B0503020204020204" charset="-122"/>
                <a:cs typeface="华文宋体" panose="02010600040101010101" charset="-122"/>
              </a:rPr>
              <a:t>深化外商投资和对外投资管理体制改革</a:t>
            </a:r>
            <a:endParaRPr kumimoji="1" lang="zh-CN" altLang="en-US" sz="2000" b="1">
              <a:latin typeface="微软雅黑" panose="020B0503020204020204" charset="-122"/>
              <a:ea typeface="微软雅黑" panose="020B0503020204020204" charset="-122"/>
            </a:endParaRPr>
          </a:p>
        </p:txBody>
      </p:sp>
      <p:sp>
        <p:nvSpPr>
          <p:cNvPr id="12" name="标题 1"/>
          <p:cNvSpPr txBox="1"/>
          <p:nvPr>
            <p:custDataLst>
              <p:tags r:id="rId6"/>
            </p:custDataLst>
          </p:nvPr>
        </p:nvSpPr>
        <p:spPr>
          <a:xfrm>
            <a:off x="461010" y="3157220"/>
            <a:ext cx="3540760" cy="631825"/>
          </a:xfrm>
          <a:prstGeom prst="roundRect">
            <a:avLst>
              <a:gd name="adj" fmla="val 8559"/>
            </a:avLst>
          </a:prstGeom>
          <a:gradFill>
            <a:gsLst>
              <a:gs pos="1000">
                <a:schemeClr val="accent2">
                  <a:alpha val="100000"/>
                </a:schemeClr>
              </a:gs>
              <a:gs pos="100000">
                <a:schemeClr val="accent2">
                  <a:lumMod val="40000"/>
                  <a:lumOff val="60000"/>
                  <a:alpha val="100000"/>
                </a:schemeClr>
              </a:gs>
            </a:gsLst>
            <a:lin ang="0" scaled="0"/>
          </a:gradFill>
          <a:ln w="12700" cap="sq">
            <a:noFill/>
            <a:miter/>
          </a:ln>
          <a:effectLst/>
        </p:spPr>
        <p:txBody>
          <a:bodyPr vert="horz" wrap="square" lIns="45720" tIns="22860" rIns="45720" bIns="22860" rtlCol="0" anchor="ctr"/>
          <a:lstStyle/>
          <a:p>
            <a:pPr algn="ctr"/>
            <a:endParaRPr kumimoji="1" lang="zh-CN" altLang="en-US"/>
          </a:p>
        </p:txBody>
      </p:sp>
      <p:sp>
        <p:nvSpPr>
          <p:cNvPr id="13" name="标题 1"/>
          <p:cNvSpPr txBox="1"/>
          <p:nvPr/>
        </p:nvSpPr>
        <p:spPr>
          <a:xfrm>
            <a:off x="2652699" y="4609068"/>
            <a:ext cx="3215150" cy="1188000"/>
          </a:xfrm>
          <a:prstGeom prst="rect">
            <a:avLst/>
          </a:prstGeom>
          <a:noFill/>
          <a:ln>
            <a:noFill/>
          </a:ln>
        </p:spPr>
        <p:txBody>
          <a:bodyPr vert="horz" wrap="square" lIns="0" tIns="0" rIns="0" bIns="0" rtlCol="0" anchor="t"/>
          <a:lstStyle/>
          <a:p>
            <a:pPr algn="just"/>
            <a:endParaRPr kumimoji="1" lang="zh-CN" altLang="en-US"/>
          </a:p>
        </p:txBody>
      </p:sp>
      <p:sp>
        <p:nvSpPr>
          <p:cNvPr id="14" name="标题 1"/>
          <p:cNvSpPr txBox="1"/>
          <p:nvPr>
            <p:custDataLst>
              <p:tags r:id="rId7"/>
            </p:custDataLst>
          </p:nvPr>
        </p:nvSpPr>
        <p:spPr>
          <a:xfrm>
            <a:off x="335280" y="3208020"/>
            <a:ext cx="3215005" cy="510540"/>
          </a:xfrm>
          <a:prstGeom prst="rect">
            <a:avLst/>
          </a:prstGeom>
          <a:noFill/>
          <a:ln cap="sq">
            <a:noFill/>
          </a:ln>
          <a:effectLst/>
        </p:spPr>
        <p:txBody>
          <a:bodyPr vert="horz" wrap="square" lIns="0" tIns="0" rIns="0" bIns="0" rtlCol="0" anchor="ctr"/>
          <a:lstStyle/>
          <a:p>
            <a:pPr marL="285750" indent="-285750" algn="ctr">
              <a:buFont typeface="Arial" panose="020B0604020202020204" pitchFamily="34" charset="0"/>
              <a:buChar char="•"/>
            </a:pPr>
            <a:r>
              <a:rPr kumimoji="1" lang="en-US" altLang="zh-CN" sz="2000" b="1">
                <a:ln w="12700">
                  <a:noFill/>
                </a:ln>
                <a:solidFill>
                  <a:srgbClr val="FFFFFF">
                    <a:alpha val="100000"/>
                  </a:srgbClr>
                </a:solidFill>
                <a:latin typeface="微软雅黑" panose="020B0503020204020204" charset="-122"/>
                <a:ea typeface="微软雅黑" panose="020B0503020204020204" charset="-122"/>
                <a:cs typeface="华文宋体" panose="02010600040101010101" charset="-122"/>
              </a:rPr>
              <a:t>优化区域开放布局</a:t>
            </a:r>
            <a:endParaRPr kumimoji="1" lang="zh-CN" altLang="en-US" sz="2000" b="1">
              <a:latin typeface="微软雅黑" panose="020B0503020204020204" charset="-122"/>
              <a:ea typeface="微软雅黑" panose="020B0503020204020204" charset="-122"/>
            </a:endParaRPr>
          </a:p>
        </p:txBody>
      </p:sp>
      <p:sp>
        <p:nvSpPr>
          <p:cNvPr id="15" name="标题 1"/>
          <p:cNvSpPr txBox="1"/>
          <p:nvPr>
            <p:custDataLst>
              <p:tags r:id="rId8"/>
            </p:custDataLst>
          </p:nvPr>
        </p:nvSpPr>
        <p:spPr>
          <a:xfrm>
            <a:off x="823418" y="3773405"/>
            <a:ext cx="3540996" cy="704850"/>
          </a:xfrm>
          <a:prstGeom prst="roundRect">
            <a:avLst>
              <a:gd name="adj" fmla="val 8559"/>
            </a:avLst>
          </a:prstGeom>
          <a:gradFill>
            <a:gsLst>
              <a:gs pos="1000">
                <a:schemeClr val="accent2">
                  <a:alpha val="100000"/>
                </a:schemeClr>
              </a:gs>
              <a:gs pos="100000">
                <a:schemeClr val="accent2">
                  <a:lumMod val="40000"/>
                  <a:lumOff val="60000"/>
                  <a:alpha val="100000"/>
                </a:schemeClr>
              </a:gs>
            </a:gsLst>
            <a:lin ang="0" scaled="0"/>
          </a:gradFill>
          <a:ln w="12700" cap="sq">
            <a:noFill/>
            <a:miter/>
          </a:ln>
          <a:effectLst/>
        </p:spPr>
        <p:txBody>
          <a:bodyPr vert="horz" wrap="square" lIns="45720" tIns="22860" rIns="45720" bIns="22860" rtlCol="0" anchor="ctr"/>
          <a:lstStyle/>
          <a:p>
            <a:pPr algn="ctr"/>
            <a:endParaRPr kumimoji="1" lang="zh-CN" altLang="en-US"/>
          </a:p>
        </p:txBody>
      </p:sp>
      <p:sp>
        <p:nvSpPr>
          <p:cNvPr id="16" name="标题 1"/>
          <p:cNvSpPr txBox="1"/>
          <p:nvPr/>
        </p:nvSpPr>
        <p:spPr>
          <a:xfrm>
            <a:off x="6311451" y="4609068"/>
            <a:ext cx="3215150" cy="1188000"/>
          </a:xfrm>
          <a:prstGeom prst="rect">
            <a:avLst/>
          </a:prstGeom>
          <a:noFill/>
          <a:ln>
            <a:noFill/>
          </a:ln>
        </p:spPr>
        <p:txBody>
          <a:bodyPr vert="horz" wrap="square" lIns="0" tIns="0" rIns="0" bIns="0" rtlCol="0" anchor="t"/>
          <a:lstStyle/>
          <a:p>
            <a:pPr algn="just"/>
            <a:endParaRPr kumimoji="1" lang="zh-CN" altLang="en-US"/>
          </a:p>
        </p:txBody>
      </p:sp>
      <p:sp>
        <p:nvSpPr>
          <p:cNvPr id="17" name="标题 1"/>
          <p:cNvSpPr txBox="1"/>
          <p:nvPr>
            <p:custDataLst>
              <p:tags r:id="rId9"/>
            </p:custDataLst>
          </p:nvPr>
        </p:nvSpPr>
        <p:spPr>
          <a:xfrm>
            <a:off x="1093656" y="3821767"/>
            <a:ext cx="3215150" cy="627177"/>
          </a:xfrm>
          <a:prstGeom prst="rect">
            <a:avLst/>
          </a:prstGeom>
          <a:noFill/>
          <a:ln cap="sq">
            <a:noFill/>
          </a:ln>
          <a:effectLst/>
        </p:spPr>
        <p:txBody>
          <a:bodyPr vert="horz" wrap="square" lIns="0" tIns="0" rIns="0" bIns="0" rtlCol="0" anchor="ctr"/>
          <a:lstStyle/>
          <a:p>
            <a:pPr marL="285750" indent="-285750" algn="l">
              <a:buFont typeface="Arial" panose="020B0604020202020204" pitchFamily="34" charset="0"/>
              <a:buChar char="•"/>
            </a:pPr>
            <a:r>
              <a:rPr kumimoji="1" lang="en-US" altLang="zh-CN" sz="2000" b="1">
                <a:ln w="12700">
                  <a:noFill/>
                </a:ln>
                <a:solidFill>
                  <a:srgbClr val="FFFFFF">
                    <a:alpha val="100000"/>
                  </a:srgbClr>
                </a:solidFill>
                <a:latin typeface="微软雅黑" panose="020B0503020204020204" charset="-122"/>
                <a:ea typeface="微软雅黑" panose="020B0503020204020204" charset="-122"/>
                <a:cs typeface="微软雅黑" panose="020B0503020204020204" charset="-122"/>
              </a:rPr>
              <a:t>完善推进高质量共建“一带一路”机制</a:t>
            </a:r>
            <a:endParaRPr kumimoji="1" lang="zh-CN" altLang="en-US" sz="2000" b="1">
              <a:latin typeface="微软雅黑" panose="020B0503020204020204" charset="-122"/>
              <a:ea typeface="微软雅黑" panose="020B0503020204020204" charset="-122"/>
              <a:cs typeface="微软雅黑" panose="020B0503020204020204" charset="-122"/>
            </a:endParaRPr>
          </a:p>
        </p:txBody>
      </p:sp>
      <p:sp>
        <p:nvSpPr>
          <p:cNvPr id="18" name="标题 1"/>
          <p:cNvSpPr txBox="1"/>
          <p:nvPr/>
        </p:nvSpPr>
        <p:spPr>
          <a:xfrm>
            <a:off x="924761" y="470193"/>
            <a:ext cx="10858500" cy="468000"/>
          </a:xfrm>
          <a:prstGeom prst="rect">
            <a:avLst/>
          </a:prstGeom>
          <a:noFill/>
          <a:ln>
            <a:noFill/>
          </a:ln>
        </p:spPr>
        <p:txBody>
          <a:bodyPr vert="horz" wrap="square" lIns="0" tIns="0" rIns="0" bIns="0" rtlCol="0" anchor="ctr"/>
          <a:lstStyle/>
          <a:p>
            <a:pPr algn="l"/>
            <a:endParaRPr kumimoji="1" lang="zh-CN" altLang="en-US"/>
          </a:p>
        </p:txBody>
      </p:sp>
      <p:sp>
        <p:nvSpPr>
          <p:cNvPr id="38" name="标题 1"/>
          <p:cNvSpPr txBox="1"/>
          <p:nvPr/>
        </p:nvSpPr>
        <p:spPr>
          <a:xfrm>
            <a:off x="911225" y="47625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6.</a:t>
            </a:r>
            <a:r>
              <a:rPr kumimoji="1" lang="zh-CN" altLang="en-US" sz="3200" b="1">
                <a:latin typeface="黑体" panose="02010609060101010101" charset="-122"/>
                <a:ea typeface="黑体" panose="02010609060101010101" charset="-122"/>
                <a:cs typeface="黑体" panose="02010609060101010101" charset="-122"/>
              </a:rPr>
              <a:t> 开放是中国式现代化的鲜明标识</a:t>
            </a:r>
            <a:endParaRPr kumimoji="1" lang="zh-CN" altLang="en-US" sz="3200" b="1">
              <a:latin typeface="黑体" panose="02010609060101010101" charset="-122"/>
              <a:ea typeface="黑体" panose="02010609060101010101" charset="-122"/>
              <a:cs typeface="黑体" panose="02010609060101010101" charset="-122"/>
            </a:endParaRPr>
          </a:p>
        </p:txBody>
      </p:sp>
      <p:sp>
        <p:nvSpPr>
          <p:cNvPr id="22" name="矩形: 圆角 5"/>
          <p:cNvSpPr/>
          <p:nvPr/>
        </p:nvSpPr>
        <p:spPr>
          <a:xfrm>
            <a:off x="551180" y="4580890"/>
            <a:ext cx="3366135" cy="770890"/>
          </a:xfrm>
          <a:prstGeom prst="roundRect">
            <a:avLst>
              <a:gd name="adj" fmla="val 50000"/>
            </a:avLst>
          </a:prstGeom>
          <a:solidFill>
            <a:schemeClr val="accent6">
              <a:lumMod val="75000"/>
            </a:schemeClr>
          </a:solidFill>
          <a:ln>
            <a:noFill/>
          </a:ln>
          <a:effectLst>
            <a:outerShdw blurRad="381000" dist="127000" dir="5400000" algn="t" rotWithShape="0">
              <a:schemeClr val="accent1">
                <a:alpha val="40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9</a:t>
            </a: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项政策措施促进跨境贸易和投融资便利化</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endParaRPr>
          </a:p>
        </p:txBody>
      </p:sp>
      <p:sp>
        <p:nvSpPr>
          <p:cNvPr id="23" name="矩形: 圆角 6"/>
          <p:cNvSpPr/>
          <p:nvPr/>
        </p:nvSpPr>
        <p:spPr>
          <a:xfrm>
            <a:off x="8260080" y="4616450"/>
            <a:ext cx="3060700" cy="735965"/>
          </a:xfrm>
          <a:prstGeom prst="roundRect">
            <a:avLst>
              <a:gd name="adj" fmla="val 50000"/>
            </a:avLst>
          </a:prstGeom>
          <a:solidFill>
            <a:srgbClr val="0070C0"/>
          </a:solidFill>
          <a:ln>
            <a:noFill/>
          </a:ln>
          <a:effectLst>
            <a:outerShdw blurRad="381000" dist="127000" dir="5400000" algn="t" rotWithShape="0">
              <a:schemeClr val="accent1">
                <a:alpha val="40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服务业扩大开放综合试点增加到</a:t>
            </a:r>
            <a:r>
              <a:rPr kumimoji="0" lang="en-US" altLang="zh-CN"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11</a:t>
            </a: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个</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endParaRPr>
          </a:p>
        </p:txBody>
      </p:sp>
      <p:sp>
        <p:nvSpPr>
          <p:cNvPr id="24" name="矩形: 圆角 7"/>
          <p:cNvSpPr/>
          <p:nvPr/>
        </p:nvSpPr>
        <p:spPr>
          <a:xfrm>
            <a:off x="4308475" y="5883910"/>
            <a:ext cx="3959860" cy="668655"/>
          </a:xfrm>
          <a:prstGeom prst="roundRect">
            <a:avLst>
              <a:gd name="adj" fmla="val 50000"/>
            </a:avLst>
          </a:prstGeom>
          <a:solidFill>
            <a:schemeClr val="accent6">
              <a:lumMod val="50000"/>
            </a:schemeClr>
          </a:solidFill>
          <a:ln>
            <a:noFill/>
          </a:ln>
          <a:effectLst>
            <a:outerShdw blurRad="381000" dist="127000" dir="5400000" algn="t" rotWithShape="0">
              <a:schemeClr val="accent1">
                <a:alpha val="40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9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发布稳外资</a:t>
            </a:r>
            <a:r>
              <a:rPr kumimoji="0" lang="en-US" altLang="zh-CN"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24</a:t>
            </a: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条政策措施</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endParaRPr>
          </a:p>
        </p:txBody>
      </p:sp>
      <p:sp>
        <p:nvSpPr>
          <p:cNvPr id="25" name="矩形: 圆角 8"/>
          <p:cNvSpPr/>
          <p:nvPr/>
        </p:nvSpPr>
        <p:spPr>
          <a:xfrm>
            <a:off x="4151630" y="4577080"/>
            <a:ext cx="3856355" cy="770890"/>
          </a:xfrm>
          <a:prstGeom prst="roundRect">
            <a:avLst>
              <a:gd name="adj" fmla="val 50000"/>
            </a:avLst>
          </a:prstGeom>
          <a:solidFill>
            <a:srgbClr val="7030A0"/>
          </a:solidFill>
          <a:ln>
            <a:noFill/>
          </a:ln>
          <a:effectLst>
            <a:outerShdw blurRad="381000" dist="127000" dir="5400000" algn="t" rotWithShape="0">
              <a:schemeClr val="accent1">
                <a:alpha val="40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宣布支持高质量共建</a:t>
            </a:r>
            <a:endParaRPr kumimoji="0" lang="en-US" altLang="zh-CN"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endParaRPr>
          </a:p>
          <a:p>
            <a:pPr marL="0" marR="0" lvl="0" indent="0" algn="ctr" defTabSz="914400" rtl="0" eaLnBrk="1" fontAlgn="auto" latinLnBrk="0" hangingPunct="1">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“一带一路”的八项行动</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endParaRPr>
          </a:p>
        </p:txBody>
      </p:sp>
      <p:sp>
        <p:nvSpPr>
          <p:cNvPr id="26" name="矩形: 圆角 9"/>
          <p:cNvSpPr/>
          <p:nvPr/>
        </p:nvSpPr>
        <p:spPr>
          <a:xfrm>
            <a:off x="622935" y="5728970"/>
            <a:ext cx="3338830" cy="824230"/>
          </a:xfrm>
          <a:prstGeom prst="roundRect">
            <a:avLst>
              <a:gd name="adj" fmla="val 50000"/>
            </a:avLst>
          </a:prstGeom>
          <a:solidFill>
            <a:schemeClr val="accent3">
              <a:lumMod val="50000"/>
            </a:schemeClr>
          </a:solidFill>
          <a:ln>
            <a:noFill/>
          </a:ln>
          <a:effectLst>
            <a:outerShdw blurRad="381000" dist="127000" dir="5400000" algn="t" rotWithShape="0">
              <a:schemeClr val="accent1">
                <a:alpha val="40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全面取消制造业领域外资准入限制措施</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endParaRPr>
          </a:p>
        </p:txBody>
      </p:sp>
      <p:sp>
        <p:nvSpPr>
          <p:cNvPr id="27" name="矩形: 圆角 7"/>
          <p:cNvSpPr/>
          <p:nvPr/>
        </p:nvSpPr>
        <p:spPr>
          <a:xfrm>
            <a:off x="8468894" y="5854717"/>
            <a:ext cx="1057708" cy="669290"/>
          </a:xfrm>
          <a:prstGeom prst="roundRect">
            <a:avLst>
              <a:gd name="adj" fmla="val 50000"/>
            </a:avLst>
          </a:prstGeom>
          <a:solidFill>
            <a:schemeClr val="accent6">
              <a:lumMod val="60000"/>
              <a:lumOff val="40000"/>
            </a:schemeClr>
          </a:solidFill>
          <a:ln>
            <a:noFill/>
          </a:ln>
          <a:effectLst>
            <a:outerShdw blurRad="381000" dist="127000" dir="5400000" algn="t" rotWithShape="0">
              <a:schemeClr val="accent1">
                <a:alpha val="40000"/>
              </a:scheme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19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rPr>
              <a:t>……</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华文宋体" panose="02010600040101010101" charset="-122"/>
            </a:endParaRPr>
          </a:p>
        </p:txBody>
      </p:sp>
      <p:grpSp>
        <p:nvGrpSpPr>
          <p:cNvPr id="28" name="组合 27"/>
          <p:cNvGrpSpPr/>
          <p:nvPr/>
        </p:nvGrpSpPr>
        <p:grpSpPr>
          <a:xfrm>
            <a:off x="5136515" y="1242060"/>
            <a:ext cx="7055485" cy="2616642"/>
            <a:chOff x="0" y="1076784"/>
            <a:chExt cx="12192000" cy="1434187"/>
          </a:xfrm>
        </p:grpSpPr>
        <p:sp>
          <p:nvSpPr>
            <p:cNvPr id="29" name="矩形 28"/>
            <p:cNvSpPr/>
            <p:nvPr/>
          </p:nvSpPr>
          <p:spPr>
            <a:xfrm>
              <a:off x="0" y="1176847"/>
              <a:ext cx="12192000" cy="1334124"/>
            </a:xfrm>
            <a:prstGeom prst="rect">
              <a:avLst/>
            </a:prstGeom>
            <a:gradFill>
              <a:gsLst>
                <a:gs pos="0">
                  <a:srgbClr val="A5C9E1">
                    <a:alpha val="30000"/>
                  </a:srgbClr>
                </a:gs>
                <a:gs pos="100000">
                  <a:srgbClr val="A5C9E1">
                    <a:alpha val="0"/>
                  </a:srgbClr>
                </a:gs>
              </a:gsLst>
              <a:lin ang="0" scaled="0"/>
            </a:gradFill>
            <a:ln w="12700" cap="flat" cmpd="sng" algn="ctr">
              <a:gradFill>
                <a:gsLst>
                  <a:gs pos="0">
                    <a:srgbClr val="A5C9E1">
                      <a:alpha val="93000"/>
                    </a:srgbClr>
                  </a:gs>
                  <a:gs pos="100000">
                    <a:srgbClr val="A5C9E1">
                      <a:alpha val="0"/>
                    </a:srgbClr>
                  </a:gs>
                </a:gsLst>
                <a:lin ang="0" scaled="0"/>
              </a:gradFill>
              <a:prstDash val="solid"/>
              <a:miter lim="800000"/>
            </a:ln>
            <a:effectLst/>
          </p:spPr>
          <p:txBody>
            <a:bodyPr rtlCol="0" anchor="ctr"/>
            <a:lstStyle/>
            <a:p>
              <a:pPr algn="ctr"/>
              <a:endParaRPr lang="zh-CN" altLang="en-US" sz="2400" kern="0" dirty="0">
                <a:solidFill>
                  <a:prstClr val="white"/>
                </a:solidFill>
                <a:latin typeface="+mn-ea"/>
              </a:endParaRPr>
            </a:p>
          </p:txBody>
        </p:sp>
        <p:sp>
          <p:nvSpPr>
            <p:cNvPr id="30" name="文本框 29"/>
            <p:cNvSpPr txBox="1"/>
            <p:nvPr/>
          </p:nvSpPr>
          <p:spPr>
            <a:xfrm>
              <a:off x="648924" y="1076784"/>
              <a:ext cx="10923184" cy="1416542"/>
            </a:xfrm>
            <a:prstGeom prst="rect">
              <a:avLst/>
            </a:prstGeom>
            <a:noFill/>
          </p:spPr>
          <p:txBody>
            <a:bodyPr wrap="square" rtlCol="0">
              <a:spAutoFit/>
            </a:bodyPr>
            <a:lstStyle/>
            <a:p>
              <a:pPr algn="just">
                <a:lnSpc>
                  <a:spcPct val="150000"/>
                </a:lnSpc>
              </a:pPr>
              <a:r>
                <a:rPr lang="zh-CN" altLang="en-US" sz="3600" b="1" kern="100" dirty="0">
                  <a:solidFill>
                    <a:schemeClr val="accent6"/>
                  </a:solidFill>
                  <a:effectLst/>
                  <a:latin typeface="微软雅黑" panose="020B0503020204020204" charset="-122"/>
                  <a:ea typeface="微软雅黑" panose="020B0503020204020204" charset="-122"/>
                  <a:cs typeface="华文仿宋" panose="02010600040101010101" charset="-122"/>
                </a:rPr>
                <a:t>开放</a:t>
              </a:r>
              <a:r>
                <a:rPr lang="zh-CN" altLang="en-US" sz="2400" b="1" kern="100" dirty="0">
                  <a:solidFill>
                    <a:schemeClr val="tx2"/>
                  </a:solidFill>
                  <a:effectLst/>
                  <a:latin typeface="微软雅黑" panose="020B0503020204020204" charset="-122"/>
                  <a:ea typeface="微软雅黑" panose="020B0503020204020204" charset="-122"/>
                  <a:cs typeface="华文仿宋" panose="02010600040101010101" charset="-122"/>
                </a:rPr>
                <a:t>是当代中国的鲜明标识。过去</a:t>
              </a:r>
              <a:r>
                <a:rPr lang="en-US" altLang="zh-CN" sz="2400" b="1" kern="100" dirty="0">
                  <a:solidFill>
                    <a:schemeClr val="tx2"/>
                  </a:solidFill>
                  <a:effectLst/>
                  <a:latin typeface="微软雅黑" panose="020B0503020204020204" charset="-122"/>
                  <a:ea typeface="微软雅黑" panose="020B0503020204020204" charset="-122"/>
                  <a:cs typeface="华文仿宋" panose="02010600040101010101" charset="-122"/>
                </a:rPr>
                <a:t>40</a:t>
              </a:r>
              <a:r>
                <a:rPr lang="zh-CN" altLang="en-US" sz="2400" b="1" kern="100" dirty="0">
                  <a:solidFill>
                    <a:schemeClr val="tx2"/>
                  </a:solidFill>
                  <a:effectLst/>
                  <a:latin typeface="微软雅黑" panose="020B0503020204020204" charset="-122"/>
                  <a:ea typeface="微软雅黑" panose="020B0503020204020204" charset="-122"/>
                  <a:cs typeface="华文仿宋" panose="02010600040101010101" charset="-122"/>
                </a:rPr>
                <a:t>多年中国经济发展是在开放条件下取得的，未来中国经济实现高质量发展也必须在更加开放条件下进行。</a:t>
              </a:r>
              <a:endParaRPr lang="zh-CN" altLang="en-US" sz="2400" b="1" kern="100" dirty="0">
                <a:solidFill>
                  <a:schemeClr val="tx2"/>
                </a:solidFill>
                <a:effectLst/>
                <a:latin typeface="微软雅黑" panose="020B0503020204020204" charset="-122"/>
                <a:ea typeface="微软雅黑" panose="020B0503020204020204" charset="-122"/>
                <a:cs typeface="华文仿宋" panose="02010600040101010101" charset="-122"/>
              </a:endParaRPr>
            </a:p>
          </p:txBody>
        </p:sp>
      </p:grpSp>
      <p:pic>
        <p:nvPicPr>
          <p:cNvPr id="20" name="新华社-走向未来">
            <a:hlinkClick r:id="" action="ppaction://media"/>
          </p:cNvPr>
          <p:cNvPicPr/>
          <p:nvPr>
            <a:videoFile r:link="rId10"/>
            <p:extLst>
              <p:ext uri="{DAA4B4D4-6D71-4841-9C94-3DE7FCFB9230}">
                <p14:media xmlns:p14="http://schemas.microsoft.com/office/powerpoint/2010/main" r:link="rId11">
                  <p14:trim st="708.000000"/>
                </p14:media>
              </p:ext>
            </p:extLst>
            <p:custDataLst>
              <p:tags r:id="rId12"/>
            </p:custDataLst>
          </p:nvPr>
        </p:nvPicPr>
        <p:blipFill>
          <a:blip r:embed="rId13"/>
          <a:stretch>
            <a:fillRect/>
          </a:stretch>
        </p:blipFill>
        <p:spPr>
          <a:xfrm>
            <a:off x="9727565" y="5480685"/>
            <a:ext cx="1636395" cy="937260"/>
          </a:xfrm>
          <a:prstGeom prst="rect">
            <a:avLst/>
          </a:prstGeom>
        </p:spPr>
      </p:pic>
      <p:sp>
        <p:nvSpPr>
          <p:cNvPr id="21" name="文本框 20"/>
          <p:cNvSpPr txBox="1"/>
          <p:nvPr/>
        </p:nvSpPr>
        <p:spPr>
          <a:xfrm>
            <a:off x="9317990" y="6478270"/>
            <a:ext cx="2515235" cy="368300"/>
          </a:xfrm>
          <a:prstGeom prst="rect">
            <a:avLst/>
          </a:prstGeom>
          <a:noFill/>
        </p:spPr>
        <p:txBody>
          <a:bodyPr wrap="square" rtlCol="0" anchor="t">
            <a:spAutoFit/>
          </a:bodyPr>
          <a:p>
            <a:pPr algn="ctr"/>
            <a:r>
              <a:rPr lang="zh-CN" altLang="en-US"/>
              <a:t>新华社-走向未来</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left)">
                                      <p:cBhvr>
                                        <p:cTn id="64" dur="500"/>
                                        <p:tgtEl>
                                          <p:spTgt spid="2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nodeType="clickEffect">
                                  <p:stCondLst>
                                    <p:cond delay="0"/>
                                  </p:stCondLst>
                                  <p:childTnLst>
                                    <p:set>
                                      <p:cBhvr>
                                        <p:cTn id="71" dur="387135" fill="hold">
                                          <p:stCondLst>
                                            <p:cond delay="0"/>
                                          </p:stCondLst>
                                        </p:cTn>
                                        <p:tgtEl>
                                          <p:spTgt spid="20"/>
                                        </p:tgtEl>
                                        <p:attrNameLst>
                                          <p:attrName>style.visibility</p:attrName>
                                        </p:attrNameLst>
                                      </p:cBhvr>
                                      <p:to>
                                        <p:strVal val="visible"/>
                                      </p:to>
                                    </p:set>
                                    <p:anim calcmode="lin" valueType="num">
                                      <p:cBhvr additive="base">
                                        <p:cTn id="72" dur="387135"/>
                                        <p:tgtEl>
                                          <p:spTgt spid="20"/>
                                        </p:tgtEl>
                                        <p:attrNameLst>
                                          <p:attrName>ppt_y</p:attrName>
                                        </p:attrNameLst>
                                      </p:cBhvr>
                                      <p:tavLst>
                                        <p:tav tm="0">
                                          <p:val>
                                            <p:strVal val="#ppt_y+#ppt_h*1.125000"/>
                                          </p:val>
                                        </p:tav>
                                        <p:tav tm="100000">
                                          <p:val>
                                            <p:strVal val="#ppt_y"/>
                                          </p:val>
                                        </p:tav>
                                      </p:tavLst>
                                    </p:anim>
                                    <p:animEffect transition="in" filter="wipe(up)">
                                      <p:cBhvr>
                                        <p:cTn id="73" dur="387135"/>
                                        <p:tgtEl>
                                          <p:spTgt spid="20"/>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500"/>
                                        <p:tgtEl>
                                          <p:spTgt spid="21"/>
                                        </p:tgtEl>
                                        <p:attrNameLst>
                                          <p:attrName>ppt_y</p:attrName>
                                        </p:attrNameLst>
                                      </p:cBhvr>
                                      <p:tavLst>
                                        <p:tav tm="0">
                                          <p:val>
                                            <p:strVal val="#ppt_y+#ppt_h*1.125000"/>
                                          </p:val>
                                        </p:tav>
                                        <p:tav tm="100000">
                                          <p:val>
                                            <p:strVal val="#ppt_y"/>
                                          </p:val>
                                        </p:tav>
                                      </p:tavLst>
                                    </p:anim>
                                    <p:animEffect transition="in" filter="wipe(up)">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8" fill="hold" display="1">
                  <p:stCondLst>
                    <p:cond delay="indefinite"/>
                  </p:stCondLst>
                </p:cTn>
                <p:tgtEl>
                  <p:spTgt spid="20"/>
                </p:tgtEl>
              </p:cMediaNode>
            </p:video>
            <p:seq concurrent="1" nextAc="seek">
              <p:cTn id="79" restart="whenNotActive" fill="hold" evtFilter="cancelBubble" nodeType="interactiveSeq">
                <p:stCondLst>
                  <p:cond evt="onClick" delay="0">
                    <p:tgtEl>
                      <p:spTgt spid="20"/>
                    </p:tgtEl>
                  </p:cond>
                </p:stCondLst>
                <p:endSync evt="end" delay="0">
                  <p:rtn val="all"/>
                </p:endSync>
                <p:childTnLst>
                  <p:par>
                    <p:cTn id="80" fill="hold">
                      <p:stCondLst>
                        <p:cond delay="0"/>
                      </p:stCondLst>
                      <p:childTnLst>
                        <p:par>
                          <p:cTn id="81" fill="hold">
                            <p:stCondLst>
                              <p:cond delay="0"/>
                            </p:stCondLst>
                            <p:childTnLst>
                              <p:par>
                                <p:cTn id="82" presetID="2" presetClass="mediacall" presetSubtype="0" fill="hold" nodeType="clickEffect">
                                  <p:stCondLst>
                                    <p:cond delay="0"/>
                                  </p:stCondLst>
                                  <p:childTnLst>
                                    <p:cmd type="call" cmd="togglePause">
                                      <p:cBhvr additive="base">
                                        <p:cTn id="83" dur="1" fill="hold"/>
                                        <p:tgtEl>
                                          <p:spTgt spid="20"/>
                                        </p:tgtEl>
                                      </p:cBhvr>
                                    </p:cmd>
                                  </p:childTnLst>
                                </p:cTn>
                              </p:par>
                            </p:childTnLst>
                          </p:cTn>
                        </p:par>
                      </p:childTnLst>
                    </p:cTn>
                  </p:par>
                </p:childTnLst>
              </p:cTn>
              <p:nextCondLst>
                <p:cond evt="onClick" delay="0">
                  <p:tgtEl>
                    <p:spTgt spid="20"/>
                  </p:tgtEl>
                </p:cond>
              </p:nextCondLst>
            </p:seq>
          </p:childTnLst>
        </p:cTn>
      </p:par>
    </p:tnLst>
    <p:bldLst>
      <p:bldP spid="3" grpId="0" bldLvl="0" animBg="1"/>
      <p:bldP spid="4" grpId="0"/>
      <p:bldP spid="5" grpId="0" bldLvl="0" animBg="1"/>
      <p:bldP spid="6" grpId="0" bldLvl="0" animBg="1"/>
      <p:bldP spid="8" grpId="0" bldLvl="0" animBg="1"/>
      <p:bldP spid="9" grpId="0" bldLvl="0" animBg="1"/>
      <p:bldP spid="11" grpId="0" bldLvl="0" animBg="1"/>
      <p:bldP spid="12" grpId="0" bldLvl="0" animBg="1"/>
      <p:bldP spid="14" grpId="0" bldLvl="0" animBg="1"/>
      <p:bldP spid="15" grpId="0" bldLvl="0" animBg="1"/>
      <p:bldP spid="17" grpId="0" bldLvl="0" animBg="1"/>
      <p:bldP spid="38" grpId="0"/>
      <p:bldP spid="22" grpId="0" bldLvl="0" animBg="1"/>
      <p:bldP spid="23" grpId="0" bldLvl="0" animBg="1"/>
      <p:bldP spid="24" grpId="0" bldLvl="0" animBg="1"/>
      <p:bldP spid="25" grpId="0" bldLvl="0" animBg="1"/>
      <p:bldP spid="26" grpId="0" bldLvl="0" animBg="1"/>
      <p:bldP spid="27" grpId="0" bldLvl="0" animBg="1"/>
      <p:bldP spid="2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custDataLst>
              <p:tags r:id="rId1"/>
            </p:custDataLst>
          </p:nvPr>
        </p:nvSpPr>
        <p:spPr>
          <a:xfrm>
            <a:off x="1375578" y="2521484"/>
            <a:ext cx="1369745" cy="493108"/>
          </a:xfrm>
          <a:prstGeom prst="rect">
            <a:avLst/>
          </a:prstGeom>
          <a:noFill/>
          <a:ln>
            <a:noFill/>
          </a:ln>
        </p:spPr>
        <p:txBody>
          <a:bodyPr vert="horz" wrap="square" lIns="0" tIns="0" rIns="0" bIns="0" rtlCol="0" anchor="ctr"/>
          <a:lstStyle/>
          <a:p>
            <a:pPr algn="ctr"/>
            <a:r>
              <a:rPr kumimoji="1" lang="en-US" altLang="zh-CN" sz="1600" b="1">
                <a:ln w="12700">
                  <a:noFill/>
                </a:ln>
                <a:solidFill>
                  <a:srgbClr val="D23918">
                    <a:alpha val="100000"/>
                  </a:srgbClr>
                </a:solidFill>
                <a:latin typeface="微软雅黑" panose="020B0503020204020204" charset="-122"/>
                <a:ea typeface="微软雅黑" panose="020B0503020204020204" charset="-122"/>
                <a:cs typeface="华文宋体" panose="02010600040101010101" charset="-122"/>
              </a:rPr>
              <a:t>加强人民当家作主制度建设</a:t>
            </a:r>
            <a:endParaRPr kumimoji="1" lang="zh-CN" altLang="en-US" b="1">
              <a:latin typeface="微软雅黑" panose="020B0503020204020204" charset="-122"/>
              <a:ea typeface="微软雅黑" panose="020B0503020204020204" charset="-122"/>
            </a:endParaRPr>
          </a:p>
        </p:txBody>
      </p:sp>
      <p:sp>
        <p:nvSpPr>
          <p:cNvPr id="4" name="标题 1"/>
          <p:cNvSpPr txBox="1"/>
          <p:nvPr/>
        </p:nvSpPr>
        <p:spPr>
          <a:xfrm>
            <a:off x="865210" y="4407260"/>
            <a:ext cx="2124329" cy="1726840"/>
          </a:xfrm>
          <a:prstGeom prst="rect">
            <a:avLst/>
          </a:prstGeom>
          <a:noFill/>
          <a:ln>
            <a:noFill/>
          </a:ln>
        </p:spPr>
        <p:txBody>
          <a:bodyPr vert="horz" wrap="square" lIns="0" tIns="0" rIns="0" bIns="0" rtlCol="0" anchor="t"/>
          <a:lstStyle/>
          <a:p>
            <a:pPr algn="ctr"/>
            <a:endParaRPr kumimoji="1" lang="zh-CN" altLang="en-US"/>
          </a:p>
        </p:txBody>
      </p:sp>
      <p:sp>
        <p:nvSpPr>
          <p:cNvPr id="5" name="标题 1"/>
          <p:cNvSpPr txBox="1"/>
          <p:nvPr>
            <p:custDataLst>
              <p:tags r:id="rId2"/>
            </p:custDataLst>
          </p:nvPr>
        </p:nvSpPr>
        <p:spPr>
          <a:xfrm>
            <a:off x="3490376" y="2521484"/>
            <a:ext cx="1369745" cy="493108"/>
          </a:xfrm>
          <a:prstGeom prst="rect">
            <a:avLst/>
          </a:prstGeom>
          <a:noFill/>
          <a:ln>
            <a:noFill/>
          </a:ln>
        </p:spPr>
        <p:txBody>
          <a:bodyPr vert="horz" wrap="square" lIns="0" tIns="0" rIns="0" bIns="0" rtlCol="0" anchor="ctr"/>
          <a:lstStyle/>
          <a:p>
            <a:pPr algn="ctr"/>
            <a:r>
              <a:rPr kumimoji="1" lang="en-US" altLang="zh-CN" sz="1600" b="1">
                <a:ln w="12700">
                  <a:noFill/>
                </a:ln>
                <a:solidFill>
                  <a:srgbClr val="E6B446">
                    <a:alpha val="100000"/>
                  </a:srgbClr>
                </a:solidFill>
                <a:latin typeface="微软雅黑" panose="020B0503020204020204" charset="-122"/>
                <a:ea typeface="微软雅黑" panose="020B0503020204020204" charset="-122"/>
                <a:cs typeface="华文宋体" panose="02010600040101010101" charset="-122"/>
              </a:rPr>
              <a:t>健全协商民主机制</a:t>
            </a:r>
            <a:endParaRPr kumimoji="1" lang="zh-CN" altLang="en-US" b="1">
              <a:latin typeface="微软雅黑" panose="020B0503020204020204" charset="-122"/>
              <a:ea typeface="微软雅黑" panose="020B0503020204020204" charset="-122"/>
            </a:endParaRPr>
          </a:p>
        </p:txBody>
      </p:sp>
      <p:sp>
        <p:nvSpPr>
          <p:cNvPr id="6" name="标题 1"/>
          <p:cNvSpPr txBox="1"/>
          <p:nvPr/>
        </p:nvSpPr>
        <p:spPr>
          <a:xfrm>
            <a:off x="3644294" y="4407260"/>
            <a:ext cx="2124329" cy="1726840"/>
          </a:xfrm>
          <a:prstGeom prst="rect">
            <a:avLst/>
          </a:prstGeom>
          <a:noFill/>
          <a:ln>
            <a:noFill/>
          </a:ln>
        </p:spPr>
        <p:txBody>
          <a:bodyPr vert="horz" wrap="square" lIns="0" tIns="0" rIns="0" bIns="0" rtlCol="0" anchor="t"/>
          <a:lstStyle/>
          <a:p>
            <a:pPr algn="ctr"/>
            <a:endParaRPr kumimoji="1" lang="zh-CN" altLang="en-US"/>
          </a:p>
        </p:txBody>
      </p:sp>
      <p:sp>
        <p:nvSpPr>
          <p:cNvPr id="7" name="标题 1"/>
          <p:cNvSpPr txBox="1"/>
          <p:nvPr>
            <p:custDataLst>
              <p:tags r:id="rId3"/>
            </p:custDataLst>
          </p:nvPr>
        </p:nvSpPr>
        <p:spPr>
          <a:xfrm>
            <a:off x="5605175" y="2521484"/>
            <a:ext cx="1369745" cy="493108"/>
          </a:xfrm>
          <a:prstGeom prst="rect">
            <a:avLst/>
          </a:prstGeom>
          <a:noFill/>
          <a:ln>
            <a:noFill/>
          </a:ln>
        </p:spPr>
        <p:txBody>
          <a:bodyPr vert="horz" wrap="square" lIns="0" tIns="0" rIns="0" bIns="0" rtlCol="0" anchor="ctr"/>
          <a:lstStyle/>
          <a:p>
            <a:pPr algn="ctr"/>
            <a:r>
              <a:rPr kumimoji="1" lang="en-US" altLang="zh-CN" sz="1600" b="1">
                <a:ln w="12700">
                  <a:noFill/>
                </a:ln>
                <a:solidFill>
                  <a:srgbClr val="D23918">
                    <a:alpha val="100000"/>
                  </a:srgbClr>
                </a:solidFill>
                <a:latin typeface="微软雅黑" panose="020B0503020204020204" charset="-122"/>
                <a:ea typeface="微软雅黑" panose="020B0503020204020204" charset="-122"/>
                <a:cs typeface="华文宋体" panose="02010600040101010101" charset="-122"/>
              </a:rPr>
              <a:t>健全基层民主制度</a:t>
            </a:r>
            <a:endParaRPr kumimoji="1" lang="en-US" altLang="zh-CN" sz="1600" b="1">
              <a:ln w="12700">
                <a:noFill/>
              </a:ln>
              <a:solidFill>
                <a:srgbClr val="D23918">
                  <a:alpha val="100000"/>
                </a:srgbClr>
              </a:solidFill>
              <a:latin typeface="微软雅黑" panose="020B0503020204020204" charset="-122"/>
              <a:ea typeface="微软雅黑" panose="020B0503020204020204" charset="-122"/>
              <a:cs typeface="华文宋体" panose="02010600040101010101" charset="-122"/>
            </a:endParaRPr>
          </a:p>
        </p:txBody>
      </p:sp>
      <p:sp>
        <p:nvSpPr>
          <p:cNvPr id="8" name="标题 1"/>
          <p:cNvSpPr txBox="1"/>
          <p:nvPr/>
        </p:nvSpPr>
        <p:spPr>
          <a:xfrm>
            <a:off x="6423378" y="4407260"/>
            <a:ext cx="2124329" cy="1726840"/>
          </a:xfrm>
          <a:prstGeom prst="rect">
            <a:avLst/>
          </a:prstGeom>
          <a:noFill/>
          <a:ln>
            <a:noFill/>
          </a:ln>
        </p:spPr>
        <p:txBody>
          <a:bodyPr vert="horz" wrap="square" lIns="0" tIns="0" rIns="0" bIns="0" rtlCol="0" anchor="t"/>
          <a:lstStyle/>
          <a:p>
            <a:pPr algn="ctr"/>
            <a:endParaRPr kumimoji="1" lang="zh-CN" altLang="en-US"/>
          </a:p>
        </p:txBody>
      </p:sp>
      <p:sp>
        <p:nvSpPr>
          <p:cNvPr id="9" name="标题 1"/>
          <p:cNvSpPr txBox="1"/>
          <p:nvPr>
            <p:custDataLst>
              <p:tags r:id="rId4"/>
            </p:custDataLst>
          </p:nvPr>
        </p:nvSpPr>
        <p:spPr>
          <a:xfrm>
            <a:off x="7719973" y="2521484"/>
            <a:ext cx="1369745" cy="493108"/>
          </a:xfrm>
          <a:prstGeom prst="rect">
            <a:avLst/>
          </a:prstGeom>
          <a:noFill/>
          <a:ln>
            <a:noFill/>
          </a:ln>
        </p:spPr>
        <p:txBody>
          <a:bodyPr vert="horz" wrap="square" lIns="0" tIns="0" rIns="0" bIns="0" rtlCol="0" anchor="ctr"/>
          <a:lstStyle/>
          <a:p>
            <a:pPr algn="ctr"/>
            <a:r>
              <a:rPr kumimoji="1" lang="en-US" altLang="zh-CN" sz="1600" b="1">
                <a:ln w="12700">
                  <a:noFill/>
                </a:ln>
                <a:solidFill>
                  <a:srgbClr val="E6B446">
                    <a:alpha val="100000"/>
                  </a:srgbClr>
                </a:solidFill>
                <a:latin typeface="微软雅黑" panose="020B0503020204020204" charset="-122"/>
                <a:ea typeface="微软雅黑" panose="020B0503020204020204" charset="-122"/>
                <a:cs typeface="华文宋体" panose="02010600040101010101" charset="-122"/>
              </a:rPr>
              <a:t>完善大统战工作格局</a:t>
            </a:r>
            <a:endParaRPr kumimoji="1" lang="zh-CN" altLang="en-US" b="1">
              <a:latin typeface="微软雅黑" panose="020B0503020204020204" charset="-122"/>
              <a:ea typeface="微软雅黑" panose="020B0503020204020204" charset="-122"/>
            </a:endParaRPr>
          </a:p>
        </p:txBody>
      </p:sp>
      <p:sp>
        <p:nvSpPr>
          <p:cNvPr id="10" name="标题 1"/>
          <p:cNvSpPr txBox="1"/>
          <p:nvPr/>
        </p:nvSpPr>
        <p:spPr>
          <a:xfrm>
            <a:off x="9202462" y="4407260"/>
            <a:ext cx="2124329" cy="1726840"/>
          </a:xfrm>
          <a:prstGeom prst="rect">
            <a:avLst/>
          </a:prstGeom>
          <a:noFill/>
          <a:ln>
            <a:noFill/>
          </a:ln>
        </p:spPr>
        <p:txBody>
          <a:bodyPr vert="horz" wrap="square" lIns="0" tIns="0" rIns="0" bIns="0" rtlCol="0" anchor="t"/>
          <a:lstStyle/>
          <a:p>
            <a:pPr algn="ctr"/>
            <a:endParaRPr kumimoji="1" lang="zh-CN" altLang="en-US"/>
          </a:p>
        </p:txBody>
      </p:sp>
      <p:sp>
        <p:nvSpPr>
          <p:cNvPr id="11" name="标题 1"/>
          <p:cNvSpPr txBox="1"/>
          <p:nvPr>
            <p:custDataLst>
              <p:tags r:id="rId5"/>
            </p:custDataLst>
          </p:nvPr>
        </p:nvSpPr>
        <p:spPr>
          <a:xfrm>
            <a:off x="5482571" y="1371591"/>
            <a:ext cx="1624618" cy="1004707"/>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bg1">
                <a:lumMod val="50000"/>
              </a:schemeClr>
            </a:solidFill>
            <a:miter/>
          </a:ln>
          <a:effectLst/>
        </p:spPr>
        <p:txBody>
          <a:bodyPr vert="horz" wrap="square" lIns="91440" tIns="45720" rIns="91440" bIns="45720" rtlCol="0" anchor="ctr"/>
          <a:lstStyle/>
          <a:p>
            <a:pPr algn="l"/>
            <a:endParaRPr kumimoji="1" lang="zh-CN" altLang="en-US"/>
          </a:p>
        </p:txBody>
      </p:sp>
      <p:sp>
        <p:nvSpPr>
          <p:cNvPr id="12" name="标题 1"/>
          <p:cNvSpPr txBox="1"/>
          <p:nvPr>
            <p:custDataLst>
              <p:tags r:id="rId6"/>
            </p:custDataLst>
          </p:nvPr>
        </p:nvSpPr>
        <p:spPr>
          <a:xfrm>
            <a:off x="5482575" y="1227882"/>
            <a:ext cx="1624608" cy="1004475"/>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1"/>
          </a:solidFill>
          <a:ln w="4317" cap="flat">
            <a:noFill/>
            <a:miter/>
          </a:ln>
        </p:spPr>
        <p:txBody>
          <a:bodyPr vert="horz" wrap="square" lIns="91440" tIns="45720" rIns="91440" bIns="45720" rtlCol="0" anchor="ctr"/>
          <a:lstStyle/>
          <a:p>
            <a:pPr algn="l"/>
            <a:endParaRPr kumimoji="1" lang="zh-CN" altLang="en-US"/>
          </a:p>
        </p:txBody>
      </p:sp>
      <p:sp>
        <p:nvSpPr>
          <p:cNvPr id="13" name="标题 1"/>
          <p:cNvSpPr txBox="1"/>
          <p:nvPr>
            <p:custDataLst>
              <p:tags r:id="rId7"/>
            </p:custDataLst>
          </p:nvPr>
        </p:nvSpPr>
        <p:spPr>
          <a:xfrm>
            <a:off x="5482571" y="1126795"/>
            <a:ext cx="1624618" cy="1004707"/>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1"/>
              </a:gs>
              <a:gs pos="100000">
                <a:schemeClr val="accent1">
                  <a:lumMod val="85000"/>
                  <a:lumOff val="15000"/>
                </a:schemeClr>
              </a:gs>
            </a:gsLst>
            <a:lin ang="5400000" scaled="0"/>
          </a:gradFill>
          <a:ln w="25400" cap="sq">
            <a:solidFill>
              <a:schemeClr val="bg1"/>
            </a:solidFill>
            <a:miter/>
          </a:ln>
          <a:effectLst/>
        </p:spPr>
        <p:txBody>
          <a:bodyPr vert="horz" wrap="square" lIns="45720" tIns="22860" rIns="45720" bIns="22860" rtlCol="0" anchor="ctr"/>
          <a:lstStyle/>
          <a:p>
            <a:pPr algn="ctr"/>
            <a:endParaRPr kumimoji="1" lang="zh-CN" altLang="en-US"/>
          </a:p>
        </p:txBody>
      </p:sp>
      <p:sp>
        <p:nvSpPr>
          <p:cNvPr id="14" name="标题 1"/>
          <p:cNvSpPr txBox="1"/>
          <p:nvPr>
            <p:custDataLst>
              <p:tags r:id="rId8"/>
            </p:custDataLst>
          </p:nvPr>
        </p:nvSpPr>
        <p:spPr>
          <a:xfrm>
            <a:off x="6076117" y="1415877"/>
            <a:ext cx="437524" cy="384375"/>
          </a:xfrm>
          <a:prstGeom prst="rect">
            <a:avLst/>
          </a:prstGeom>
          <a:noFill/>
          <a:ln>
            <a:noFill/>
          </a:ln>
        </p:spPr>
        <p:txBody>
          <a:bodyPr vert="horz" wrap="square" lIns="0" tIns="0" rIns="0" bIns="0" rtlCol="0" anchor="t"/>
          <a:lstStyle/>
          <a:p>
            <a:pPr algn="ctr"/>
            <a:r>
              <a:rPr kumimoji="1" lang="en-US" altLang="zh-CN" sz="24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03</a:t>
            </a:r>
            <a:endParaRPr kumimoji="1" lang="zh-CN" altLang="en-US"/>
          </a:p>
        </p:txBody>
      </p:sp>
      <p:sp>
        <p:nvSpPr>
          <p:cNvPr id="15" name="标题 1"/>
          <p:cNvSpPr txBox="1"/>
          <p:nvPr>
            <p:custDataLst>
              <p:tags r:id="rId9"/>
            </p:custDataLst>
          </p:nvPr>
        </p:nvSpPr>
        <p:spPr>
          <a:xfrm>
            <a:off x="7597369" y="1371591"/>
            <a:ext cx="1624618" cy="1004707"/>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bg1">
                <a:lumMod val="50000"/>
              </a:schemeClr>
            </a:solidFill>
            <a:miter/>
          </a:ln>
          <a:effectLst/>
        </p:spPr>
        <p:txBody>
          <a:bodyPr vert="horz" wrap="square" lIns="91440" tIns="45720" rIns="91440" bIns="45720" rtlCol="0" anchor="ctr"/>
          <a:lstStyle/>
          <a:p>
            <a:pPr algn="l"/>
            <a:endParaRPr kumimoji="1" lang="zh-CN" altLang="en-US"/>
          </a:p>
        </p:txBody>
      </p:sp>
      <p:sp>
        <p:nvSpPr>
          <p:cNvPr id="16" name="标题 1"/>
          <p:cNvSpPr txBox="1"/>
          <p:nvPr>
            <p:custDataLst>
              <p:tags r:id="rId10"/>
            </p:custDataLst>
          </p:nvPr>
        </p:nvSpPr>
        <p:spPr>
          <a:xfrm>
            <a:off x="7597374" y="1227882"/>
            <a:ext cx="1624608" cy="1004475"/>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2"/>
          </a:solidFill>
          <a:ln w="4317" cap="flat">
            <a:noFill/>
            <a:miter/>
          </a:ln>
        </p:spPr>
        <p:txBody>
          <a:bodyPr vert="horz" wrap="square" lIns="91440" tIns="45720" rIns="91440" bIns="45720" rtlCol="0" anchor="ctr"/>
          <a:lstStyle/>
          <a:p>
            <a:pPr algn="l"/>
            <a:endParaRPr kumimoji="1" lang="zh-CN" altLang="en-US"/>
          </a:p>
        </p:txBody>
      </p:sp>
      <p:sp>
        <p:nvSpPr>
          <p:cNvPr id="17" name="标题 1"/>
          <p:cNvSpPr txBox="1"/>
          <p:nvPr>
            <p:custDataLst>
              <p:tags r:id="rId11"/>
            </p:custDataLst>
          </p:nvPr>
        </p:nvSpPr>
        <p:spPr>
          <a:xfrm>
            <a:off x="7597369" y="1126795"/>
            <a:ext cx="1624618" cy="1004707"/>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2">
                  <a:lumMod val="97000"/>
                </a:schemeClr>
              </a:gs>
              <a:gs pos="100000">
                <a:schemeClr val="accent2">
                  <a:lumMod val="85000"/>
                  <a:lumOff val="15000"/>
                </a:schemeClr>
              </a:gs>
            </a:gsLst>
            <a:lin ang="5400000" scaled="0"/>
          </a:gradFill>
          <a:ln w="25400" cap="sq">
            <a:solidFill>
              <a:schemeClr val="bg1"/>
            </a:solidFill>
            <a:miter/>
          </a:ln>
          <a:effectLst>
            <a:outerShdw blurRad="330200" dist="381000" dir="5400000" sx="90000" sy="90000" algn="t" rotWithShape="0">
              <a:schemeClr val="accent2">
                <a:lumMod val="75000"/>
                <a:alpha val="25000"/>
              </a:schemeClr>
            </a:outerShdw>
          </a:effectLst>
        </p:spPr>
        <p:txBody>
          <a:bodyPr vert="horz" wrap="square" lIns="91440" tIns="45720" rIns="91440" bIns="45720" rtlCol="0" anchor="ctr"/>
          <a:lstStyle/>
          <a:p>
            <a:pPr algn="l"/>
            <a:endParaRPr kumimoji="1" lang="zh-CN" altLang="en-US"/>
          </a:p>
        </p:txBody>
      </p:sp>
      <p:sp>
        <p:nvSpPr>
          <p:cNvPr id="18" name="标题 1"/>
          <p:cNvSpPr txBox="1"/>
          <p:nvPr>
            <p:custDataLst>
              <p:tags r:id="rId12"/>
            </p:custDataLst>
          </p:nvPr>
        </p:nvSpPr>
        <p:spPr>
          <a:xfrm>
            <a:off x="8190916" y="1415877"/>
            <a:ext cx="437524" cy="384375"/>
          </a:xfrm>
          <a:prstGeom prst="rect">
            <a:avLst/>
          </a:prstGeom>
          <a:noFill/>
          <a:ln>
            <a:noFill/>
          </a:ln>
        </p:spPr>
        <p:txBody>
          <a:bodyPr vert="horz" wrap="square" lIns="0" tIns="0" rIns="0" bIns="0" rtlCol="0" anchor="t"/>
          <a:lstStyle/>
          <a:p>
            <a:pPr algn="ctr"/>
            <a:r>
              <a:rPr kumimoji="1" lang="en-US" altLang="zh-CN" sz="24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04</a:t>
            </a:r>
            <a:endParaRPr kumimoji="1" lang="zh-CN" altLang="en-US"/>
          </a:p>
        </p:txBody>
      </p:sp>
      <p:sp>
        <p:nvSpPr>
          <p:cNvPr id="19" name="标题 1"/>
          <p:cNvSpPr txBox="1"/>
          <p:nvPr>
            <p:custDataLst>
              <p:tags r:id="rId13"/>
            </p:custDataLst>
          </p:nvPr>
        </p:nvSpPr>
        <p:spPr>
          <a:xfrm>
            <a:off x="3367772" y="1371591"/>
            <a:ext cx="1624618" cy="1004707"/>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bg1">
                <a:lumMod val="50000"/>
              </a:schemeClr>
            </a:solidFill>
            <a:miter/>
          </a:ln>
          <a:effectLst/>
        </p:spPr>
        <p:txBody>
          <a:bodyPr vert="horz" wrap="square" lIns="91440" tIns="45720" rIns="91440" bIns="45720" rtlCol="0" anchor="ctr"/>
          <a:lstStyle/>
          <a:p>
            <a:pPr algn="l"/>
            <a:endParaRPr kumimoji="1" lang="zh-CN" altLang="en-US"/>
          </a:p>
        </p:txBody>
      </p:sp>
      <p:sp>
        <p:nvSpPr>
          <p:cNvPr id="20" name="标题 1"/>
          <p:cNvSpPr txBox="1"/>
          <p:nvPr>
            <p:custDataLst>
              <p:tags r:id="rId14"/>
            </p:custDataLst>
          </p:nvPr>
        </p:nvSpPr>
        <p:spPr>
          <a:xfrm>
            <a:off x="3367777" y="1227882"/>
            <a:ext cx="1624608" cy="1004475"/>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2"/>
          </a:solidFill>
          <a:ln w="4317" cap="flat">
            <a:noFill/>
            <a:miter/>
          </a:ln>
        </p:spPr>
        <p:txBody>
          <a:bodyPr vert="horz" wrap="square" lIns="91440" tIns="45720" rIns="91440" bIns="45720" rtlCol="0" anchor="ctr"/>
          <a:lstStyle/>
          <a:p>
            <a:pPr algn="l"/>
            <a:endParaRPr kumimoji="1" lang="zh-CN" altLang="en-US"/>
          </a:p>
        </p:txBody>
      </p:sp>
      <p:sp>
        <p:nvSpPr>
          <p:cNvPr id="21" name="标题 1"/>
          <p:cNvSpPr txBox="1"/>
          <p:nvPr>
            <p:custDataLst>
              <p:tags r:id="rId15"/>
            </p:custDataLst>
          </p:nvPr>
        </p:nvSpPr>
        <p:spPr>
          <a:xfrm>
            <a:off x="3367772" y="1126795"/>
            <a:ext cx="1624618" cy="1004707"/>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2">
                  <a:lumMod val="97000"/>
                </a:schemeClr>
              </a:gs>
              <a:gs pos="100000">
                <a:schemeClr val="accent2">
                  <a:lumMod val="85000"/>
                  <a:lumOff val="15000"/>
                </a:schemeClr>
              </a:gs>
            </a:gsLst>
            <a:lin ang="5400000" scaled="0"/>
          </a:gradFill>
          <a:ln w="25400" cap="sq">
            <a:solidFill>
              <a:schemeClr val="bg1"/>
            </a:solidFill>
            <a:miter/>
          </a:ln>
          <a:effectLst>
            <a:outerShdw blurRad="330200" dist="381000" dir="5400000" sx="90000" sy="90000" algn="t" rotWithShape="0">
              <a:schemeClr val="accent2">
                <a:lumMod val="75000"/>
                <a:alpha val="25000"/>
              </a:schemeClr>
            </a:outerShdw>
          </a:effectLst>
        </p:spPr>
        <p:txBody>
          <a:bodyPr vert="horz" wrap="square" lIns="91440" tIns="45720" rIns="91440" bIns="45720" rtlCol="0" anchor="ctr"/>
          <a:lstStyle/>
          <a:p>
            <a:pPr algn="l"/>
            <a:endParaRPr kumimoji="1" lang="zh-CN" altLang="en-US"/>
          </a:p>
        </p:txBody>
      </p:sp>
      <p:sp>
        <p:nvSpPr>
          <p:cNvPr id="22" name="标题 1"/>
          <p:cNvSpPr txBox="1"/>
          <p:nvPr>
            <p:custDataLst>
              <p:tags r:id="rId16"/>
            </p:custDataLst>
          </p:nvPr>
        </p:nvSpPr>
        <p:spPr>
          <a:xfrm>
            <a:off x="3961319" y="1415877"/>
            <a:ext cx="437524" cy="384375"/>
          </a:xfrm>
          <a:prstGeom prst="rect">
            <a:avLst/>
          </a:prstGeom>
          <a:noFill/>
          <a:ln>
            <a:noFill/>
          </a:ln>
        </p:spPr>
        <p:txBody>
          <a:bodyPr vert="horz" wrap="square" lIns="0" tIns="0" rIns="0" bIns="0" rtlCol="0" anchor="t"/>
          <a:lstStyle/>
          <a:p>
            <a:pPr algn="ctr"/>
            <a:r>
              <a:rPr kumimoji="1" lang="en-US" altLang="zh-CN" sz="24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02</a:t>
            </a:r>
            <a:endParaRPr kumimoji="1" lang="zh-CN" altLang="en-US"/>
          </a:p>
        </p:txBody>
      </p:sp>
      <p:sp>
        <p:nvSpPr>
          <p:cNvPr id="23" name="标题 1"/>
          <p:cNvSpPr txBox="1"/>
          <p:nvPr>
            <p:custDataLst>
              <p:tags r:id="rId17"/>
            </p:custDataLst>
          </p:nvPr>
        </p:nvSpPr>
        <p:spPr>
          <a:xfrm>
            <a:off x="1252974" y="1371591"/>
            <a:ext cx="1624618" cy="1004707"/>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bg1">
                <a:lumMod val="50000"/>
              </a:schemeClr>
            </a:solidFill>
            <a:miter/>
          </a:ln>
          <a:effectLst/>
        </p:spPr>
        <p:txBody>
          <a:bodyPr vert="horz" wrap="square" lIns="91440" tIns="45720" rIns="91440" bIns="45720" rtlCol="0" anchor="ctr"/>
          <a:lstStyle/>
          <a:p>
            <a:pPr algn="l"/>
            <a:endParaRPr kumimoji="1" lang="zh-CN" altLang="en-US"/>
          </a:p>
        </p:txBody>
      </p:sp>
      <p:sp>
        <p:nvSpPr>
          <p:cNvPr id="24" name="标题 1"/>
          <p:cNvSpPr txBox="1"/>
          <p:nvPr>
            <p:custDataLst>
              <p:tags r:id="rId18"/>
            </p:custDataLst>
          </p:nvPr>
        </p:nvSpPr>
        <p:spPr>
          <a:xfrm>
            <a:off x="1252979" y="1227882"/>
            <a:ext cx="1624608" cy="1004475"/>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1"/>
          </a:solidFill>
          <a:ln w="4317" cap="flat">
            <a:noFill/>
            <a:miter/>
          </a:ln>
        </p:spPr>
        <p:txBody>
          <a:bodyPr vert="horz" wrap="square" lIns="91440" tIns="45720" rIns="91440" bIns="45720" rtlCol="0" anchor="ctr"/>
          <a:lstStyle/>
          <a:p>
            <a:pPr algn="l"/>
            <a:endParaRPr kumimoji="1" lang="zh-CN" altLang="en-US"/>
          </a:p>
        </p:txBody>
      </p:sp>
      <p:sp>
        <p:nvSpPr>
          <p:cNvPr id="25" name="标题 1"/>
          <p:cNvSpPr txBox="1"/>
          <p:nvPr>
            <p:custDataLst>
              <p:tags r:id="rId19"/>
            </p:custDataLst>
          </p:nvPr>
        </p:nvSpPr>
        <p:spPr>
          <a:xfrm>
            <a:off x="1252974" y="1126795"/>
            <a:ext cx="1624618" cy="1004707"/>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1"/>
              </a:gs>
              <a:gs pos="100000">
                <a:schemeClr val="accent1">
                  <a:lumMod val="85000"/>
                  <a:lumOff val="15000"/>
                </a:schemeClr>
              </a:gs>
            </a:gsLst>
            <a:lin ang="5400000" scaled="0"/>
          </a:gradFill>
          <a:ln w="25400" cap="sq">
            <a:solidFill>
              <a:schemeClr val="bg1"/>
            </a:solidFill>
            <a:miter/>
          </a:ln>
          <a:effectLst/>
        </p:spPr>
        <p:txBody>
          <a:bodyPr vert="horz" wrap="square" lIns="45720" tIns="22860" rIns="45720" bIns="22860" rtlCol="0" anchor="ctr"/>
          <a:lstStyle/>
          <a:p>
            <a:pPr algn="ctr"/>
            <a:endParaRPr kumimoji="1" lang="zh-CN" altLang="en-US"/>
          </a:p>
        </p:txBody>
      </p:sp>
      <p:sp>
        <p:nvSpPr>
          <p:cNvPr id="26" name="标题 1"/>
          <p:cNvSpPr txBox="1"/>
          <p:nvPr>
            <p:custDataLst>
              <p:tags r:id="rId20"/>
            </p:custDataLst>
          </p:nvPr>
        </p:nvSpPr>
        <p:spPr>
          <a:xfrm>
            <a:off x="1846520" y="1415877"/>
            <a:ext cx="437524" cy="384375"/>
          </a:xfrm>
          <a:prstGeom prst="rect">
            <a:avLst/>
          </a:prstGeom>
          <a:noFill/>
          <a:ln>
            <a:noFill/>
          </a:ln>
        </p:spPr>
        <p:txBody>
          <a:bodyPr vert="horz" wrap="square" lIns="0" tIns="0" rIns="0" bIns="0" rtlCol="0" anchor="t"/>
          <a:lstStyle/>
          <a:p>
            <a:pPr algn="ctr"/>
            <a:r>
              <a:rPr kumimoji="1" lang="en-US" altLang="zh-CN" sz="24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01</a:t>
            </a:r>
            <a:endParaRPr kumimoji="1" lang="zh-CN" altLang="en-US"/>
          </a:p>
        </p:txBody>
      </p:sp>
      <p:grpSp>
        <p:nvGrpSpPr>
          <p:cNvPr id="28" name="组合 27"/>
          <p:cNvGrpSpPr/>
          <p:nvPr/>
        </p:nvGrpSpPr>
        <p:grpSpPr>
          <a:xfrm>
            <a:off x="101659" y="333327"/>
            <a:ext cx="821337" cy="657689"/>
            <a:chOff x="101659" y="333327"/>
            <a:chExt cx="821337" cy="657689"/>
          </a:xfrm>
        </p:grpSpPr>
        <p:sp>
          <p:nvSpPr>
            <p:cNvPr id="29"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0"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
        <p:nvSpPr>
          <p:cNvPr id="31" name="标题 1"/>
          <p:cNvSpPr txBox="1"/>
          <p:nvPr/>
        </p:nvSpPr>
        <p:spPr>
          <a:xfrm>
            <a:off x="605155" y="47625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7.</a:t>
            </a:r>
            <a:r>
              <a:rPr kumimoji="1" lang="zh-CN" altLang="en-US" sz="3200" b="1">
                <a:latin typeface="黑体" panose="02010609060101010101" charset="-122"/>
                <a:ea typeface="黑体" panose="02010609060101010101" charset="-122"/>
                <a:cs typeface="黑体" panose="02010609060101010101" charset="-122"/>
              </a:rPr>
              <a:t> 发展全过程人民民主是中国式现代化的本质要求</a:t>
            </a:r>
            <a:endParaRPr kumimoji="1" lang="zh-CN" altLang="en-US" sz="3200" b="1">
              <a:latin typeface="黑体" panose="02010609060101010101" charset="-122"/>
              <a:ea typeface="黑体" panose="02010609060101010101" charset="-122"/>
              <a:cs typeface="黑体" panose="02010609060101010101" charset="-122"/>
            </a:endParaRPr>
          </a:p>
        </p:txBody>
      </p:sp>
      <p:sp>
        <p:nvSpPr>
          <p:cNvPr id="32" name="任意多边形: 形状 22"/>
          <p:cNvSpPr/>
          <p:nvPr/>
        </p:nvSpPr>
        <p:spPr>
          <a:xfrm rot="10800000">
            <a:off x="208280" y="3644900"/>
            <a:ext cx="11766550" cy="3171190"/>
          </a:xfrm>
          <a:custGeom>
            <a:avLst/>
            <a:gdLst>
              <a:gd name="connsiteX0" fmla="*/ 0 w 7150101"/>
              <a:gd name="connsiteY0" fmla="*/ 0 h 2659448"/>
              <a:gd name="connsiteX1" fmla="*/ 5820377 w 7150101"/>
              <a:gd name="connsiteY1" fmla="*/ 0 h 2659448"/>
              <a:gd name="connsiteX2" fmla="*/ 7150101 w 7150101"/>
              <a:gd name="connsiteY2" fmla="*/ 1329724 h 2659448"/>
              <a:gd name="connsiteX3" fmla="*/ 5820377 w 7150101"/>
              <a:gd name="connsiteY3" fmla="*/ 2659448 h 2659448"/>
              <a:gd name="connsiteX4" fmla="*/ 0 w 7150101"/>
              <a:gd name="connsiteY4" fmla="*/ 2659448 h 265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101" h="2659448">
                <a:moveTo>
                  <a:pt x="0" y="0"/>
                </a:moveTo>
                <a:lnTo>
                  <a:pt x="5820377" y="0"/>
                </a:lnTo>
                <a:cubicBezTo>
                  <a:pt x="6554763" y="0"/>
                  <a:pt x="7150101" y="595338"/>
                  <a:pt x="7150101" y="1329724"/>
                </a:cubicBezTo>
                <a:cubicBezTo>
                  <a:pt x="7150101" y="2064110"/>
                  <a:pt x="6554763" y="2659448"/>
                  <a:pt x="5820377" y="2659448"/>
                </a:cubicBezTo>
                <a:lnTo>
                  <a:pt x="0" y="2659448"/>
                </a:lnTo>
                <a:close/>
              </a:path>
            </a:pathLst>
          </a:custGeom>
          <a:gradFill>
            <a:gsLst>
              <a:gs pos="0">
                <a:srgbClr val="FFC000">
                  <a:alpha val="0"/>
                </a:srgbClr>
              </a:gs>
              <a:gs pos="100000">
                <a:srgbClr val="F54E1A"/>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dirty="0">
              <a:solidFill>
                <a:srgbClr val="FFFFFF"/>
              </a:solidFill>
            </a:endParaRPr>
          </a:p>
        </p:txBody>
      </p:sp>
      <p:sp>
        <p:nvSpPr>
          <p:cNvPr id="33" name="文本框 32"/>
          <p:cNvSpPr txBox="1"/>
          <p:nvPr/>
        </p:nvSpPr>
        <p:spPr>
          <a:xfrm>
            <a:off x="5738495" y="5899150"/>
            <a:ext cx="6236335" cy="722630"/>
          </a:xfrm>
          <a:prstGeom prst="rect">
            <a:avLst/>
          </a:prstGeom>
          <a:noFill/>
        </p:spPr>
        <p:txBody>
          <a:bodyPr wrap="square" rtlCol="0" anchor="t">
            <a:noAutofit/>
          </a:bodyPr>
          <a:lstStyle/>
          <a:p>
            <a:pPr>
              <a:lnSpc>
                <a:spcPct val="120000"/>
              </a:lnSpc>
            </a:pPr>
            <a:r>
              <a:rPr lang="zh-CN" altLang="en-US" sz="2400" b="1" dirty="0">
                <a:latin typeface="楷体" panose="02010609060101010101" pitchFamily="49" charset="-122"/>
                <a:ea typeface="楷体" panose="02010609060101010101" pitchFamily="49" charset="-122"/>
              </a:rPr>
              <a:t>中国式民主怎样发挥作用？</a:t>
            </a:r>
            <a:endParaRPr lang="en-US" altLang="zh-CN" sz="2400" b="1" dirty="0">
              <a:latin typeface="楷体" panose="02010609060101010101" pitchFamily="49" charset="-122"/>
              <a:ea typeface="楷体" panose="02010609060101010101" pitchFamily="49" charset="-122"/>
            </a:endParaRPr>
          </a:p>
          <a:p>
            <a:pPr indent="1798955">
              <a:lnSpc>
                <a:spcPct val="120000"/>
              </a:lnSpc>
            </a:pP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土耳其银行家诺扬·罗拿</a:t>
            </a:r>
            <a:endParaRPr lang="zh-CN" altLang="en-US" sz="2400" dirty="0">
              <a:latin typeface="楷体" panose="02010609060101010101" pitchFamily="49" charset="-122"/>
              <a:ea typeface="楷体" panose="02010609060101010101" pitchFamily="49" charset="-122"/>
            </a:endParaRPr>
          </a:p>
        </p:txBody>
      </p:sp>
      <p:sp>
        <p:nvSpPr>
          <p:cNvPr id="34" name="矩形 33"/>
          <p:cNvSpPr/>
          <p:nvPr/>
        </p:nvSpPr>
        <p:spPr>
          <a:xfrm rot="5400000">
            <a:off x="4404995" y="2491105"/>
            <a:ext cx="163830" cy="4094480"/>
          </a:xfrm>
          <a:prstGeom prst="rect">
            <a:avLst/>
          </a:prstGeom>
          <a:gradFill>
            <a:gsLst>
              <a:gs pos="11000">
                <a:schemeClr val="accent2">
                  <a:lumMod val="40000"/>
                  <a:lumOff val="60000"/>
                  <a:alpha val="0"/>
                </a:schemeClr>
              </a:gs>
              <a:gs pos="63000">
                <a:srgbClr val="F54E1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rot="5400000">
            <a:off x="4311650" y="4545330"/>
            <a:ext cx="163830" cy="2683510"/>
          </a:xfrm>
          <a:prstGeom prst="rect">
            <a:avLst/>
          </a:prstGeom>
          <a:gradFill>
            <a:gsLst>
              <a:gs pos="11000">
                <a:schemeClr val="accent2">
                  <a:lumMod val="40000"/>
                  <a:lumOff val="60000"/>
                  <a:alpha val="0"/>
                </a:schemeClr>
              </a:gs>
              <a:gs pos="63000">
                <a:srgbClr val="F54E1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55320" y="3990340"/>
            <a:ext cx="5160010" cy="1978025"/>
          </a:xfrm>
          <a:prstGeom prst="rect">
            <a:avLst/>
          </a:prstGeom>
          <a:noFill/>
        </p:spPr>
        <p:txBody>
          <a:bodyPr wrap="square">
            <a:noAutofit/>
          </a:bodyPr>
          <a:lstStyle>
            <a:defPPr>
              <a:defRPr lang="zh-CN"/>
            </a:defPPr>
            <a:lvl1pPr indent="11430" algn="just">
              <a:lnSpc>
                <a:spcPct val="120000"/>
              </a:lnSpc>
              <a:defRPr sz="2400" kern="100">
                <a:effectLst/>
                <a:latin typeface="等线" panose="02010600030101010101" pitchFamily="2" charset="-122"/>
                <a:ea typeface="华文仿宋" panose="02010600040101010101" charset="-122"/>
                <a:cs typeface="Times New Roman" panose="02020603050405020304" pitchFamily="18" charset="0"/>
              </a:defRPr>
            </a:lvl1pPr>
          </a:lstStyle>
          <a:p>
            <a:pPr algn="ctr" fontAlgn="auto">
              <a:lnSpc>
                <a:spcPct val="150000"/>
              </a:lnSpc>
            </a:pPr>
            <a:r>
              <a:rPr lang="zh-CN" altLang="zh-CN"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rPr>
              <a:t>中国的现代化，没有走西方老路</a:t>
            </a:r>
            <a:endParaRPr lang="en-US" altLang="zh-CN"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endParaRPr>
          </a:p>
          <a:p>
            <a:pPr algn="ctr" fontAlgn="auto">
              <a:lnSpc>
                <a:spcPct val="150000"/>
              </a:lnSpc>
            </a:pPr>
            <a:r>
              <a:rPr lang="zh-CN" altLang="zh-CN"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rPr>
              <a:t>而是创造了</a:t>
            </a:r>
            <a:r>
              <a:rPr lang="en-US" altLang="zh-CN"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rPr>
              <a:t> </a:t>
            </a:r>
            <a:r>
              <a:rPr lang="zh-CN" altLang="zh-CN" sz="3200" b="1" dirty="0">
                <a:solidFill>
                  <a:srgbClr val="002060"/>
                </a:solidFill>
                <a:latin typeface="Arial" panose="020B0604020202020204" pitchFamily="34" charset="0"/>
                <a:ea typeface="微软雅黑" panose="020B0503020204020204" charset="-122"/>
              </a:rPr>
              <a:t>中国式现代化道路</a:t>
            </a:r>
            <a:endParaRPr lang="en-US" altLang="zh-CN" b="1" dirty="0">
              <a:solidFill>
                <a:srgbClr val="002060"/>
              </a:solidFill>
              <a:latin typeface="Arial" panose="020B0604020202020204" pitchFamily="34" charset="0"/>
              <a:ea typeface="微软雅黑" panose="020B0503020204020204" charset="-122"/>
            </a:endParaRPr>
          </a:p>
          <a:p>
            <a:pPr algn="ctr" fontAlgn="auto">
              <a:lnSpc>
                <a:spcPct val="150000"/>
              </a:lnSpc>
            </a:pPr>
            <a:r>
              <a:rPr lang="zh-CN" altLang="zh-CN"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rPr>
              <a:t>没有照搬照抄西方民主模式</a:t>
            </a:r>
            <a:endParaRPr lang="en-US" altLang="zh-CN"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endParaRPr>
          </a:p>
          <a:p>
            <a:pPr algn="ctr" fontAlgn="auto">
              <a:lnSpc>
                <a:spcPct val="150000"/>
              </a:lnSpc>
            </a:pPr>
            <a:r>
              <a:rPr lang="zh-CN" altLang="zh-CN"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rPr>
              <a:t>而是创造了</a:t>
            </a:r>
            <a:r>
              <a:rPr lang="en-US" altLang="zh-CN"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rPr>
              <a:t> </a:t>
            </a:r>
            <a:r>
              <a:rPr lang="zh-CN" altLang="zh-CN" sz="3200" b="1" dirty="0">
                <a:solidFill>
                  <a:srgbClr val="002060"/>
                </a:solidFill>
                <a:latin typeface="Arial" panose="020B0604020202020204" pitchFamily="34" charset="0"/>
                <a:ea typeface="微软雅黑" panose="020B0503020204020204" charset="-122"/>
              </a:rPr>
              <a:t>中国式民主 </a:t>
            </a:r>
            <a:endParaRPr lang="zh-CN" altLang="en-US" sz="3200" b="1" dirty="0">
              <a:solidFill>
                <a:srgbClr val="002060"/>
              </a:solidFill>
              <a:latin typeface="Arial" panose="020B0604020202020204" pitchFamily="34" charset="0"/>
              <a:ea typeface="微软雅黑" panose="020B0503020204020204" charset="-122"/>
            </a:endParaRPr>
          </a:p>
        </p:txBody>
      </p:sp>
      <p:grpSp>
        <p:nvGrpSpPr>
          <p:cNvPr id="37" name="组合 36"/>
          <p:cNvGrpSpPr/>
          <p:nvPr/>
        </p:nvGrpSpPr>
        <p:grpSpPr>
          <a:xfrm>
            <a:off x="6047105" y="3096895"/>
            <a:ext cx="5663565" cy="2391410"/>
            <a:chOff x="6189980" y="1654347"/>
            <a:chExt cx="5557304" cy="3133582"/>
          </a:xfrm>
        </p:grpSpPr>
        <p:sp>
          <p:nvSpPr>
            <p:cNvPr id="39" name="矩形 19"/>
            <p:cNvSpPr/>
            <p:nvPr/>
          </p:nvSpPr>
          <p:spPr>
            <a:xfrm>
              <a:off x="6400068" y="1834109"/>
              <a:ext cx="5347216" cy="2953820"/>
            </a:xfrm>
            <a:custGeom>
              <a:avLst/>
              <a:gdLst>
                <a:gd name="connsiteX0" fmla="*/ 0 w 5516488"/>
                <a:gd name="connsiteY0" fmla="*/ 0 h 3411020"/>
                <a:gd name="connsiteX1" fmla="*/ 5516488 w 5516488"/>
                <a:gd name="connsiteY1" fmla="*/ 0 h 3411020"/>
                <a:gd name="connsiteX2" fmla="*/ 5516488 w 5516488"/>
                <a:gd name="connsiteY2" fmla="*/ 3411020 h 3411020"/>
                <a:gd name="connsiteX3" fmla="*/ 0 w 5516488"/>
                <a:gd name="connsiteY3" fmla="*/ 3411020 h 3411020"/>
                <a:gd name="connsiteX4" fmla="*/ 0 w 5516488"/>
                <a:gd name="connsiteY4" fmla="*/ 0 h 3411020"/>
                <a:gd name="connsiteX0-1" fmla="*/ 0 w 5516488"/>
                <a:gd name="connsiteY0-2" fmla="*/ 0 h 3411020"/>
                <a:gd name="connsiteX1-3" fmla="*/ 5516488 w 5516488"/>
                <a:gd name="connsiteY1-4" fmla="*/ 0 h 3411020"/>
                <a:gd name="connsiteX2-5" fmla="*/ 5516488 w 5516488"/>
                <a:gd name="connsiteY2-6" fmla="*/ 3411020 h 3411020"/>
                <a:gd name="connsiteX3-7" fmla="*/ 10160 w 5516488"/>
                <a:gd name="connsiteY3-8" fmla="*/ 2953820 h 3411020"/>
                <a:gd name="connsiteX4-9" fmla="*/ 0 w 5516488"/>
                <a:gd name="connsiteY4-10" fmla="*/ 0 h 3411020"/>
                <a:gd name="connsiteX0-11" fmla="*/ 0 w 5516488"/>
                <a:gd name="connsiteY0-12" fmla="*/ 0 h 2953820"/>
                <a:gd name="connsiteX1-13" fmla="*/ 5516488 w 5516488"/>
                <a:gd name="connsiteY1-14" fmla="*/ 0 h 2953820"/>
                <a:gd name="connsiteX2-15" fmla="*/ 5516488 w 5516488"/>
                <a:gd name="connsiteY2-16" fmla="*/ 2933500 h 2953820"/>
                <a:gd name="connsiteX3-17" fmla="*/ 10160 w 5516488"/>
                <a:gd name="connsiteY3-18" fmla="*/ 2953820 h 2953820"/>
                <a:gd name="connsiteX4-19" fmla="*/ 0 w 5516488"/>
                <a:gd name="connsiteY4-20" fmla="*/ 0 h 29538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16488" h="2953820">
                  <a:moveTo>
                    <a:pt x="0" y="0"/>
                  </a:moveTo>
                  <a:lnTo>
                    <a:pt x="5516488" y="0"/>
                  </a:lnTo>
                  <a:lnTo>
                    <a:pt x="5516488" y="2933500"/>
                  </a:lnTo>
                  <a:lnTo>
                    <a:pt x="10160" y="2953820"/>
                  </a:lnTo>
                  <a:cubicBezTo>
                    <a:pt x="6773" y="1969213"/>
                    <a:pt x="3387" y="984607"/>
                    <a:pt x="0" y="0"/>
                  </a:cubicBezTo>
                  <a:close/>
                </a:path>
              </a:pathLst>
            </a:custGeom>
            <a:solidFill>
              <a:srgbClr val="F54E1A">
                <a:alpha val="52000"/>
              </a:srgbClr>
            </a:solidFill>
            <a:ln w="1905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华文宋体" panose="02010600040101010101" charset="-122"/>
                <a:cs typeface="+mn-cs"/>
              </a:endParaRPr>
            </a:p>
          </p:txBody>
        </p:sp>
        <p:pic>
          <p:nvPicPr>
            <p:cNvPr id="40" name="图片 39"/>
            <p:cNvPicPr>
              <a:picLocks noChangeAspect="1"/>
            </p:cNvPicPr>
            <p:nvPr/>
          </p:nvPicPr>
          <p:blipFill>
            <a:blip r:embed="rId21"/>
            <a:stretch>
              <a:fillRect/>
            </a:stretch>
          </p:blipFill>
          <p:spPr>
            <a:xfrm>
              <a:off x="6189980" y="1654347"/>
              <a:ext cx="5347216" cy="2903896"/>
            </a:xfrm>
            <a:prstGeom prst="rect">
              <a:avLst/>
            </a:prstGeom>
            <a:ln w="57150">
              <a:solidFill>
                <a:srgbClr val="F54E1A"/>
              </a:solidFill>
            </a:ln>
          </p:spPr>
        </p:pic>
      </p:grpSp>
      <p:pic>
        <p:nvPicPr>
          <p:cNvPr id="41" name="图片 40">
            <a:hlinkClick r:id="rId22" action="ppaction://hlinkfile"/>
          </p:cNvPr>
          <p:cNvPicPr>
            <a:picLocks noChangeAspect="1"/>
          </p:cNvPicPr>
          <p:nvPr/>
        </p:nvPicPr>
        <p:blipFill>
          <a:blip r:embed="rId23"/>
          <a:stretch>
            <a:fillRect/>
          </a:stretch>
        </p:blipFill>
        <p:spPr>
          <a:xfrm>
            <a:off x="10152380" y="3939540"/>
            <a:ext cx="1068705" cy="1089660"/>
          </a:xfrm>
          <a:prstGeom prst="rect">
            <a:avLst/>
          </a:prstGeom>
          <a:effectLst>
            <a:outerShdw blurRad="228600" dist="38100" dir="2700000" sx="112000" sy="112000" algn="tl" rotWithShape="0">
              <a:srgbClr val="F54E1A">
                <a:alpha val="40000"/>
              </a:srgbClr>
            </a:outerShdw>
          </a:effectLst>
        </p:spPr>
      </p:pic>
      <p:pic>
        <p:nvPicPr>
          <p:cNvPr id="42" name="P38土耳其银行家诺扬·罗拿：中国式民主怎样发挥作用？">
            <a:hlinkClick r:id="" action="ppaction://media"/>
          </p:cNvPr>
          <p:cNvPicPr/>
          <p:nvPr>
            <a:videoFile r:link="rId24"/>
            <p:extLst>
              <p:ext uri="{DAA4B4D4-6D71-4841-9C94-3DE7FCFB9230}">
                <p14:media xmlns:p14="http://schemas.microsoft.com/office/powerpoint/2010/main" r:embed="rId25"/>
              </p:ext>
            </p:extLst>
          </p:nvPr>
        </p:nvPicPr>
        <p:blipFill>
          <a:blip r:embed="rId26"/>
          <a:stretch>
            <a:fillRect/>
          </a:stretch>
        </p:blipFill>
        <p:spPr>
          <a:xfrm>
            <a:off x="6047740" y="3088005"/>
            <a:ext cx="5448935" cy="2162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linds(horizontal)">
                                      <p:cBhvr>
                                        <p:cTn id="41" dur="500"/>
                                        <p:tgtEl>
                                          <p:spTgt spid="1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linds(horizontal)">
                                      <p:cBhvr>
                                        <p:cTn id="50" dur="500"/>
                                        <p:tgtEl>
                                          <p:spTgt spid="1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linds(horizontal)">
                                      <p:cBhvr>
                                        <p:cTn id="56" dur="500"/>
                                        <p:tgtEl>
                                          <p:spTgt spid="21"/>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linds(horizontal)">
                                      <p:cBhvr>
                                        <p:cTn id="59" dur="500"/>
                                        <p:tgtEl>
                                          <p:spTgt spid="22"/>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blinds(horizontal)">
                                      <p:cBhvr>
                                        <p:cTn id="65" dur="500"/>
                                        <p:tgtEl>
                                          <p:spTgt spid="24"/>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blinds(horizontal)">
                                      <p:cBhvr>
                                        <p:cTn id="68" dur="500"/>
                                        <p:tgtEl>
                                          <p:spTgt spid="2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blinds(horizontal)">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cBhvr additive="base">
                                        <p:cTn id="76" dur="500"/>
                                        <p:tgtEl>
                                          <p:spTgt spid="4"/>
                                        </p:tgtEl>
                                        <p:attrNameLst>
                                          <p:attrName>ppt_y</p:attrName>
                                        </p:attrNameLst>
                                      </p:cBhvr>
                                      <p:tavLst>
                                        <p:tav tm="0">
                                          <p:val>
                                            <p:strVal val="#ppt_y+#ppt_h*1.125000"/>
                                          </p:val>
                                        </p:tav>
                                        <p:tav tm="100000">
                                          <p:val>
                                            <p:strVal val="#ppt_y"/>
                                          </p:val>
                                        </p:tav>
                                      </p:tavLst>
                                    </p:anim>
                                    <p:animEffect transition="in" filter="wipe(up)">
                                      <p:cBhvr>
                                        <p:cTn id="77" dur="500"/>
                                        <p:tgtEl>
                                          <p:spTgt spid="4"/>
                                        </p:tgtEl>
                                      </p:cBhvr>
                                    </p:animEffect>
                                  </p:childTnLst>
                                </p:cTn>
                              </p:par>
                              <p:par>
                                <p:cTn id="78" presetID="12" presetClass="entr" presetSubtype="4" fill="hold" grpId="0" nodeType="withEffect">
                                  <p:stCondLst>
                                    <p:cond delay="0"/>
                                  </p:stCondLst>
                                  <p:childTnLst>
                                    <p:set>
                                      <p:cBhvr>
                                        <p:cTn id="79" dur="1" fill="hold">
                                          <p:stCondLst>
                                            <p:cond delay="0"/>
                                          </p:stCondLst>
                                        </p:cTn>
                                        <p:tgtEl>
                                          <p:spTgt spid="6"/>
                                        </p:tgtEl>
                                        <p:attrNameLst>
                                          <p:attrName>style.visibility</p:attrName>
                                        </p:attrNameLst>
                                      </p:cBhvr>
                                      <p:to>
                                        <p:strVal val="visible"/>
                                      </p:to>
                                    </p:set>
                                    <p:anim calcmode="lin" valueType="num">
                                      <p:cBhvr additive="base">
                                        <p:cTn id="80" dur="500"/>
                                        <p:tgtEl>
                                          <p:spTgt spid="6"/>
                                        </p:tgtEl>
                                        <p:attrNameLst>
                                          <p:attrName>ppt_y</p:attrName>
                                        </p:attrNameLst>
                                      </p:cBhvr>
                                      <p:tavLst>
                                        <p:tav tm="0">
                                          <p:val>
                                            <p:strVal val="#ppt_y+#ppt_h*1.125000"/>
                                          </p:val>
                                        </p:tav>
                                        <p:tav tm="100000">
                                          <p:val>
                                            <p:strVal val="#ppt_y"/>
                                          </p:val>
                                        </p:tav>
                                      </p:tavLst>
                                    </p:anim>
                                    <p:animEffect transition="in" filter="wipe(up)">
                                      <p:cBhvr>
                                        <p:cTn id="81" dur="500"/>
                                        <p:tgtEl>
                                          <p:spTgt spid="6"/>
                                        </p:tgtEl>
                                      </p:cBhvr>
                                    </p:animEffect>
                                  </p:childTnLst>
                                </p:cTn>
                              </p:par>
                              <p:par>
                                <p:cTn id="82" presetID="12" presetClass="entr" presetSubtype="4"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additive="base">
                                        <p:cTn id="84" dur="500"/>
                                        <p:tgtEl>
                                          <p:spTgt spid="8"/>
                                        </p:tgtEl>
                                        <p:attrNameLst>
                                          <p:attrName>ppt_y</p:attrName>
                                        </p:attrNameLst>
                                      </p:cBhvr>
                                      <p:tavLst>
                                        <p:tav tm="0">
                                          <p:val>
                                            <p:strVal val="#ppt_y+#ppt_h*1.125000"/>
                                          </p:val>
                                        </p:tav>
                                        <p:tav tm="100000">
                                          <p:val>
                                            <p:strVal val="#ppt_y"/>
                                          </p:val>
                                        </p:tav>
                                      </p:tavLst>
                                    </p:anim>
                                    <p:animEffect transition="in" filter="wipe(up)">
                                      <p:cBhvr>
                                        <p:cTn id="85" dur="500"/>
                                        <p:tgtEl>
                                          <p:spTgt spid="8"/>
                                        </p:tgtEl>
                                      </p:cBhvr>
                                    </p:animEffect>
                                  </p:childTnLst>
                                </p:cTn>
                              </p:par>
                              <p:par>
                                <p:cTn id="86" presetID="12" presetClass="entr" presetSubtype="4"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 calcmode="lin" valueType="num">
                                      <p:cBhvr additive="base">
                                        <p:cTn id="88" dur="500"/>
                                        <p:tgtEl>
                                          <p:spTgt spid="10"/>
                                        </p:tgtEl>
                                        <p:attrNameLst>
                                          <p:attrName>ppt_y</p:attrName>
                                        </p:attrNameLst>
                                      </p:cBhvr>
                                      <p:tavLst>
                                        <p:tav tm="0">
                                          <p:val>
                                            <p:strVal val="#ppt_y+#ppt_h*1.125000"/>
                                          </p:val>
                                        </p:tav>
                                        <p:tav tm="100000">
                                          <p:val>
                                            <p:strVal val="#ppt_y"/>
                                          </p:val>
                                        </p:tav>
                                      </p:tavLst>
                                    </p:anim>
                                    <p:animEffect transition="in" filter="wipe(up)">
                                      <p:cBhvr>
                                        <p:cTn id="89" dur="500"/>
                                        <p:tgtEl>
                                          <p:spTgt spid="10"/>
                                        </p:tgtEl>
                                      </p:cBhvr>
                                    </p:animEffect>
                                  </p:childTnLst>
                                </p:cTn>
                              </p:par>
                              <p:par>
                                <p:cTn id="90" presetID="1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500"/>
                                        <p:tgtEl>
                                          <p:spTgt spid="32"/>
                                        </p:tgtEl>
                                        <p:attrNameLst>
                                          <p:attrName>ppt_y</p:attrName>
                                        </p:attrNameLst>
                                      </p:cBhvr>
                                      <p:tavLst>
                                        <p:tav tm="0">
                                          <p:val>
                                            <p:strVal val="#ppt_y+#ppt_h*1.125000"/>
                                          </p:val>
                                        </p:tav>
                                        <p:tav tm="100000">
                                          <p:val>
                                            <p:strVal val="#ppt_y"/>
                                          </p:val>
                                        </p:tav>
                                      </p:tavLst>
                                    </p:anim>
                                    <p:animEffect transition="in" filter="wipe(up)">
                                      <p:cBhvr>
                                        <p:cTn id="93" dur="500"/>
                                        <p:tgtEl>
                                          <p:spTgt spid="32"/>
                                        </p:tgtEl>
                                      </p:cBhvr>
                                    </p:animEffect>
                                  </p:childTnLst>
                                </p:cTn>
                              </p:par>
                              <p:par>
                                <p:cTn id="94" presetID="12" presetClass="entr" presetSubtype="4" fill="hold" grpId="0" nodeType="with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additive="base">
                                        <p:cTn id="96" dur="500"/>
                                        <p:tgtEl>
                                          <p:spTgt spid="34"/>
                                        </p:tgtEl>
                                        <p:attrNameLst>
                                          <p:attrName>ppt_y</p:attrName>
                                        </p:attrNameLst>
                                      </p:cBhvr>
                                      <p:tavLst>
                                        <p:tav tm="0">
                                          <p:val>
                                            <p:strVal val="#ppt_y+#ppt_h*1.125000"/>
                                          </p:val>
                                        </p:tav>
                                        <p:tav tm="100000">
                                          <p:val>
                                            <p:strVal val="#ppt_y"/>
                                          </p:val>
                                        </p:tav>
                                      </p:tavLst>
                                    </p:anim>
                                    <p:animEffect transition="in" filter="wipe(up)">
                                      <p:cBhvr>
                                        <p:cTn id="97" dur="500"/>
                                        <p:tgtEl>
                                          <p:spTgt spid="34"/>
                                        </p:tgtEl>
                                      </p:cBhvr>
                                    </p:animEffect>
                                  </p:childTnLst>
                                </p:cTn>
                              </p:par>
                              <p:par>
                                <p:cTn id="98" presetID="12" presetClass="entr" presetSubtype="4"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 calcmode="lin" valueType="num">
                                      <p:cBhvr additive="base">
                                        <p:cTn id="100" dur="500"/>
                                        <p:tgtEl>
                                          <p:spTgt spid="35"/>
                                        </p:tgtEl>
                                        <p:attrNameLst>
                                          <p:attrName>ppt_y</p:attrName>
                                        </p:attrNameLst>
                                      </p:cBhvr>
                                      <p:tavLst>
                                        <p:tav tm="0">
                                          <p:val>
                                            <p:strVal val="#ppt_y+#ppt_h*1.125000"/>
                                          </p:val>
                                        </p:tav>
                                        <p:tav tm="100000">
                                          <p:val>
                                            <p:strVal val="#ppt_y"/>
                                          </p:val>
                                        </p:tav>
                                      </p:tavLst>
                                    </p:anim>
                                    <p:animEffect transition="in" filter="wipe(up)">
                                      <p:cBhvr>
                                        <p:cTn id="101" dur="500"/>
                                        <p:tgtEl>
                                          <p:spTgt spid="35"/>
                                        </p:tgtEl>
                                      </p:cBhvr>
                                    </p:animEffect>
                                  </p:childTnLst>
                                </p:cTn>
                              </p:par>
                              <p:par>
                                <p:cTn id="102" presetID="12" presetClass="entr" presetSubtype="4"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 calcmode="lin" valueType="num">
                                      <p:cBhvr additive="base">
                                        <p:cTn id="104" dur="500"/>
                                        <p:tgtEl>
                                          <p:spTgt spid="36"/>
                                        </p:tgtEl>
                                        <p:attrNameLst>
                                          <p:attrName>ppt_y</p:attrName>
                                        </p:attrNameLst>
                                      </p:cBhvr>
                                      <p:tavLst>
                                        <p:tav tm="0">
                                          <p:val>
                                            <p:strVal val="#ppt_y+#ppt_h*1.125000"/>
                                          </p:val>
                                        </p:tav>
                                        <p:tav tm="100000">
                                          <p:val>
                                            <p:strVal val="#ppt_y"/>
                                          </p:val>
                                        </p:tav>
                                      </p:tavLst>
                                    </p:anim>
                                    <p:animEffect transition="in" filter="wipe(up)">
                                      <p:cBhvr>
                                        <p:cTn id="105" dur="500"/>
                                        <p:tgtEl>
                                          <p:spTgt spid="36"/>
                                        </p:tgtEl>
                                      </p:cBhvr>
                                    </p:animEffect>
                                  </p:childTnLst>
                                </p:cTn>
                              </p:par>
                            </p:childTnLst>
                          </p:cTn>
                        </p:par>
                      </p:childTnLst>
                    </p:cTn>
                  </p:par>
                  <p:par>
                    <p:cTn id="106" fill="hold">
                      <p:stCondLst>
                        <p:cond delay="indefinite"/>
                      </p:stCondLst>
                      <p:childTnLst>
                        <p:par>
                          <p:cTn id="107" fill="hold">
                            <p:stCondLst>
                              <p:cond delay="0"/>
                            </p:stCondLst>
                            <p:childTnLst>
                              <p:par>
                                <p:cTn id="108" presetID="12" presetClass="entr" presetSubtype="4" fill="hold" nodeType="clickEffect">
                                  <p:stCondLst>
                                    <p:cond delay="0"/>
                                  </p:stCondLst>
                                  <p:childTnLst>
                                    <p:set>
                                      <p:cBhvr>
                                        <p:cTn id="109" dur="1" fill="hold">
                                          <p:stCondLst>
                                            <p:cond delay="0"/>
                                          </p:stCondLst>
                                        </p:cTn>
                                        <p:tgtEl>
                                          <p:spTgt spid="37"/>
                                        </p:tgtEl>
                                        <p:attrNameLst>
                                          <p:attrName>style.visibility</p:attrName>
                                        </p:attrNameLst>
                                      </p:cBhvr>
                                      <p:to>
                                        <p:strVal val="visible"/>
                                      </p:to>
                                    </p:set>
                                    <p:anim calcmode="lin" valueType="num">
                                      <p:cBhvr additive="base">
                                        <p:cTn id="110" dur="500"/>
                                        <p:tgtEl>
                                          <p:spTgt spid="37"/>
                                        </p:tgtEl>
                                        <p:attrNameLst>
                                          <p:attrName>ppt_y</p:attrName>
                                        </p:attrNameLst>
                                      </p:cBhvr>
                                      <p:tavLst>
                                        <p:tav tm="0">
                                          <p:val>
                                            <p:strVal val="#ppt_y+#ppt_h*1.125000"/>
                                          </p:val>
                                        </p:tav>
                                        <p:tav tm="100000">
                                          <p:val>
                                            <p:strVal val="#ppt_y"/>
                                          </p:val>
                                        </p:tav>
                                      </p:tavLst>
                                    </p:anim>
                                    <p:animEffect transition="in" filter="wipe(up)">
                                      <p:cBhvr>
                                        <p:cTn id="111" dur="500"/>
                                        <p:tgtEl>
                                          <p:spTgt spid="37"/>
                                        </p:tgtEl>
                                      </p:cBhvr>
                                    </p:animEffect>
                                  </p:childTnLst>
                                </p:cTn>
                              </p:par>
                            </p:childTnLst>
                          </p:cTn>
                        </p:par>
                        <p:par>
                          <p:cTn id="112" fill="hold">
                            <p:stCondLst>
                              <p:cond delay="500"/>
                            </p:stCondLst>
                            <p:childTnLst>
                              <p:par>
                                <p:cTn id="113" presetID="12" presetClass="entr" presetSubtype="4"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 calcmode="lin" valueType="num">
                                      <p:cBhvr additive="base">
                                        <p:cTn id="115" dur="500"/>
                                        <p:tgtEl>
                                          <p:spTgt spid="41"/>
                                        </p:tgtEl>
                                        <p:attrNameLst>
                                          <p:attrName>ppt_y</p:attrName>
                                        </p:attrNameLst>
                                      </p:cBhvr>
                                      <p:tavLst>
                                        <p:tav tm="0">
                                          <p:val>
                                            <p:strVal val="#ppt_y+#ppt_h*1.125000"/>
                                          </p:val>
                                        </p:tav>
                                        <p:tav tm="100000">
                                          <p:val>
                                            <p:strVal val="#ppt_y"/>
                                          </p:val>
                                        </p:tav>
                                      </p:tavLst>
                                    </p:anim>
                                    <p:animEffect transition="in" filter="wipe(up)">
                                      <p:cBhvr>
                                        <p:cTn id="116" dur="500"/>
                                        <p:tgtEl>
                                          <p:spTgt spid="41"/>
                                        </p:tgtEl>
                                      </p:cBhvr>
                                    </p:animEffect>
                                  </p:childTnLst>
                                </p:cTn>
                              </p:par>
                              <p:par>
                                <p:cTn id="117" presetID="12" presetClass="entr" presetSubtype="4"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additive="base">
                                        <p:cTn id="119" dur="500"/>
                                        <p:tgtEl>
                                          <p:spTgt spid="33"/>
                                        </p:tgtEl>
                                        <p:attrNameLst>
                                          <p:attrName>ppt_y</p:attrName>
                                        </p:attrNameLst>
                                      </p:cBhvr>
                                      <p:tavLst>
                                        <p:tav tm="0">
                                          <p:val>
                                            <p:strVal val="#ppt_y+#ppt_h*1.125000"/>
                                          </p:val>
                                        </p:tav>
                                        <p:tav tm="100000">
                                          <p:val>
                                            <p:strVal val="#ppt_y"/>
                                          </p:val>
                                        </p:tav>
                                      </p:tavLst>
                                    </p:anim>
                                    <p:animEffect transition="in" filter="wipe(up)">
                                      <p:cBhvr>
                                        <p:cTn id="120" dur="500"/>
                                        <p:tgtEl>
                                          <p:spTgt spid="33"/>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42"/>
                                        </p:tgtEl>
                                        <p:attrNameLst>
                                          <p:attrName>style.visibility</p:attrName>
                                        </p:attrNameLst>
                                      </p:cBhvr>
                                      <p:to>
                                        <p:strVal val="visible"/>
                                      </p:to>
                                    </p:set>
                                    <p:anim calcmode="lin" valueType="num">
                                      <p:cBhvr additive="base">
                                        <p:cTn id="125" dur="500" fill="hold"/>
                                        <p:tgtEl>
                                          <p:spTgt spid="42"/>
                                        </p:tgtEl>
                                        <p:attrNameLst>
                                          <p:attrName>ppt_x</p:attrName>
                                        </p:attrNameLst>
                                      </p:cBhvr>
                                      <p:tavLst>
                                        <p:tav tm="0">
                                          <p:val>
                                            <p:strVal val="#ppt_x"/>
                                          </p:val>
                                        </p:tav>
                                        <p:tav tm="100000">
                                          <p:val>
                                            <p:strVal val="#ppt_x"/>
                                          </p:val>
                                        </p:tav>
                                      </p:tavLst>
                                    </p:anim>
                                    <p:anim calcmode="lin" valueType="num">
                                      <p:cBhvr additive="base">
                                        <p:cTn id="1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1">
              <p:cMediaNode>
                <p:cTn id="127" fill="hold" display="1">
                  <p:stCondLst>
                    <p:cond delay="indefinite"/>
                  </p:stCondLst>
                </p:cTn>
                <p:tgtEl>
                  <p:spTgt spid="42"/>
                </p:tgtEl>
              </p:cMediaNode>
            </p:video>
            <p:seq concurrent="1" nextAc="seek">
              <p:cTn id="128" restart="whenNotActive" fill="hold" evtFilter="cancelBubble" nodeType="interactiveSeq">
                <p:stCondLst>
                  <p:cond evt="onClick" delay="0">
                    <p:tgtEl>
                      <p:spTgt spid="42"/>
                    </p:tgtEl>
                  </p:cond>
                </p:stCondLst>
                <p:endSync evt="end" delay="0">
                  <p:rtn val="all"/>
                </p:endSync>
                <p:childTnLst>
                  <p:par>
                    <p:cTn id="129" fill="hold">
                      <p:stCondLst>
                        <p:cond delay="0"/>
                      </p:stCondLst>
                      <p:childTnLst>
                        <p:par>
                          <p:cTn id="130" fill="hold">
                            <p:stCondLst>
                              <p:cond delay="0"/>
                            </p:stCondLst>
                            <p:childTnLst>
                              <p:par>
                                <p:cTn id="131" presetID="2" presetClass="mediacall" presetSubtype="0" fill="hold" nodeType="clickEffect">
                                  <p:stCondLst>
                                    <p:cond delay="0"/>
                                  </p:stCondLst>
                                  <p:childTnLst>
                                    <p:cmd type="call" cmd="togglePause">
                                      <p:cBhvr additive="base">
                                        <p:cTn id="132" dur="1" fill="hold"/>
                                        <p:tgtEl>
                                          <p:spTgt spid="42"/>
                                        </p:tgtEl>
                                      </p:cBhvr>
                                    </p:cmd>
                                  </p:childTnLst>
                                </p:cTn>
                              </p:par>
                            </p:childTnLst>
                          </p:cTn>
                        </p:par>
                      </p:childTnLst>
                    </p:cTn>
                  </p:par>
                </p:childTnLst>
              </p:cTn>
              <p:nextCondLst>
                <p:cond evt="onClick" delay="0">
                  <p:tgtEl>
                    <p:spTgt spid="42"/>
                  </p:tgtEl>
                </p:cond>
              </p:nextCondLst>
            </p:seq>
          </p:childTnLst>
        </p:cTn>
      </p:par>
    </p:tnLst>
    <p:bldLst>
      <p:bldP spid="3" grpId="0"/>
      <p:bldP spid="4" grpId="0"/>
      <p:bldP spid="5" grpId="0"/>
      <p:bldP spid="6" grpId="0"/>
      <p:bldP spid="7" grpId="0"/>
      <p:bldP spid="8" grpId="0"/>
      <p:bldP spid="9" grpId="0"/>
      <p:bldP spid="10" grpId="0"/>
      <p:bldP spid="11" grpId="0" animBg="1"/>
      <p:bldP spid="12" grpId="0" animBg="1"/>
      <p:bldP spid="13" grpId="0" animBg="1"/>
      <p:bldP spid="14" grpId="0"/>
      <p:bldP spid="15" grpId="0" animBg="1"/>
      <p:bldP spid="16" grpId="0" animBg="1"/>
      <p:bldP spid="17" grpId="0" animBg="1"/>
      <p:bldP spid="18" grpId="0"/>
      <p:bldP spid="19" grpId="0" animBg="1"/>
      <p:bldP spid="20" grpId="0" animBg="1"/>
      <p:bldP spid="21" grpId="0" animBg="1"/>
      <p:bldP spid="22" grpId="0"/>
      <p:bldP spid="23" grpId="0" animBg="1"/>
      <p:bldP spid="24" grpId="0" animBg="1"/>
      <p:bldP spid="25" grpId="0" animBg="1"/>
      <p:bldP spid="26" grpId="0"/>
      <p:bldP spid="31" grpId="0"/>
      <p:bldP spid="32" grpId="0" animBg="1"/>
      <p:bldP spid="33" grpId="0"/>
      <p:bldP spid="34" grpId="0" animBg="1"/>
      <p:bldP spid="35" grpId="0" animBg="1"/>
      <p:bldP spid="3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173830" y="3096499"/>
            <a:ext cx="752849" cy="253808"/>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0985126" y="3096499"/>
            <a:ext cx="752849" cy="2538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362534" y="3096499"/>
            <a:ext cx="752849" cy="2538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987516" y="1130300"/>
            <a:ext cx="3055981" cy="2140692"/>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grpSp>
        <p:nvGrpSpPr>
          <p:cNvPr id="7" name="组合 6"/>
          <p:cNvGrpSpPr/>
          <p:nvPr/>
        </p:nvGrpSpPr>
        <p:grpSpPr>
          <a:xfrm>
            <a:off x="371405" y="1539170"/>
            <a:ext cx="1098903" cy="1107986"/>
            <a:chOff x="371405" y="1539170"/>
            <a:chExt cx="1098903" cy="1107986"/>
          </a:xfrm>
        </p:grpSpPr>
        <p:sp>
          <p:nvSpPr>
            <p:cNvPr id="8" name="标题 1"/>
            <p:cNvSpPr txBox="1"/>
            <p:nvPr/>
          </p:nvSpPr>
          <p:spPr>
            <a:xfrm rot="11339608">
              <a:off x="441325" y="1608169"/>
              <a:ext cx="959063" cy="969988"/>
            </a:xfrm>
            <a:prstGeom prst="blockArc">
              <a:avLst>
                <a:gd name="adj1" fmla="val 4131234"/>
                <a:gd name="adj2" fmla="val 21435934"/>
                <a:gd name="adj3" fmla="val 1026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11339608">
              <a:off x="611244" y="1780024"/>
              <a:ext cx="619225" cy="626278"/>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10" name="标题 1"/>
          <p:cNvSpPr txBox="1"/>
          <p:nvPr/>
        </p:nvSpPr>
        <p:spPr>
          <a:xfrm>
            <a:off x="1502410" y="1329690"/>
            <a:ext cx="2320290" cy="1438275"/>
          </a:xfrm>
          <a:prstGeom prst="rect">
            <a:avLst/>
          </a:prstGeom>
          <a:noFill/>
          <a:ln>
            <a:noFill/>
          </a:ln>
        </p:spPr>
        <p:txBody>
          <a:bodyPr vert="horz" wrap="square" lIns="0" tIns="0" rIns="0" bIns="0" rtlCol="0" anchor="ctr"/>
          <a:lstStyle/>
          <a:p>
            <a:pPr algn="l"/>
            <a:r>
              <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深化立法领域改革</a:t>
            </a:r>
            <a:endPar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11" name="标题 1"/>
          <p:cNvSpPr txBox="1"/>
          <p:nvPr/>
        </p:nvSpPr>
        <p:spPr>
          <a:xfrm>
            <a:off x="1502486" y="1660988"/>
            <a:ext cx="2384167" cy="1437812"/>
          </a:xfrm>
          <a:prstGeom prst="rect">
            <a:avLst/>
          </a:prstGeom>
          <a:noFill/>
          <a:ln>
            <a:noFill/>
          </a:ln>
        </p:spPr>
        <p:txBody>
          <a:bodyPr vert="horz" wrap="square" lIns="0" tIns="0" rIns="0" bIns="0" rtlCol="0" anchor="t"/>
          <a:lstStyle/>
          <a:p>
            <a:pPr algn="l"/>
            <a:endParaRPr kumimoji="1" lang="zh-CN" altLang="en-US"/>
          </a:p>
        </p:txBody>
      </p:sp>
      <p:sp>
        <p:nvSpPr>
          <p:cNvPr id="12" name="标题 1"/>
          <p:cNvSpPr txBox="1"/>
          <p:nvPr/>
        </p:nvSpPr>
        <p:spPr>
          <a:xfrm>
            <a:off x="705124" y="1916966"/>
            <a:ext cx="431467" cy="352394"/>
          </a:xfrm>
          <a:prstGeom prst="rect">
            <a:avLst/>
          </a:prstGeom>
          <a:noFill/>
          <a:ln>
            <a:noFill/>
          </a:ln>
        </p:spPr>
        <p:txBody>
          <a:bodyPr vert="horz" wrap="square" lIns="0" tIns="0" rIns="0" bIns="0" rtlCol="0" anchor="ctr"/>
          <a:lstStyle/>
          <a:p>
            <a:pPr algn="ctr"/>
            <a:r>
              <a:rPr kumimoji="1" lang="en-US" altLang="zh-CN" sz="18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01</a:t>
            </a:r>
            <a:endParaRPr kumimoji="1" lang="zh-CN" altLang="en-US"/>
          </a:p>
        </p:txBody>
      </p:sp>
      <p:sp>
        <p:nvSpPr>
          <p:cNvPr id="13" name="标题 1"/>
          <p:cNvSpPr txBox="1"/>
          <p:nvPr/>
        </p:nvSpPr>
        <p:spPr>
          <a:xfrm>
            <a:off x="4783128" y="1130300"/>
            <a:ext cx="3055981" cy="2140692"/>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grpSp>
        <p:nvGrpSpPr>
          <p:cNvPr id="14" name="组合 13"/>
          <p:cNvGrpSpPr/>
          <p:nvPr/>
        </p:nvGrpSpPr>
        <p:grpSpPr>
          <a:xfrm>
            <a:off x="4081976" y="1455878"/>
            <a:ext cx="1268984" cy="1274571"/>
            <a:chOff x="4081976" y="1455878"/>
            <a:chExt cx="1268984" cy="1274571"/>
          </a:xfrm>
        </p:grpSpPr>
        <p:sp>
          <p:nvSpPr>
            <p:cNvPr id="15" name="标题 1"/>
            <p:cNvSpPr txBox="1"/>
            <p:nvPr/>
          </p:nvSpPr>
          <p:spPr>
            <a:xfrm rot="17628322">
              <a:off x="4231474" y="1613632"/>
              <a:ext cx="969988" cy="959063"/>
            </a:xfrm>
            <a:prstGeom prst="blockArc">
              <a:avLst>
                <a:gd name="adj1" fmla="val 4131234"/>
                <a:gd name="adj2" fmla="val 21435934"/>
                <a:gd name="adj3" fmla="val 10263"/>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17628322">
              <a:off x="4403329" y="1783551"/>
              <a:ext cx="626278" cy="619225"/>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grpSp>
      <p:sp>
        <p:nvSpPr>
          <p:cNvPr id="17" name="标题 1"/>
          <p:cNvSpPr txBox="1"/>
          <p:nvPr/>
        </p:nvSpPr>
        <p:spPr>
          <a:xfrm>
            <a:off x="5297805" y="1329690"/>
            <a:ext cx="2333625" cy="1313180"/>
          </a:xfrm>
          <a:prstGeom prst="rect">
            <a:avLst/>
          </a:prstGeom>
          <a:noFill/>
          <a:ln>
            <a:noFill/>
          </a:ln>
        </p:spPr>
        <p:txBody>
          <a:bodyPr vert="horz" wrap="square" lIns="0" tIns="0" rIns="0" bIns="0" rtlCol="0" anchor="ctr"/>
          <a:lstStyle/>
          <a:p>
            <a:pPr algn="l"/>
            <a:r>
              <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深入推</a:t>
            </a:r>
            <a:r>
              <a:rPr kumimoji="1" lang="zh-CN" altLang="en-US"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进</a:t>
            </a:r>
            <a:r>
              <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依法行政</a:t>
            </a:r>
            <a:endPar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19" name="标题 1"/>
          <p:cNvSpPr txBox="1"/>
          <p:nvPr/>
        </p:nvSpPr>
        <p:spPr>
          <a:xfrm>
            <a:off x="4500735" y="1916966"/>
            <a:ext cx="431467" cy="352394"/>
          </a:xfrm>
          <a:prstGeom prst="rect">
            <a:avLst/>
          </a:prstGeom>
          <a:noFill/>
          <a:ln>
            <a:noFill/>
          </a:ln>
        </p:spPr>
        <p:txBody>
          <a:bodyPr vert="horz" wrap="square" lIns="0" tIns="0" rIns="0" bIns="0" rtlCol="0" anchor="ctr"/>
          <a:lstStyle/>
          <a:p>
            <a:pPr algn="ctr"/>
            <a:r>
              <a:rPr kumimoji="1" lang="en-US" altLang="zh-CN" sz="18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02</a:t>
            </a:r>
            <a:endParaRPr kumimoji="1" lang="zh-CN" altLang="en-US"/>
          </a:p>
        </p:txBody>
      </p:sp>
      <p:sp>
        <p:nvSpPr>
          <p:cNvPr id="20" name="标题 1"/>
          <p:cNvSpPr txBox="1"/>
          <p:nvPr/>
        </p:nvSpPr>
        <p:spPr>
          <a:xfrm>
            <a:off x="8578739" y="1130300"/>
            <a:ext cx="3055981" cy="2140692"/>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grpSp>
        <p:nvGrpSpPr>
          <p:cNvPr id="21" name="组合 20"/>
          <p:cNvGrpSpPr/>
          <p:nvPr/>
        </p:nvGrpSpPr>
        <p:grpSpPr>
          <a:xfrm>
            <a:off x="7858154" y="1437085"/>
            <a:ext cx="1307851" cy="1312156"/>
            <a:chOff x="7858154" y="1437085"/>
            <a:chExt cx="1307851" cy="1312156"/>
          </a:xfrm>
        </p:grpSpPr>
        <p:sp>
          <p:nvSpPr>
            <p:cNvPr id="22" name="标题 1"/>
            <p:cNvSpPr txBox="1"/>
            <p:nvPr/>
          </p:nvSpPr>
          <p:spPr>
            <a:xfrm rot="1729082">
              <a:off x="8032548" y="1608169"/>
              <a:ext cx="959063" cy="969988"/>
            </a:xfrm>
            <a:prstGeom prst="blockArc">
              <a:avLst>
                <a:gd name="adj1" fmla="val 4131234"/>
                <a:gd name="adj2" fmla="val 21435934"/>
                <a:gd name="adj3" fmla="val 1026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rot="1729082">
              <a:off x="8202467" y="1780024"/>
              <a:ext cx="619225" cy="626278"/>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24" name="标题 1"/>
          <p:cNvSpPr txBox="1"/>
          <p:nvPr/>
        </p:nvSpPr>
        <p:spPr>
          <a:xfrm>
            <a:off x="9093835" y="1329690"/>
            <a:ext cx="2467610" cy="1643380"/>
          </a:xfrm>
          <a:prstGeom prst="rect">
            <a:avLst/>
          </a:prstGeom>
          <a:noFill/>
          <a:ln>
            <a:noFill/>
          </a:ln>
        </p:spPr>
        <p:txBody>
          <a:bodyPr vert="horz" wrap="square" lIns="0" tIns="0" rIns="0" bIns="0" rtlCol="0" anchor="ctr"/>
          <a:lstStyle/>
          <a:p>
            <a:pPr algn="l"/>
            <a:r>
              <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健全公正执法司法体制机制</a:t>
            </a:r>
            <a:endPar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25" name="标题 1"/>
          <p:cNvSpPr txBox="1"/>
          <p:nvPr/>
        </p:nvSpPr>
        <p:spPr>
          <a:xfrm>
            <a:off x="9093710" y="1660988"/>
            <a:ext cx="2384167" cy="1437812"/>
          </a:xfrm>
          <a:prstGeom prst="rect">
            <a:avLst/>
          </a:prstGeom>
          <a:noFill/>
          <a:ln>
            <a:noFill/>
          </a:ln>
        </p:spPr>
        <p:txBody>
          <a:bodyPr vert="horz" wrap="square" lIns="0" tIns="0" rIns="0" bIns="0" rtlCol="0" anchor="t"/>
          <a:lstStyle/>
          <a:p>
            <a:pPr algn="l"/>
            <a:endParaRPr kumimoji="1" lang="zh-CN" altLang="en-US"/>
          </a:p>
        </p:txBody>
      </p:sp>
      <p:sp>
        <p:nvSpPr>
          <p:cNvPr id="26" name="标题 1"/>
          <p:cNvSpPr txBox="1"/>
          <p:nvPr/>
        </p:nvSpPr>
        <p:spPr>
          <a:xfrm>
            <a:off x="8296347" y="1916966"/>
            <a:ext cx="431467" cy="352394"/>
          </a:xfrm>
          <a:prstGeom prst="rect">
            <a:avLst/>
          </a:prstGeom>
          <a:noFill/>
          <a:ln>
            <a:noFill/>
          </a:ln>
        </p:spPr>
        <p:txBody>
          <a:bodyPr vert="horz" wrap="square" lIns="0" tIns="0" rIns="0" bIns="0" rtlCol="0" anchor="ctr"/>
          <a:lstStyle/>
          <a:p>
            <a:pPr algn="ctr"/>
            <a:r>
              <a:rPr kumimoji="1" lang="en-US" altLang="zh-CN" sz="18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03</a:t>
            </a:r>
            <a:endParaRPr kumimoji="1" lang="zh-CN" altLang="en-US"/>
          </a:p>
        </p:txBody>
      </p:sp>
      <p:sp>
        <p:nvSpPr>
          <p:cNvPr id="27" name="标题 1"/>
          <p:cNvSpPr txBox="1"/>
          <p:nvPr/>
        </p:nvSpPr>
        <p:spPr>
          <a:xfrm>
            <a:off x="7173830" y="5682172"/>
            <a:ext cx="752849" cy="253808"/>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3362534" y="5682172"/>
            <a:ext cx="752849" cy="2538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987516" y="3715973"/>
            <a:ext cx="3055981" cy="2140692"/>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grpSp>
        <p:nvGrpSpPr>
          <p:cNvPr id="30" name="组合 29"/>
          <p:cNvGrpSpPr/>
          <p:nvPr/>
        </p:nvGrpSpPr>
        <p:grpSpPr>
          <a:xfrm>
            <a:off x="371405" y="4124843"/>
            <a:ext cx="1098903" cy="1107986"/>
            <a:chOff x="371405" y="4124843"/>
            <a:chExt cx="1098903" cy="1107986"/>
          </a:xfrm>
        </p:grpSpPr>
        <p:sp>
          <p:nvSpPr>
            <p:cNvPr id="31" name="标题 1"/>
            <p:cNvSpPr txBox="1"/>
            <p:nvPr/>
          </p:nvSpPr>
          <p:spPr>
            <a:xfrm rot="11339608">
              <a:off x="441325" y="4193842"/>
              <a:ext cx="959063" cy="969988"/>
            </a:xfrm>
            <a:prstGeom prst="blockArc">
              <a:avLst>
                <a:gd name="adj1" fmla="val 4131234"/>
                <a:gd name="adj2" fmla="val 21435934"/>
                <a:gd name="adj3" fmla="val 10263"/>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2" name="标题 1"/>
            <p:cNvSpPr txBox="1"/>
            <p:nvPr/>
          </p:nvSpPr>
          <p:spPr>
            <a:xfrm rot="11339608">
              <a:off x="611244" y="4365697"/>
              <a:ext cx="619225" cy="626278"/>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33" name="标题 1"/>
          <p:cNvSpPr txBox="1"/>
          <p:nvPr/>
        </p:nvSpPr>
        <p:spPr>
          <a:xfrm>
            <a:off x="1502410" y="3813175"/>
            <a:ext cx="2355215" cy="1748790"/>
          </a:xfrm>
          <a:prstGeom prst="rect">
            <a:avLst/>
          </a:prstGeom>
          <a:noFill/>
          <a:ln>
            <a:noFill/>
          </a:ln>
        </p:spPr>
        <p:txBody>
          <a:bodyPr vert="horz" wrap="square" lIns="0" tIns="0" rIns="0" bIns="0" rtlCol="0" anchor="ctr"/>
          <a:lstStyle/>
          <a:p>
            <a:pPr algn="l"/>
            <a:r>
              <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完善推进法治社会建设机制</a:t>
            </a:r>
            <a:endPar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35" name="标题 1"/>
          <p:cNvSpPr txBox="1"/>
          <p:nvPr/>
        </p:nvSpPr>
        <p:spPr>
          <a:xfrm>
            <a:off x="705124" y="4502639"/>
            <a:ext cx="431467" cy="352394"/>
          </a:xfrm>
          <a:prstGeom prst="rect">
            <a:avLst/>
          </a:prstGeom>
          <a:noFill/>
          <a:ln>
            <a:noFill/>
          </a:ln>
        </p:spPr>
        <p:txBody>
          <a:bodyPr vert="horz" wrap="square" lIns="0" tIns="0" rIns="0" bIns="0" rtlCol="0" anchor="ctr"/>
          <a:lstStyle/>
          <a:p>
            <a:pPr algn="ctr"/>
            <a:r>
              <a:rPr kumimoji="1" lang="en-US" altLang="zh-CN" sz="18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04</a:t>
            </a:r>
            <a:endParaRPr kumimoji="1" lang="zh-CN" altLang="en-US"/>
          </a:p>
        </p:txBody>
      </p:sp>
      <p:sp>
        <p:nvSpPr>
          <p:cNvPr id="36" name="标题 1"/>
          <p:cNvSpPr txBox="1"/>
          <p:nvPr/>
        </p:nvSpPr>
        <p:spPr>
          <a:xfrm>
            <a:off x="4783128" y="3715973"/>
            <a:ext cx="3055981" cy="2140692"/>
          </a:xfrm>
          <a:prstGeom prst="roundRect">
            <a:avLst>
              <a:gd name="adj" fmla="val 4583"/>
            </a:avLst>
          </a:prstGeom>
          <a:solidFill>
            <a:schemeClr val="bg1"/>
          </a:solidFill>
          <a:ln w="12700" cap="sq">
            <a:noFill/>
            <a:miter/>
          </a:ln>
          <a:effectLst>
            <a:outerShdw blurRad="469900" dist="38100" dir="2700000" algn="tl" rotWithShape="0">
              <a:srgbClr val="000000">
                <a:alpha val="8000"/>
              </a:srgbClr>
            </a:outerShdw>
          </a:effectLst>
        </p:spPr>
        <p:txBody>
          <a:bodyPr vert="horz" wrap="square" lIns="91440" tIns="45720" rIns="91440" bIns="45720" rtlCol="0" anchor="ctr"/>
          <a:lstStyle/>
          <a:p>
            <a:pPr algn="ctr"/>
            <a:endParaRPr kumimoji="1" lang="zh-CN" altLang="en-US"/>
          </a:p>
        </p:txBody>
      </p:sp>
      <p:grpSp>
        <p:nvGrpSpPr>
          <p:cNvPr id="37" name="组合 36"/>
          <p:cNvGrpSpPr/>
          <p:nvPr/>
        </p:nvGrpSpPr>
        <p:grpSpPr>
          <a:xfrm>
            <a:off x="4081976" y="4041551"/>
            <a:ext cx="1268984" cy="1274571"/>
            <a:chOff x="4081976" y="4041551"/>
            <a:chExt cx="1268984" cy="1274571"/>
          </a:xfrm>
        </p:grpSpPr>
        <p:sp>
          <p:nvSpPr>
            <p:cNvPr id="38" name="标题 1"/>
            <p:cNvSpPr txBox="1"/>
            <p:nvPr/>
          </p:nvSpPr>
          <p:spPr>
            <a:xfrm rot="17628322">
              <a:off x="4231474" y="4199305"/>
              <a:ext cx="969988" cy="959063"/>
            </a:xfrm>
            <a:prstGeom prst="blockArc">
              <a:avLst>
                <a:gd name="adj1" fmla="val 4131234"/>
                <a:gd name="adj2" fmla="val 21435934"/>
                <a:gd name="adj3" fmla="val 10263"/>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39" name="标题 1"/>
            <p:cNvSpPr txBox="1"/>
            <p:nvPr/>
          </p:nvSpPr>
          <p:spPr>
            <a:xfrm rot="17628322">
              <a:off x="4403329" y="4369224"/>
              <a:ext cx="626278" cy="619225"/>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grpSp>
      <p:sp>
        <p:nvSpPr>
          <p:cNvPr id="40" name="标题 1"/>
          <p:cNvSpPr txBox="1"/>
          <p:nvPr/>
        </p:nvSpPr>
        <p:spPr>
          <a:xfrm>
            <a:off x="5297805" y="3915410"/>
            <a:ext cx="2299970" cy="1590675"/>
          </a:xfrm>
          <a:prstGeom prst="rect">
            <a:avLst/>
          </a:prstGeom>
          <a:noFill/>
          <a:ln>
            <a:noFill/>
          </a:ln>
        </p:spPr>
        <p:txBody>
          <a:bodyPr vert="horz" wrap="square" lIns="0" tIns="0" rIns="0" bIns="0" rtlCol="0" anchor="ctr"/>
          <a:lstStyle/>
          <a:p>
            <a:pPr algn="l"/>
            <a:r>
              <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加强涉外法治建设</a:t>
            </a:r>
            <a:endParaRPr kumimoji="1" lang="en-US" altLang="zh-CN" sz="24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41" name="标题 1"/>
          <p:cNvSpPr txBox="1"/>
          <p:nvPr/>
        </p:nvSpPr>
        <p:spPr>
          <a:xfrm>
            <a:off x="5298098" y="4246661"/>
            <a:ext cx="2384167" cy="1430239"/>
          </a:xfrm>
          <a:prstGeom prst="rect">
            <a:avLst/>
          </a:prstGeom>
          <a:noFill/>
          <a:ln>
            <a:noFill/>
          </a:ln>
        </p:spPr>
        <p:txBody>
          <a:bodyPr vert="horz" wrap="square" lIns="0" tIns="0" rIns="0" bIns="0" rtlCol="0" anchor="t"/>
          <a:lstStyle/>
          <a:p>
            <a:pPr algn="l"/>
            <a:endParaRPr kumimoji="1" lang="zh-CN" altLang="en-US"/>
          </a:p>
        </p:txBody>
      </p:sp>
      <p:sp>
        <p:nvSpPr>
          <p:cNvPr id="42" name="标题 1"/>
          <p:cNvSpPr txBox="1"/>
          <p:nvPr/>
        </p:nvSpPr>
        <p:spPr>
          <a:xfrm>
            <a:off x="4500735" y="4502639"/>
            <a:ext cx="431467" cy="352394"/>
          </a:xfrm>
          <a:prstGeom prst="rect">
            <a:avLst/>
          </a:prstGeom>
          <a:noFill/>
          <a:ln>
            <a:noFill/>
          </a:ln>
        </p:spPr>
        <p:txBody>
          <a:bodyPr vert="horz" wrap="square" lIns="0" tIns="0" rIns="0" bIns="0" rtlCol="0" anchor="ctr"/>
          <a:lstStyle/>
          <a:p>
            <a:pPr algn="ctr"/>
            <a:r>
              <a:rPr kumimoji="1" lang="en-US" altLang="zh-CN" sz="18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05</a:t>
            </a:r>
            <a:endParaRPr kumimoji="1" lang="zh-CN" altLang="en-US"/>
          </a:p>
        </p:txBody>
      </p:sp>
      <p:sp>
        <p:nvSpPr>
          <p:cNvPr id="44" name="标题 1"/>
          <p:cNvSpPr txBox="1"/>
          <p:nvPr/>
        </p:nvSpPr>
        <p:spPr>
          <a:xfrm>
            <a:off x="177800" y="42037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8.</a:t>
            </a:r>
            <a:r>
              <a:rPr kumimoji="1" lang="zh-CN" altLang="en-US" sz="3200" b="1">
                <a:latin typeface="黑体" panose="02010609060101010101" charset="-122"/>
                <a:ea typeface="黑体" panose="02010609060101010101" charset="-122"/>
                <a:cs typeface="黑体" panose="02010609060101010101" charset="-122"/>
              </a:rPr>
              <a:t>法治是中国式现代化的重要保障</a:t>
            </a:r>
            <a:endParaRPr kumimoji="1" lang="zh-CN" altLang="en-US" sz="3200" b="1">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par>
                                <p:cTn id="39" presetID="3" presetClass="entr" presetSubtype="1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par>
                                <p:cTn id="51" presetID="3" presetClass="entr" presetSubtype="1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linds(horizontal)">
                                      <p:cBhvr>
                                        <p:cTn id="53" dur="500"/>
                                        <p:tgtEl>
                                          <p:spTgt spid="2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linds(horizontal)">
                                      <p:cBhvr>
                                        <p:cTn id="56" dur="500"/>
                                        <p:tgtEl>
                                          <p:spTgt spid="24"/>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linds(horizontal)">
                                      <p:cBhvr>
                                        <p:cTn id="65" dur="500"/>
                                        <p:tgtEl>
                                          <p:spTgt spid="27"/>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blinds(horizontal)">
                                      <p:cBhvr>
                                        <p:cTn id="68" dur="500"/>
                                        <p:tgtEl>
                                          <p:spTgt spid="28"/>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blinds(horizontal)">
                                      <p:cBhvr>
                                        <p:cTn id="71" dur="500"/>
                                        <p:tgtEl>
                                          <p:spTgt spid="29"/>
                                        </p:tgtEl>
                                      </p:cBhvr>
                                    </p:animEffect>
                                  </p:childTnLst>
                                </p:cTn>
                              </p:par>
                              <p:par>
                                <p:cTn id="72" presetID="3" presetClass="entr" presetSubtype="1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linds(horizontal)">
                                      <p:cBhvr>
                                        <p:cTn id="74" dur="500"/>
                                        <p:tgtEl>
                                          <p:spTgt spid="30"/>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linds(horizontal)">
                                      <p:cBhvr>
                                        <p:cTn id="77" dur="500"/>
                                        <p:tgtEl>
                                          <p:spTgt spid="33"/>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blinds(horizontal)">
                                      <p:cBhvr>
                                        <p:cTn id="80" dur="500"/>
                                        <p:tgtEl>
                                          <p:spTgt spid="35"/>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blinds(horizontal)">
                                      <p:cBhvr>
                                        <p:cTn id="83" dur="500"/>
                                        <p:tgtEl>
                                          <p:spTgt spid="36"/>
                                        </p:tgtEl>
                                      </p:cBhvr>
                                    </p:animEffect>
                                  </p:childTnLst>
                                </p:cTn>
                              </p:par>
                              <p:par>
                                <p:cTn id="84" presetID="3" presetClass="entr" presetSubtype="10" fill="hold"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blinds(horizontal)">
                                      <p:cBhvr>
                                        <p:cTn id="86" dur="500"/>
                                        <p:tgtEl>
                                          <p:spTgt spid="37"/>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blinds(horizontal)">
                                      <p:cBhvr>
                                        <p:cTn id="89" dur="500"/>
                                        <p:tgtEl>
                                          <p:spTgt spid="40"/>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blinds(horizontal)">
                                      <p:cBhvr>
                                        <p:cTn id="92" dur="500"/>
                                        <p:tgtEl>
                                          <p:spTgt spid="41"/>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blinds(horizontal)">
                                      <p:cBhvr>
                                        <p:cTn id="9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0" grpId="0"/>
      <p:bldP spid="11" grpId="0"/>
      <p:bldP spid="12" grpId="0"/>
      <p:bldP spid="13" grpId="0" animBg="1"/>
      <p:bldP spid="17" grpId="0"/>
      <p:bldP spid="19" grpId="0"/>
      <p:bldP spid="20" grpId="0" animBg="1"/>
      <p:bldP spid="24" grpId="0"/>
      <p:bldP spid="25" grpId="0"/>
      <p:bldP spid="26" grpId="0"/>
      <p:bldP spid="27" grpId="0" animBg="1"/>
      <p:bldP spid="28" grpId="0" animBg="1"/>
      <p:bldP spid="29" grpId="0" animBg="1"/>
      <p:bldP spid="33" grpId="0"/>
      <p:bldP spid="35" grpId="0"/>
      <p:bldP spid="36" grpId="0" animBg="1"/>
      <p:bldP spid="40" grpId="0"/>
      <p:bldP spid="41" grpId="0"/>
      <p:bldP spid="42" grpId="0"/>
      <p:bldP spid="4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custDataLst>
              <p:tags r:id="rId1"/>
            </p:custDataLst>
          </p:nvPr>
        </p:nvSpPr>
        <p:spPr>
          <a:xfrm>
            <a:off x="335280" y="3522980"/>
            <a:ext cx="2237740" cy="1621155"/>
          </a:xfrm>
          <a:prstGeom prst="rect">
            <a:avLst/>
          </a:prstGeom>
          <a:solidFill>
            <a:schemeClr val="bg1">
              <a:lumMod val="95000"/>
            </a:schemeClr>
          </a:solidFill>
          <a:ln w="12700" cap="sq">
            <a:noFill/>
            <a:miter/>
          </a:ln>
          <a:effectLst>
            <a:outerShdw blurRad="38100" dist="12700" dir="2700000" algn="tl" rotWithShape="0">
              <a:srgbClr val="000000">
                <a:alpha val="15000"/>
              </a:srgbClr>
            </a:outerShdw>
          </a:effectLst>
        </p:spPr>
        <p:txBody>
          <a:bodyPr vert="horz" wrap="square" lIns="2052000" tIns="0" rIns="91440" bIns="45720" rtlCol="0" anchor="ctr"/>
          <a:lstStyle/>
          <a:p>
            <a:pPr algn="l"/>
            <a:endParaRPr kumimoji="1" lang="zh-CN" altLang="en-US"/>
          </a:p>
        </p:txBody>
      </p:sp>
      <p:sp>
        <p:nvSpPr>
          <p:cNvPr id="4" name="标题 1"/>
          <p:cNvSpPr txBox="1"/>
          <p:nvPr>
            <p:custDataLst>
              <p:tags r:id="rId2"/>
            </p:custDataLst>
          </p:nvPr>
        </p:nvSpPr>
        <p:spPr>
          <a:xfrm>
            <a:off x="338656" y="3434747"/>
            <a:ext cx="68400" cy="1709388"/>
          </a:xfrm>
          <a:prstGeom prst="rect">
            <a:avLst/>
          </a:prstGeom>
          <a:solidFill>
            <a:schemeClr val="tx1">
              <a:alpha val="20000"/>
            </a:schemeClr>
          </a:solidFill>
          <a:ln w="12700" cap="sq">
            <a:noFill/>
            <a:miter/>
          </a:ln>
          <a:effectLst/>
        </p:spPr>
        <p:txBody>
          <a:bodyPr vert="horz" wrap="square" lIns="91440" tIns="45720" rIns="91440" bIns="45720" rtlCol="0" anchor="ctr"/>
          <a:lstStyle/>
          <a:p>
            <a:pPr algn="ctr"/>
            <a:endParaRPr kumimoji="1" lang="zh-CN" altLang="en-US"/>
          </a:p>
        </p:txBody>
      </p:sp>
      <p:sp>
        <p:nvSpPr>
          <p:cNvPr id="5" name="标题 1"/>
          <p:cNvSpPr txBox="1"/>
          <p:nvPr>
            <p:custDataLst>
              <p:tags r:id="rId3"/>
            </p:custDataLst>
          </p:nvPr>
        </p:nvSpPr>
        <p:spPr>
          <a:xfrm>
            <a:off x="335280" y="1540510"/>
            <a:ext cx="2292350" cy="1678305"/>
          </a:xfrm>
          <a:prstGeom prst="rect">
            <a:avLst/>
          </a:prstGeom>
          <a:solidFill>
            <a:srgbClr val="F2F2F2"/>
          </a:solidFill>
          <a:ln w="12700" cap="sq">
            <a:noFill/>
            <a:miter/>
          </a:ln>
          <a:effectLst>
            <a:outerShdw blurRad="762000" dist="254000" dir="5400000" algn="t" rotWithShape="0">
              <a:srgbClr val="000000">
                <a:alpha val="30000"/>
              </a:srgbClr>
            </a:outerShdw>
          </a:effectLst>
        </p:spPr>
        <p:txBody>
          <a:bodyPr vert="horz" wrap="square" lIns="2052000" tIns="0" rIns="91440" bIns="45720" rtlCol="0" anchor="ctr"/>
          <a:lstStyle/>
          <a:p>
            <a:pPr algn="l"/>
            <a:endParaRPr kumimoji="1" lang="zh-CN" altLang="en-US"/>
          </a:p>
        </p:txBody>
      </p:sp>
      <p:sp>
        <p:nvSpPr>
          <p:cNvPr id="6" name="标题 1"/>
          <p:cNvSpPr txBox="1"/>
          <p:nvPr>
            <p:custDataLst>
              <p:tags r:id="rId4"/>
            </p:custDataLst>
          </p:nvPr>
        </p:nvSpPr>
        <p:spPr>
          <a:xfrm>
            <a:off x="338656" y="1509887"/>
            <a:ext cx="68400" cy="1709388"/>
          </a:xfrm>
          <a:prstGeom prst="rect">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custDataLst>
              <p:tags r:id="rId5"/>
            </p:custDataLst>
          </p:nvPr>
        </p:nvSpPr>
        <p:spPr>
          <a:xfrm>
            <a:off x="3026410" y="1556385"/>
            <a:ext cx="1889125" cy="1678305"/>
          </a:xfrm>
          <a:prstGeom prst="rect">
            <a:avLst/>
          </a:prstGeom>
          <a:solidFill>
            <a:schemeClr val="bg1">
              <a:lumMod val="95000"/>
            </a:schemeClr>
          </a:solidFill>
          <a:ln w="12700" cap="sq">
            <a:noFill/>
            <a:miter/>
          </a:ln>
          <a:effectLst>
            <a:outerShdw blurRad="38100" dist="12700" dir="2700000" algn="tl" rotWithShape="0">
              <a:srgbClr val="000000">
                <a:alpha val="15000"/>
              </a:srgbClr>
            </a:outerShdw>
          </a:effectLst>
        </p:spPr>
        <p:txBody>
          <a:bodyPr vert="horz" wrap="square" lIns="2052000" tIns="0" rIns="91440" bIns="45720" rtlCol="0" anchor="ctr"/>
          <a:lstStyle/>
          <a:p>
            <a:pPr algn="l"/>
            <a:endParaRPr kumimoji="1" lang="zh-CN" altLang="en-US"/>
          </a:p>
        </p:txBody>
      </p:sp>
      <p:sp>
        <p:nvSpPr>
          <p:cNvPr id="8" name="标题 1"/>
          <p:cNvSpPr txBox="1"/>
          <p:nvPr>
            <p:custDataLst>
              <p:tags r:id="rId6"/>
            </p:custDataLst>
          </p:nvPr>
        </p:nvSpPr>
        <p:spPr>
          <a:xfrm>
            <a:off x="2958063" y="1556479"/>
            <a:ext cx="68400" cy="1709388"/>
          </a:xfrm>
          <a:prstGeom prst="rect">
            <a:avLst/>
          </a:prstGeom>
          <a:solidFill>
            <a:schemeClr val="tx1">
              <a:alpha val="20000"/>
            </a:schemeClr>
          </a:solidFill>
          <a:ln w="12700" cap="sq">
            <a:noFill/>
            <a:miter/>
          </a:ln>
          <a:effectLst/>
        </p:spPr>
        <p:txBody>
          <a:bodyPr vert="horz" wrap="square" lIns="91440" tIns="45720" rIns="91440" bIns="45720" rtlCol="0" anchor="ctr"/>
          <a:lstStyle/>
          <a:p>
            <a:pPr algn="ctr"/>
            <a:endParaRPr kumimoji="1" lang="zh-CN" altLang="en-US"/>
          </a:p>
        </p:txBody>
      </p:sp>
      <p:sp>
        <p:nvSpPr>
          <p:cNvPr id="9" name="标题 1"/>
          <p:cNvSpPr txBox="1"/>
          <p:nvPr>
            <p:custDataLst>
              <p:tags r:id="rId7"/>
            </p:custDataLst>
          </p:nvPr>
        </p:nvSpPr>
        <p:spPr>
          <a:xfrm>
            <a:off x="2957830" y="3428365"/>
            <a:ext cx="1889125" cy="1715770"/>
          </a:xfrm>
          <a:prstGeom prst="rect">
            <a:avLst/>
          </a:prstGeom>
          <a:solidFill>
            <a:schemeClr val="bg1">
              <a:lumMod val="95000"/>
            </a:schemeClr>
          </a:solidFill>
          <a:ln w="12700" cap="sq">
            <a:noFill/>
            <a:miter/>
          </a:ln>
          <a:effectLst>
            <a:outerShdw blurRad="38100" dist="12700" dir="2700000" algn="tl" rotWithShape="0">
              <a:srgbClr val="000000">
                <a:alpha val="15000"/>
              </a:srgbClr>
            </a:outerShdw>
          </a:effectLst>
        </p:spPr>
        <p:txBody>
          <a:bodyPr vert="horz" wrap="square" lIns="2052000" tIns="0" rIns="91440" bIns="45720" rtlCol="0" anchor="ctr"/>
          <a:lstStyle/>
          <a:p>
            <a:pPr algn="l"/>
            <a:endParaRPr kumimoji="1" lang="zh-CN" altLang="en-US"/>
          </a:p>
        </p:txBody>
      </p:sp>
      <p:sp>
        <p:nvSpPr>
          <p:cNvPr id="10" name="标题 1"/>
          <p:cNvSpPr txBox="1"/>
          <p:nvPr>
            <p:custDataLst>
              <p:tags r:id="rId8"/>
            </p:custDataLst>
          </p:nvPr>
        </p:nvSpPr>
        <p:spPr>
          <a:xfrm>
            <a:off x="2958061" y="3434747"/>
            <a:ext cx="68400" cy="1709388"/>
          </a:xfrm>
          <a:prstGeom prst="rect">
            <a:avLst/>
          </a:prstGeom>
          <a:solidFill>
            <a:schemeClr val="tx1">
              <a:alpha val="20000"/>
            </a:schemeClr>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custDataLst>
              <p:tags r:id="rId9"/>
            </p:custDataLst>
          </p:nvPr>
        </p:nvSpPr>
        <p:spPr>
          <a:xfrm>
            <a:off x="797130" y="3722400"/>
            <a:ext cx="841802" cy="841802"/>
          </a:xfrm>
          <a:prstGeom prst="ellipse">
            <a:avLst/>
          </a:prstGeom>
          <a:noFill/>
          <a:ln w="12700" cap="sq">
            <a:solidFill>
              <a:schemeClr val="tx1">
                <a:alpha val="30000"/>
              </a:schemeClr>
            </a:solidFill>
            <a:miter/>
          </a:ln>
        </p:spPr>
        <p:txBody>
          <a:bodyPr vert="horz" wrap="square" lIns="91440" tIns="45720" rIns="91440" bIns="45720" rtlCol="0" anchor="ctr"/>
          <a:lstStyle/>
          <a:p>
            <a:pPr algn="ctr"/>
            <a:endParaRPr kumimoji="1" lang="zh-CN" altLang="en-US"/>
          </a:p>
        </p:txBody>
      </p:sp>
      <p:sp>
        <p:nvSpPr>
          <p:cNvPr id="12" name="标题 1"/>
          <p:cNvSpPr txBox="1"/>
          <p:nvPr>
            <p:custDataLst>
              <p:tags r:id="rId10"/>
            </p:custDataLst>
          </p:nvPr>
        </p:nvSpPr>
        <p:spPr>
          <a:xfrm>
            <a:off x="983820" y="1744237"/>
            <a:ext cx="841802" cy="841802"/>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3" name="标题 1"/>
          <p:cNvSpPr txBox="1"/>
          <p:nvPr>
            <p:custDataLst>
              <p:tags r:id="rId11"/>
            </p:custDataLst>
          </p:nvPr>
        </p:nvSpPr>
        <p:spPr>
          <a:xfrm>
            <a:off x="3504186" y="1744816"/>
            <a:ext cx="841802" cy="841802"/>
          </a:xfrm>
          <a:prstGeom prst="ellipse">
            <a:avLst/>
          </a:prstGeom>
          <a:noFill/>
          <a:ln w="12700" cap="sq">
            <a:solidFill>
              <a:schemeClr val="tx1">
                <a:alpha val="30000"/>
              </a:schemeClr>
            </a:solidFill>
            <a:miter/>
          </a:ln>
        </p:spPr>
        <p:txBody>
          <a:bodyPr vert="horz" wrap="square" lIns="91440" tIns="45720" rIns="91440" bIns="45720" rtlCol="0" anchor="ctr"/>
          <a:lstStyle/>
          <a:p>
            <a:pPr algn="ctr"/>
            <a:endParaRPr kumimoji="1" lang="zh-CN" altLang="en-US"/>
          </a:p>
        </p:txBody>
      </p:sp>
      <p:sp>
        <p:nvSpPr>
          <p:cNvPr id="14" name="标题 1"/>
          <p:cNvSpPr txBox="1"/>
          <p:nvPr>
            <p:custDataLst>
              <p:tags r:id="rId12"/>
            </p:custDataLst>
          </p:nvPr>
        </p:nvSpPr>
        <p:spPr>
          <a:xfrm>
            <a:off x="560705" y="2604770"/>
            <a:ext cx="1860550" cy="492125"/>
          </a:xfrm>
          <a:prstGeom prst="rect">
            <a:avLst/>
          </a:prstGeom>
          <a:noFill/>
          <a:ln cap="sq">
            <a:noFill/>
          </a:ln>
          <a:effectLst/>
        </p:spPr>
        <p:txBody>
          <a:bodyPr vert="horz" wrap="square" lIns="0" tIns="0" rIns="0" bIns="0" rtlCol="0" anchor="ctr">
            <a:spAutoFit/>
          </a:bodyPr>
          <a:lstStyle/>
          <a:p>
            <a:pPr algn="ctr"/>
            <a:r>
              <a:rPr kumimoji="1" lang="en-US" altLang="zh-CN" sz="1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完善意识形态工作责任制</a:t>
            </a:r>
            <a:endParaRPr kumimoji="1" lang="en-US" altLang="zh-CN" sz="1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16" name="标题 1"/>
          <p:cNvSpPr txBox="1"/>
          <p:nvPr>
            <p:custDataLst>
              <p:tags r:id="rId13"/>
            </p:custDataLst>
          </p:nvPr>
        </p:nvSpPr>
        <p:spPr>
          <a:xfrm>
            <a:off x="569595" y="4595495"/>
            <a:ext cx="1663065" cy="492125"/>
          </a:xfrm>
          <a:prstGeom prst="rect">
            <a:avLst/>
          </a:prstGeom>
          <a:noFill/>
          <a:ln cap="sq">
            <a:noFill/>
          </a:ln>
          <a:effectLst/>
        </p:spPr>
        <p:txBody>
          <a:bodyPr vert="horz" wrap="square" lIns="0" tIns="0" rIns="0" bIns="0" rtlCol="0" anchor="ctr">
            <a:spAutoFit/>
          </a:bodyPr>
          <a:lstStyle/>
          <a:p>
            <a:pPr algn="ctr"/>
            <a:r>
              <a:rPr kumimoji="1" lang="en-US" altLang="zh-CN" sz="1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健全网络综合治理体系</a:t>
            </a:r>
            <a:endParaRPr kumimoji="1" lang="en-US" altLang="zh-CN" sz="1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18" name="标题 1"/>
          <p:cNvSpPr txBox="1"/>
          <p:nvPr>
            <p:custDataLst>
              <p:tags r:id="rId14"/>
            </p:custDataLst>
          </p:nvPr>
        </p:nvSpPr>
        <p:spPr>
          <a:xfrm>
            <a:off x="3026463" y="2632841"/>
            <a:ext cx="1803400" cy="492125"/>
          </a:xfrm>
          <a:prstGeom prst="rect">
            <a:avLst/>
          </a:prstGeom>
          <a:noFill/>
          <a:ln cap="sq">
            <a:noFill/>
          </a:ln>
          <a:effectLst/>
        </p:spPr>
        <p:txBody>
          <a:bodyPr vert="horz" wrap="square" lIns="0" tIns="0" rIns="0" bIns="0" rtlCol="0" anchor="ctr">
            <a:spAutoFit/>
          </a:bodyPr>
          <a:lstStyle/>
          <a:p>
            <a:pPr algn="ctr"/>
            <a:r>
              <a:rPr kumimoji="1" lang="en-US" altLang="zh-CN" sz="1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优化文化服务和文化产品供给机制</a:t>
            </a:r>
            <a:endParaRPr kumimoji="1" lang="en-US" altLang="zh-CN" sz="1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20" name="标题 1"/>
          <p:cNvSpPr txBox="1"/>
          <p:nvPr>
            <p:custDataLst>
              <p:tags r:id="rId15"/>
            </p:custDataLst>
          </p:nvPr>
        </p:nvSpPr>
        <p:spPr>
          <a:xfrm>
            <a:off x="1026997" y="3936365"/>
            <a:ext cx="382068" cy="41387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21" name="标题 1"/>
          <p:cNvSpPr txBox="1"/>
          <p:nvPr>
            <p:custDataLst>
              <p:tags r:id="rId16"/>
            </p:custDataLst>
          </p:nvPr>
        </p:nvSpPr>
        <p:spPr>
          <a:xfrm>
            <a:off x="3718151" y="1973606"/>
            <a:ext cx="413872" cy="382860"/>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22" name="标题 1"/>
          <p:cNvSpPr txBox="1"/>
          <p:nvPr>
            <p:custDataLst>
              <p:tags r:id="rId17"/>
            </p:custDataLst>
          </p:nvPr>
        </p:nvSpPr>
        <p:spPr>
          <a:xfrm>
            <a:off x="1197785" y="1973411"/>
            <a:ext cx="413872" cy="413872"/>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ln>
        </p:spPr>
        <p:txBody>
          <a:bodyPr vert="horz" wrap="square" lIns="91440" tIns="45720" rIns="91440" bIns="45720" rtlCol="0" anchor="t"/>
          <a:lstStyle/>
          <a:p>
            <a:pPr algn="l"/>
            <a:endParaRPr kumimoji="1" lang="zh-CN" altLang="en-US"/>
          </a:p>
        </p:txBody>
      </p:sp>
      <p:sp>
        <p:nvSpPr>
          <p:cNvPr id="23" name="标题 1"/>
          <p:cNvSpPr txBox="1"/>
          <p:nvPr>
            <p:custDataLst>
              <p:tags r:id="rId18"/>
            </p:custDataLst>
          </p:nvPr>
        </p:nvSpPr>
        <p:spPr>
          <a:xfrm>
            <a:off x="3504186" y="3722400"/>
            <a:ext cx="841802" cy="841802"/>
          </a:xfrm>
          <a:prstGeom prst="ellipse">
            <a:avLst/>
          </a:prstGeom>
          <a:noFill/>
          <a:ln w="12700" cap="sq">
            <a:solidFill>
              <a:schemeClr val="tx1">
                <a:alpha val="30000"/>
              </a:schemeClr>
            </a:solidFill>
            <a:miter/>
          </a:ln>
        </p:spPr>
        <p:txBody>
          <a:bodyPr vert="horz" wrap="square" lIns="91440" tIns="45720" rIns="91440" bIns="45720" rtlCol="0" anchor="ctr"/>
          <a:lstStyle/>
          <a:p>
            <a:pPr algn="ctr"/>
            <a:endParaRPr kumimoji="1" lang="zh-CN" altLang="en-US"/>
          </a:p>
        </p:txBody>
      </p:sp>
      <p:sp>
        <p:nvSpPr>
          <p:cNvPr id="24" name="标题 1"/>
          <p:cNvSpPr txBox="1"/>
          <p:nvPr>
            <p:custDataLst>
              <p:tags r:id="rId19"/>
            </p:custDataLst>
          </p:nvPr>
        </p:nvSpPr>
        <p:spPr>
          <a:xfrm>
            <a:off x="3026463" y="4595184"/>
            <a:ext cx="1803400" cy="492125"/>
          </a:xfrm>
          <a:prstGeom prst="rect">
            <a:avLst/>
          </a:prstGeom>
          <a:noFill/>
          <a:ln cap="sq">
            <a:noFill/>
          </a:ln>
          <a:effectLst/>
        </p:spPr>
        <p:txBody>
          <a:bodyPr vert="horz" wrap="square" lIns="0" tIns="0" rIns="0" bIns="0" rtlCol="0" anchor="ctr">
            <a:spAutoFit/>
          </a:bodyPr>
          <a:lstStyle/>
          <a:p>
            <a:pPr algn="ctr"/>
            <a:r>
              <a:rPr kumimoji="1" lang="en-US" altLang="zh-CN" sz="1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构建更有效力的国际传播体系</a:t>
            </a:r>
            <a:endParaRPr kumimoji="1" lang="en-US" altLang="zh-CN" sz="1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26" name="标题 1"/>
          <p:cNvSpPr txBox="1"/>
          <p:nvPr>
            <p:custDataLst>
              <p:tags r:id="rId20"/>
            </p:custDataLst>
          </p:nvPr>
        </p:nvSpPr>
        <p:spPr>
          <a:xfrm>
            <a:off x="3718151" y="3951871"/>
            <a:ext cx="413872" cy="382860"/>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tx1"/>
          </a:solidFill>
          <a:ln cap="sq">
            <a:noFill/>
          </a:ln>
        </p:spPr>
        <p:txBody>
          <a:bodyPr vert="horz" wrap="square" lIns="91440" tIns="45720" rIns="91440" bIns="45720" rtlCol="0" anchor="t"/>
          <a:lstStyle/>
          <a:p>
            <a:pPr algn="l"/>
            <a:endParaRPr kumimoji="1" lang="zh-CN" altLang="en-US"/>
          </a:p>
        </p:txBody>
      </p:sp>
      <p:sp>
        <p:nvSpPr>
          <p:cNvPr id="28" name="标题 1"/>
          <p:cNvSpPr txBox="1"/>
          <p:nvPr/>
        </p:nvSpPr>
        <p:spPr>
          <a:xfrm rot="2700000">
            <a:off x="256421" y="473520"/>
            <a:ext cx="459926" cy="459926"/>
          </a:xfrm>
          <a:custGeom>
            <a:avLst/>
            <a:gdLst>
              <a:gd name="connsiteX0" fmla="*/ 31025 w 887753"/>
              <a:gd name="connsiteY0" fmla="*/ 31025 h 887753"/>
              <a:gd name="connsiteX1" fmla="*/ 105925 w 887753"/>
              <a:gd name="connsiteY1" fmla="*/ 0 h 887753"/>
              <a:gd name="connsiteX2" fmla="*/ 529615 w 887753"/>
              <a:gd name="connsiteY2" fmla="*/ 0 h 887753"/>
              <a:gd name="connsiteX3" fmla="*/ 635540 w 887753"/>
              <a:gd name="connsiteY3" fmla="*/ 105925 h 887753"/>
              <a:gd name="connsiteX4" fmla="*/ 635540 w 887753"/>
              <a:gd name="connsiteY4" fmla="*/ 252212 h 887753"/>
              <a:gd name="connsiteX5" fmla="*/ 781827 w 887753"/>
              <a:gd name="connsiteY5" fmla="*/ 252212 h 887753"/>
              <a:gd name="connsiteX6" fmla="*/ 887753 w 887753"/>
              <a:gd name="connsiteY6" fmla="*/ 358137 h 887753"/>
              <a:gd name="connsiteX7" fmla="*/ 887753 w 887753"/>
              <a:gd name="connsiteY7" fmla="*/ 781827 h 887753"/>
              <a:gd name="connsiteX8" fmla="*/ 781827 w 887753"/>
              <a:gd name="connsiteY8" fmla="*/ 887753 h 887753"/>
              <a:gd name="connsiteX9" fmla="*/ 358137 w 887753"/>
              <a:gd name="connsiteY9" fmla="*/ 887753 h 887753"/>
              <a:gd name="connsiteX10" fmla="*/ 252212 w 887753"/>
              <a:gd name="connsiteY10" fmla="*/ 781827 h 887753"/>
              <a:gd name="connsiteX11" fmla="*/ 252212 w 887753"/>
              <a:gd name="connsiteY11" fmla="*/ 635540 h 887753"/>
              <a:gd name="connsiteX12" fmla="*/ 105925 w 887753"/>
              <a:gd name="connsiteY12" fmla="*/ 635540 h 887753"/>
              <a:gd name="connsiteX13" fmla="*/ 0 w 887753"/>
              <a:gd name="connsiteY13" fmla="*/ 529615 h 887753"/>
              <a:gd name="connsiteX14" fmla="*/ 0 w 887753"/>
              <a:gd name="connsiteY14" fmla="*/ 105925 h 887753"/>
              <a:gd name="connsiteX15" fmla="*/ 31025 w 887753"/>
              <a:gd name="connsiteY15" fmla="*/ 31025 h 887753"/>
            </a:gdLst>
            <a:ahLst/>
            <a:cxnLst/>
            <a:rect l="l" t="t" r="r" b="b"/>
            <a:pathLst>
              <a:path w="887753" h="887753">
                <a:moveTo>
                  <a:pt x="31025" y="31025"/>
                </a:moveTo>
                <a:cubicBezTo>
                  <a:pt x="50193" y="11856"/>
                  <a:pt x="76675" y="0"/>
                  <a:pt x="105925" y="0"/>
                </a:cubicBezTo>
                <a:lnTo>
                  <a:pt x="529615" y="0"/>
                </a:lnTo>
                <a:cubicBezTo>
                  <a:pt x="588116" y="0"/>
                  <a:pt x="635540" y="47424"/>
                  <a:pt x="635540" y="105925"/>
                </a:cubicBezTo>
                <a:lnTo>
                  <a:pt x="635540" y="252212"/>
                </a:lnTo>
                <a:lnTo>
                  <a:pt x="781827" y="252212"/>
                </a:lnTo>
                <a:cubicBezTo>
                  <a:pt x="840328" y="252212"/>
                  <a:pt x="887753" y="299636"/>
                  <a:pt x="887753" y="358137"/>
                </a:cubicBezTo>
                <a:lnTo>
                  <a:pt x="887753" y="781827"/>
                </a:lnTo>
                <a:cubicBezTo>
                  <a:pt x="887753" y="840328"/>
                  <a:pt x="840328" y="887753"/>
                  <a:pt x="781827" y="887753"/>
                </a:cubicBezTo>
                <a:lnTo>
                  <a:pt x="358137" y="887753"/>
                </a:lnTo>
                <a:cubicBezTo>
                  <a:pt x="299636" y="887753"/>
                  <a:pt x="252212" y="840328"/>
                  <a:pt x="252212" y="781827"/>
                </a:cubicBezTo>
                <a:lnTo>
                  <a:pt x="252212" y="635540"/>
                </a:lnTo>
                <a:lnTo>
                  <a:pt x="105925" y="635540"/>
                </a:lnTo>
                <a:cubicBezTo>
                  <a:pt x="47424" y="635540"/>
                  <a:pt x="0" y="588116"/>
                  <a:pt x="0" y="529615"/>
                </a:cubicBezTo>
                <a:lnTo>
                  <a:pt x="0" y="105925"/>
                </a:lnTo>
                <a:cubicBezTo>
                  <a:pt x="0" y="76675"/>
                  <a:pt x="11856" y="50193"/>
                  <a:pt x="31025" y="3102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767080" y="48514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9.</a:t>
            </a:r>
            <a:r>
              <a:rPr kumimoji="1" lang="zh-CN" altLang="en-US" sz="3200" b="1">
                <a:latin typeface="黑体" panose="02010609060101010101" charset="-122"/>
                <a:ea typeface="黑体" panose="02010609060101010101" charset="-122"/>
                <a:cs typeface="黑体" panose="02010609060101010101" charset="-122"/>
              </a:rPr>
              <a:t> 中国式现代化是物质文明和精神文明相协调的现代化</a:t>
            </a:r>
            <a:endParaRPr kumimoji="1" lang="zh-CN" altLang="en-US" sz="3200" b="1">
              <a:latin typeface="黑体" panose="02010609060101010101" charset="-122"/>
              <a:ea typeface="黑体" panose="02010609060101010101" charset="-122"/>
              <a:cs typeface="黑体" panose="02010609060101010101" charset="-122"/>
            </a:endParaRPr>
          </a:p>
        </p:txBody>
      </p:sp>
      <p:sp>
        <p:nvSpPr>
          <p:cNvPr id="31" name="矩形: 一个圆顶角，剪去另一个顶角 12"/>
          <p:cNvSpPr/>
          <p:nvPr/>
        </p:nvSpPr>
        <p:spPr>
          <a:xfrm flipH="1">
            <a:off x="5951855" y="1556385"/>
            <a:ext cx="5355590" cy="3698240"/>
          </a:xfrm>
          <a:prstGeom prst="snipRoundRect">
            <a:avLst>
              <a:gd name="adj1" fmla="val 0"/>
              <a:gd name="adj2" fmla="val 1712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2" name="矩形: 一个圆顶角，剪去另一个顶角 13"/>
          <p:cNvSpPr/>
          <p:nvPr/>
        </p:nvSpPr>
        <p:spPr>
          <a:xfrm>
            <a:off x="5735955" y="1252855"/>
            <a:ext cx="6122035" cy="4305300"/>
          </a:xfrm>
          <a:prstGeom prst="snipRoundRect">
            <a:avLst>
              <a:gd name="adj1" fmla="val 0"/>
              <a:gd name="adj2" fmla="val 16161"/>
            </a:avLst>
          </a:prstGeom>
          <a:blipFill dpi="0" rotWithShape="1">
            <a:blip r:embed="rId21"/>
            <a:srcRect/>
            <a:tile tx="-393700" ty="-139700" sx="85000" sy="96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5735648" y="4886266"/>
            <a:ext cx="4188460" cy="368300"/>
          </a:xfrm>
          <a:prstGeom prst="rect">
            <a:avLst/>
          </a:prstGeom>
          <a:noFill/>
        </p:spPr>
        <p:txBody>
          <a:bodyPr wrap="square" rtlCol="0">
            <a:spAutoFit/>
          </a:bodyPr>
          <a:lstStyle/>
          <a:p>
            <a:r>
              <a:rPr lang="zh-CN" altLang="en-US"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中国国家版本馆中央总馆</a:t>
            </a:r>
            <a:endParaRPr lang="zh-CN" altLang="en-US"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34" name="文本框 33"/>
          <p:cNvSpPr txBox="1"/>
          <p:nvPr/>
        </p:nvSpPr>
        <p:spPr>
          <a:xfrm>
            <a:off x="839470" y="5588635"/>
            <a:ext cx="10393045" cy="1198880"/>
          </a:xfrm>
          <a:prstGeom prst="rect">
            <a:avLst/>
          </a:prstGeom>
          <a:noFill/>
        </p:spPr>
        <p:txBody>
          <a:bodyPr wrap="square" rtlCol="0">
            <a:spAutoFit/>
          </a:bodyPr>
          <a:lstStyle/>
          <a:p>
            <a:pPr algn="just">
              <a:lnSpc>
                <a:spcPct val="150000"/>
              </a:lnSpc>
            </a:pPr>
            <a:r>
              <a:rPr lang="zh-CN" altLang="en-US" sz="2400" dirty="0">
                <a:solidFill>
                  <a:srgbClr val="C00000"/>
                </a:solidFill>
              </a:rPr>
              <a:t>党领导人民不断厚植现代化的物质基础，</a:t>
            </a:r>
            <a:r>
              <a:rPr lang="zh-CN" altLang="en-US" sz="2400" b="1" dirty="0">
                <a:solidFill>
                  <a:srgbClr val="C00000"/>
                </a:solidFill>
              </a:rPr>
              <a:t>不断夯实人民幸福生活的物质条件</a:t>
            </a:r>
            <a:r>
              <a:rPr lang="zh-CN" altLang="en-US" sz="2400" dirty="0">
                <a:solidFill>
                  <a:srgbClr val="C00000"/>
                </a:solidFill>
              </a:rPr>
              <a:t>，同时大力发展社会主义先进文化，</a:t>
            </a:r>
            <a:r>
              <a:rPr lang="zh-CN" altLang="en-US" sz="2400" b="1" dirty="0">
                <a:solidFill>
                  <a:srgbClr val="C00000"/>
                </a:solidFill>
              </a:rPr>
              <a:t>加强理想信念教育，传承中华文明。</a:t>
            </a:r>
            <a:endParaRPr lang="zh-CN" altLang="en-US" sz="2400" b="1"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linds(horizontal)">
                                      <p:cBhvr>
                                        <p:cTn id="49" dur="500"/>
                                        <p:tgtEl>
                                          <p:spTgt spid="1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linds(horizontal)">
                                      <p:cBhvr>
                                        <p:cTn id="52" dur="500"/>
                                        <p:tgtEl>
                                          <p:spTgt spid="1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linds(horizontal)">
                                      <p:cBhvr>
                                        <p:cTn id="55" dur="500"/>
                                        <p:tgtEl>
                                          <p:spTgt spid="16"/>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linds(horizontal)">
                                      <p:cBhvr>
                                        <p:cTn id="58" dur="500"/>
                                        <p:tgtEl>
                                          <p:spTgt spid="1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blinds(horizontal)">
                                      <p:cBhvr>
                                        <p:cTn id="61" dur="500"/>
                                        <p:tgtEl>
                                          <p:spTgt spid="20"/>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linds(horizontal)">
                                      <p:cBhvr>
                                        <p:cTn id="64" dur="500"/>
                                        <p:tgtEl>
                                          <p:spTgt spid="21"/>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linds(horizontal)">
                                      <p:cBhvr>
                                        <p:cTn id="67" dur="500"/>
                                        <p:tgtEl>
                                          <p:spTgt spid="2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linds(horizontal)">
                                      <p:cBhvr>
                                        <p:cTn id="70" dur="500"/>
                                        <p:tgtEl>
                                          <p:spTgt spid="23"/>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blinds(horizontal)">
                                      <p:cBhvr>
                                        <p:cTn id="73" dur="500"/>
                                        <p:tgtEl>
                                          <p:spTgt spid="24"/>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blinds(horizontal)">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47"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1000"/>
                                        <p:tgtEl>
                                          <p:spTgt spid="31"/>
                                        </p:tgtEl>
                                      </p:cBhvr>
                                    </p:animEffect>
                                    <p:anim calcmode="lin" valueType="num">
                                      <p:cBhvr>
                                        <p:cTn id="82" dur="1000" fill="hold"/>
                                        <p:tgtEl>
                                          <p:spTgt spid="31"/>
                                        </p:tgtEl>
                                        <p:attrNameLst>
                                          <p:attrName>ppt_x</p:attrName>
                                        </p:attrNameLst>
                                      </p:cBhvr>
                                      <p:tavLst>
                                        <p:tav tm="0">
                                          <p:val>
                                            <p:strVal val="#ppt_x"/>
                                          </p:val>
                                        </p:tav>
                                        <p:tav tm="100000">
                                          <p:val>
                                            <p:strVal val="#ppt_x"/>
                                          </p:val>
                                        </p:tav>
                                      </p:tavLst>
                                    </p:anim>
                                    <p:anim calcmode="lin" valueType="num">
                                      <p:cBhvr>
                                        <p:cTn id="83" dur="1000" fill="hold"/>
                                        <p:tgtEl>
                                          <p:spTgt spid="31"/>
                                        </p:tgtEl>
                                        <p:attrNameLst>
                                          <p:attrName>ppt_y</p:attrName>
                                        </p:attrNameLst>
                                      </p:cBhvr>
                                      <p:tavLst>
                                        <p:tav tm="0">
                                          <p:val>
                                            <p:strVal val="#ppt_y-.1"/>
                                          </p:val>
                                        </p:tav>
                                        <p:tav tm="100000">
                                          <p:val>
                                            <p:strVal val="#ppt_y"/>
                                          </p:val>
                                        </p:tav>
                                      </p:tavLst>
                                    </p:anim>
                                  </p:childTnLst>
                                </p:cTn>
                              </p:par>
                            </p:childTnLst>
                          </p:cTn>
                        </p:par>
                        <p:par>
                          <p:cTn id="84" fill="hold">
                            <p:stCondLst>
                              <p:cond delay="1000"/>
                            </p:stCondLst>
                            <p:childTnLst>
                              <p:par>
                                <p:cTn id="85" presetID="12" presetClass="entr" presetSubtype="4" fill="hold" grpId="0" nodeType="after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p:tgtEl>
                                          <p:spTgt spid="32"/>
                                        </p:tgtEl>
                                        <p:attrNameLst>
                                          <p:attrName>ppt_y</p:attrName>
                                        </p:attrNameLst>
                                      </p:cBhvr>
                                      <p:tavLst>
                                        <p:tav tm="0">
                                          <p:val>
                                            <p:strVal val="#ppt_y+#ppt_h*1.125000"/>
                                          </p:val>
                                        </p:tav>
                                        <p:tav tm="100000">
                                          <p:val>
                                            <p:strVal val="#ppt_y"/>
                                          </p:val>
                                        </p:tav>
                                      </p:tavLst>
                                    </p:anim>
                                    <p:animEffect transition="in" filter="wipe(up)">
                                      <p:cBhvr>
                                        <p:cTn id="88" dur="500"/>
                                        <p:tgtEl>
                                          <p:spTgt spid="32"/>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500"/>
                                        <p:tgtEl>
                                          <p:spTgt spid="33"/>
                                        </p:tgtEl>
                                        <p:attrNameLst>
                                          <p:attrName>ppt_y</p:attrName>
                                        </p:attrNameLst>
                                      </p:cBhvr>
                                      <p:tavLst>
                                        <p:tav tm="0">
                                          <p:val>
                                            <p:strVal val="#ppt_y+#ppt_h*1.125000"/>
                                          </p:val>
                                        </p:tav>
                                        <p:tav tm="100000">
                                          <p:val>
                                            <p:strVal val="#ppt_y"/>
                                          </p:val>
                                        </p:tav>
                                      </p:tavLst>
                                    </p:anim>
                                    <p:animEffect transition="in" filter="wipe(up)">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additive="base">
                                        <p:cTn id="97" dur="500"/>
                                        <p:tgtEl>
                                          <p:spTgt spid="34"/>
                                        </p:tgtEl>
                                        <p:attrNameLst>
                                          <p:attrName>ppt_y</p:attrName>
                                        </p:attrNameLst>
                                      </p:cBhvr>
                                      <p:tavLst>
                                        <p:tav tm="0">
                                          <p:val>
                                            <p:strVal val="#ppt_y+#ppt_h*1.125000"/>
                                          </p:val>
                                        </p:tav>
                                        <p:tav tm="100000">
                                          <p:val>
                                            <p:strVal val="#ppt_y"/>
                                          </p:val>
                                        </p:tav>
                                      </p:tavLst>
                                    </p:anim>
                                    <p:animEffect transition="in" filter="wipe(up)">
                                      <p:cBhvr>
                                        <p:cTn id="9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bldLvl="0" animBg="1"/>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8" grpId="0" animBg="1"/>
      <p:bldP spid="20" grpId="0" animBg="1"/>
      <p:bldP spid="21" grpId="0" animBg="1"/>
      <p:bldP spid="22" grpId="0" animBg="1"/>
      <p:bldP spid="23" grpId="0" animBg="1"/>
      <p:bldP spid="24" grpId="0" animBg="1"/>
      <p:bldP spid="26" grpId="0" animBg="1"/>
      <p:bldP spid="28" grpId="0" animBg="1"/>
      <p:bldP spid="29" grpId="0"/>
      <p:bldP spid="31" grpId="0" animBg="1"/>
      <p:bldP spid="32" grpId="0" bldLvl="0" animBg="1"/>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67981" y="308614"/>
            <a:ext cx="4165796" cy="637364"/>
            <a:chOff x="525411" y="454398"/>
            <a:chExt cx="4165796" cy="637364"/>
          </a:xfrm>
        </p:grpSpPr>
        <p:grpSp>
          <p:nvGrpSpPr>
            <p:cNvPr id="8" name="组合 7"/>
            <p:cNvGrpSpPr/>
            <p:nvPr/>
          </p:nvGrpSpPr>
          <p:grpSpPr>
            <a:xfrm>
              <a:off x="525411" y="454398"/>
              <a:ext cx="704950" cy="637364"/>
              <a:chOff x="1337683" y="2484282"/>
              <a:chExt cx="772300" cy="698258"/>
            </a:xfrm>
          </p:grpSpPr>
          <p:sp>
            <p:nvSpPr>
              <p:cNvPr id="13" name="Freeform 9"/>
              <p:cNvSpPr/>
              <p:nvPr/>
            </p:nvSpPr>
            <p:spPr bwMode="auto">
              <a:xfrm rot="5400000">
                <a:off x="1386353" y="2497575"/>
                <a:ext cx="698258" cy="671671"/>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gradFill flip="none" rotWithShape="1">
                <a:gsLst>
                  <a:gs pos="0">
                    <a:srgbClr val="F03E34"/>
                  </a:gs>
                  <a:gs pos="100000">
                    <a:srgbClr val="590004"/>
                  </a:gs>
                </a:gsLst>
                <a:lin ang="135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prstClr val="white"/>
                  </a:solidFill>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11" name="文本框 10"/>
              <p:cNvSpPr txBox="1"/>
              <p:nvPr/>
            </p:nvSpPr>
            <p:spPr>
              <a:xfrm>
                <a:off x="1337683" y="2631101"/>
                <a:ext cx="772300" cy="403488"/>
              </a:xfrm>
              <a:prstGeom prst="rect">
                <a:avLst/>
              </a:prstGeom>
              <a:noFill/>
            </p:spPr>
            <p:txBody>
              <a:bodyPr wrap="square" rtlCol="0">
                <a:spAutoFit/>
              </a:bodyPr>
              <a:lstStyle/>
              <a:p>
                <a:pPr algn="ctr">
                  <a:defRPr/>
                </a:pPr>
                <a:r>
                  <a:rPr lang="en-US" altLang="zh-CN" b="1" dirty="0">
                    <a:solidFill>
                      <a:schemeClr val="bg1"/>
                    </a:solidFill>
                    <a:latin typeface="黑体" panose="02010609060101010101" charset="-122"/>
                    <a:ea typeface="黑体" panose="02010609060101010101" charset="-122"/>
                  </a:rPr>
                  <a:t>2</a:t>
                </a:r>
                <a:endParaRPr lang="en-US" altLang="zh-CN" b="1" dirty="0">
                  <a:solidFill>
                    <a:schemeClr val="bg1"/>
                  </a:solidFill>
                  <a:latin typeface="黑体" panose="02010609060101010101" charset="-122"/>
                  <a:ea typeface="黑体" panose="02010609060101010101" charset="-122"/>
                  <a:sym typeface="Arial" panose="020B0604020202020204" pitchFamily="34" charset="0"/>
                </a:endParaRPr>
              </a:p>
            </p:txBody>
          </p:sp>
        </p:grpSp>
        <p:sp>
          <p:nvSpPr>
            <p:cNvPr id="19" name="文本框 18"/>
            <p:cNvSpPr txBox="1"/>
            <p:nvPr/>
          </p:nvSpPr>
          <p:spPr>
            <a:xfrm>
              <a:off x="1243302" y="496504"/>
              <a:ext cx="3447905" cy="523220"/>
            </a:xfrm>
            <a:prstGeom prst="rect">
              <a:avLst/>
            </a:prstGeom>
            <a:noFill/>
          </p:spPr>
          <p:txBody>
            <a:bodyPr wrap="square" rtlCol="0">
              <a:spAutoFit/>
            </a:bodyPr>
            <a:lstStyle/>
            <a:p>
              <a:pPr algn="just"/>
              <a:r>
                <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rPr>
                <a:t>现代社会的基本特征</a:t>
              </a:r>
              <a:endPar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endParaRPr>
            </a:p>
          </p:txBody>
        </p:sp>
      </p:grpSp>
      <p:sp>
        <p:nvSpPr>
          <p:cNvPr id="2" name="矩形 1"/>
          <p:cNvSpPr/>
          <p:nvPr/>
        </p:nvSpPr>
        <p:spPr>
          <a:xfrm>
            <a:off x="856663" y="1403646"/>
            <a:ext cx="10478673" cy="1317652"/>
          </a:xfrm>
          <a:prstGeom prst="rect">
            <a:avLst/>
          </a:prstGeom>
          <a:gradFill>
            <a:gsLst>
              <a:gs pos="31000">
                <a:srgbClr val="C62222"/>
              </a:gs>
              <a:gs pos="100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a typeface="思源宋体 CN" panose="02020400000000000000" pitchFamily="18" charset="-122"/>
              <a:sym typeface="思源宋体 CN" panose="02020400000000000000" pitchFamily="18" charset="-122"/>
            </a:endParaRPr>
          </a:p>
        </p:txBody>
      </p:sp>
      <p:sp>
        <p:nvSpPr>
          <p:cNvPr id="4" name="文本框 3"/>
          <p:cNvSpPr txBox="1"/>
          <p:nvPr/>
        </p:nvSpPr>
        <p:spPr>
          <a:xfrm>
            <a:off x="1028404" y="1612986"/>
            <a:ext cx="10120399" cy="922020"/>
          </a:xfrm>
          <a:prstGeom prst="rect">
            <a:avLst/>
          </a:prstGeom>
          <a:noFill/>
        </p:spPr>
        <p:txBody>
          <a:bodyPr wrap="square">
            <a:spAutoFit/>
          </a:bodyPr>
          <a:lstStyle>
            <a:defPPr>
              <a:defRPr lang="zh-CN"/>
            </a:defPPr>
            <a:lvl1pPr algn="just">
              <a:lnSpc>
                <a:spcPct val="100000"/>
              </a:lnSpc>
              <a:defRPr sz="2000" b="1">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defRPr>
            </a:lvl1pPr>
          </a:lstStyle>
          <a:p>
            <a:pPr>
              <a:lnSpc>
                <a:spcPct val="150000"/>
              </a:lnSpc>
            </a:pPr>
            <a:r>
              <a:rPr lang="zh-CN" altLang="zh-CN" sz="1800" b="0" dirty="0"/>
              <a:t>习近平总书记指出：“实践证明，一个国家走向现代化，既要遵循现代化一般规律，更要符合本国实际，具有本国特色。中国式现代化既有</a:t>
            </a:r>
            <a:r>
              <a:rPr lang="zh-CN" altLang="zh-CN" sz="1800" u="sng" dirty="0"/>
              <a:t>各国现代化的共同特征</a:t>
            </a:r>
            <a:r>
              <a:rPr lang="zh-CN" altLang="zh-CN" sz="1800" b="0" dirty="0"/>
              <a:t>，更有基于自己国情的鲜明特色。”</a:t>
            </a:r>
            <a:endParaRPr lang="zh-CN" altLang="zh-CN" sz="1800" b="0" dirty="0"/>
          </a:p>
        </p:txBody>
      </p:sp>
      <p:grpSp>
        <p:nvGrpSpPr>
          <p:cNvPr id="7" name="组合 6"/>
          <p:cNvGrpSpPr/>
          <p:nvPr/>
        </p:nvGrpSpPr>
        <p:grpSpPr>
          <a:xfrm>
            <a:off x="4909355" y="3721425"/>
            <a:ext cx="2016000" cy="2016000"/>
            <a:chOff x="1330000" y="3603447"/>
            <a:chExt cx="1464354" cy="1407073"/>
          </a:xfrm>
        </p:grpSpPr>
        <p:sp>
          <p:nvSpPr>
            <p:cNvPr id="3" name="椭圆 2"/>
            <p:cNvSpPr/>
            <p:nvPr/>
          </p:nvSpPr>
          <p:spPr>
            <a:xfrm>
              <a:off x="1430239" y="3714818"/>
              <a:ext cx="1263877" cy="1214438"/>
            </a:xfrm>
            <a:prstGeom prst="ellipse">
              <a:avLst/>
            </a:prstGeom>
            <a:gradFill>
              <a:gsLst>
                <a:gs pos="31000">
                  <a:srgbClr val="C62222"/>
                </a:gs>
                <a:gs pos="100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zh-CN" altLang="en-US" sz="2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sym typeface="思源宋体 CN" panose="02020400000000000000" pitchFamily="18" charset="-122"/>
                </a:rPr>
                <a:t>现代社会</a:t>
              </a:r>
              <a:endParaRPr lang="en-US" altLang="zh-CN" sz="2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sym typeface="思源宋体 CN" panose="02020400000000000000" pitchFamily="18" charset="-122"/>
              </a:endParaRPr>
            </a:p>
            <a:p>
              <a:pPr algn="ctr">
                <a:lnSpc>
                  <a:spcPct val="110000"/>
                </a:lnSpc>
              </a:pPr>
              <a:r>
                <a:rPr lang="zh-CN" altLang="en-US" sz="2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sym typeface="思源宋体 CN" panose="02020400000000000000" pitchFamily="18" charset="-122"/>
                </a:rPr>
                <a:t>基本特征</a:t>
              </a:r>
              <a:endParaRPr lang="zh-CN" altLang="en-US" sz="20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sym typeface="思源宋体 CN" panose="02020400000000000000" pitchFamily="18" charset="-122"/>
              </a:endParaRPr>
            </a:p>
          </p:txBody>
        </p:sp>
        <p:sp>
          <p:nvSpPr>
            <p:cNvPr id="5" name="Freeform 68"/>
            <p:cNvSpPr/>
            <p:nvPr/>
          </p:nvSpPr>
          <p:spPr bwMode="auto">
            <a:xfrm rot="2700000" flipH="1" flipV="1">
              <a:off x="1358640" y="3574807"/>
              <a:ext cx="1407073" cy="1464354"/>
            </a:xfrm>
            <a:prstGeom prst="ellipse">
              <a:avLst/>
            </a:prstGeom>
            <a:noFill/>
            <a:ln>
              <a:gradFill flip="none" rotWithShape="1">
                <a:gsLst>
                  <a:gs pos="49000">
                    <a:srgbClr val="E50101">
                      <a:alpha val="0"/>
                    </a:srgbClr>
                  </a:gs>
                  <a:gs pos="100000">
                    <a:srgbClr val="B30101"/>
                  </a:gs>
                </a:gsLst>
                <a:lin ang="5400000" scaled="1"/>
                <a:tileRect/>
              </a:gradFill>
            </a:ln>
          </p:spPr>
          <p:txBody>
            <a:bodyPr vert="horz" wrap="square" lIns="91440" tIns="45720" rIns="91440" bIns="45720" numCol="1" anchor="t" anchorCtr="0" compatLnSpc="1"/>
            <a:lstStyle/>
            <a:p>
              <a:endParaRPr lang="zh-CN" altLang="en-US" dirty="0">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grpSp>
      <p:grpSp>
        <p:nvGrpSpPr>
          <p:cNvPr id="26" name="组合 25"/>
          <p:cNvGrpSpPr/>
          <p:nvPr/>
        </p:nvGrpSpPr>
        <p:grpSpPr>
          <a:xfrm>
            <a:off x="1028404" y="4004701"/>
            <a:ext cx="3741187" cy="1449762"/>
            <a:chOff x="856665" y="3872897"/>
            <a:chExt cx="3741187" cy="1449762"/>
          </a:xfrm>
        </p:grpSpPr>
        <p:grpSp>
          <p:nvGrpSpPr>
            <p:cNvPr id="18" name="组合 17"/>
            <p:cNvGrpSpPr/>
            <p:nvPr/>
          </p:nvGrpSpPr>
          <p:grpSpPr>
            <a:xfrm>
              <a:off x="856665" y="3872897"/>
              <a:ext cx="3070881" cy="494594"/>
              <a:chOff x="856663" y="3436329"/>
              <a:chExt cx="3070881" cy="494594"/>
            </a:xfrm>
          </p:grpSpPr>
          <p:sp>
            <p:nvSpPr>
              <p:cNvPr id="15" name="矩形: 圆角 14"/>
              <p:cNvSpPr/>
              <p:nvPr/>
            </p:nvSpPr>
            <p:spPr>
              <a:xfrm>
                <a:off x="856663" y="3436329"/>
                <a:ext cx="3070881" cy="494594"/>
              </a:xfrm>
              <a:prstGeom prst="roundRect">
                <a:avLst>
                  <a:gd name="adj" fmla="val 50000"/>
                </a:avLst>
              </a:prstGeom>
              <a:gradFill>
                <a:gsLst>
                  <a:gs pos="31000">
                    <a:srgbClr val="C62222"/>
                  </a:gs>
                  <a:gs pos="100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panose="02020400000000000000" pitchFamily="18" charset="-122"/>
                </a:endParaRPr>
              </a:p>
            </p:txBody>
          </p:sp>
          <p:sp>
            <p:nvSpPr>
              <p:cNvPr id="10" name="文本框 9"/>
              <p:cNvSpPr txBox="1"/>
              <p:nvPr/>
            </p:nvSpPr>
            <p:spPr>
              <a:xfrm>
                <a:off x="1475763" y="3473908"/>
                <a:ext cx="1811873" cy="369332"/>
              </a:xfrm>
              <a:prstGeom prst="rect">
                <a:avLst/>
              </a:prstGeom>
              <a:noFill/>
            </p:spPr>
            <p:txBody>
              <a:bodyPr wrap="square">
                <a:spAutoFit/>
              </a:bodyPr>
              <a:lstStyle>
                <a:defPPr>
                  <a:defRPr lang="zh-CN"/>
                </a:defPPr>
                <a:lvl1pPr algn="just">
                  <a:lnSpc>
                    <a:spcPct val="150000"/>
                  </a:lnSpc>
                  <a:defRPr b="1">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defRPr>
                </a:lvl1pPr>
              </a:lstStyle>
              <a:p>
                <a:pPr>
                  <a:lnSpc>
                    <a:spcPct val="100000"/>
                  </a:lnSpc>
                </a:pPr>
                <a:r>
                  <a:rPr lang="zh-CN" altLang="zh-CN" dirty="0"/>
                  <a:t>现代化一般规律</a:t>
                </a:r>
                <a:endParaRPr lang="zh-CN" altLang="en-US" dirty="0"/>
              </a:p>
            </p:txBody>
          </p:sp>
        </p:grpSp>
        <p:sp>
          <p:nvSpPr>
            <p:cNvPr id="20" name="箭头: 右 19"/>
            <p:cNvSpPr/>
            <p:nvPr/>
          </p:nvSpPr>
          <p:spPr>
            <a:xfrm>
              <a:off x="4138575" y="3936648"/>
              <a:ext cx="457030" cy="400110"/>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p:cNvSpPr/>
            <p:nvPr/>
          </p:nvSpPr>
          <p:spPr>
            <a:xfrm>
              <a:off x="4140822" y="4875307"/>
              <a:ext cx="457030" cy="400110"/>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86352" y="4828065"/>
              <a:ext cx="3070881" cy="494594"/>
              <a:chOff x="856663" y="3436329"/>
              <a:chExt cx="3070881" cy="494594"/>
            </a:xfrm>
          </p:grpSpPr>
          <p:sp>
            <p:nvSpPr>
              <p:cNvPr id="24" name="矩形: 圆角 23"/>
              <p:cNvSpPr/>
              <p:nvPr/>
            </p:nvSpPr>
            <p:spPr>
              <a:xfrm>
                <a:off x="856663" y="3436329"/>
                <a:ext cx="3070881" cy="494594"/>
              </a:xfrm>
              <a:prstGeom prst="roundRect">
                <a:avLst>
                  <a:gd name="adj" fmla="val 50000"/>
                </a:avLst>
              </a:prstGeom>
              <a:gradFill>
                <a:gsLst>
                  <a:gs pos="31000">
                    <a:srgbClr val="C62222"/>
                  </a:gs>
                  <a:gs pos="100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宋体 CN" panose="02020400000000000000" pitchFamily="18" charset="-122"/>
                </a:endParaRPr>
              </a:p>
            </p:txBody>
          </p:sp>
          <p:sp>
            <p:nvSpPr>
              <p:cNvPr id="25" name="文本框 24"/>
              <p:cNvSpPr txBox="1"/>
              <p:nvPr/>
            </p:nvSpPr>
            <p:spPr>
              <a:xfrm>
                <a:off x="1113657" y="3483946"/>
                <a:ext cx="2556892" cy="369332"/>
              </a:xfrm>
              <a:prstGeom prst="rect">
                <a:avLst/>
              </a:prstGeom>
              <a:noFill/>
            </p:spPr>
            <p:txBody>
              <a:bodyPr wrap="square">
                <a:spAutoFit/>
              </a:bodyPr>
              <a:lstStyle>
                <a:defPPr>
                  <a:defRPr lang="zh-CN"/>
                </a:defPPr>
                <a:lvl1pPr algn="just">
                  <a:lnSpc>
                    <a:spcPct val="150000"/>
                  </a:lnSpc>
                  <a:defRPr b="1">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defRPr>
                </a:lvl1pPr>
              </a:lstStyle>
              <a:p>
                <a:pPr algn="ctr">
                  <a:lnSpc>
                    <a:spcPct val="100000"/>
                  </a:lnSpc>
                </a:pPr>
                <a:r>
                  <a:rPr lang="zh-CN" altLang="zh-CN" dirty="0"/>
                  <a:t>各国现代化的共同特征</a:t>
                </a:r>
                <a:endParaRPr lang="zh-CN" altLang="en-US" dirty="0"/>
              </a:p>
            </p:txBody>
          </p:sp>
        </p:grpSp>
      </p:grpSp>
      <p:grpSp>
        <p:nvGrpSpPr>
          <p:cNvPr id="63" name="组合 62"/>
          <p:cNvGrpSpPr/>
          <p:nvPr/>
        </p:nvGrpSpPr>
        <p:grpSpPr>
          <a:xfrm>
            <a:off x="7898412" y="3312983"/>
            <a:ext cx="2851056" cy="2826850"/>
            <a:chOff x="8093127" y="3258139"/>
            <a:chExt cx="2851056" cy="2826850"/>
          </a:xfrm>
        </p:grpSpPr>
        <p:grpSp>
          <p:nvGrpSpPr>
            <p:cNvPr id="60" name="组合 59"/>
            <p:cNvGrpSpPr/>
            <p:nvPr/>
          </p:nvGrpSpPr>
          <p:grpSpPr>
            <a:xfrm>
              <a:off x="8093127" y="3258139"/>
              <a:ext cx="2851056" cy="2826850"/>
              <a:chOff x="7931430" y="3251005"/>
              <a:chExt cx="2851056" cy="2826850"/>
            </a:xfrm>
          </p:grpSpPr>
          <p:sp>
            <p:nvSpPr>
              <p:cNvPr id="51" name="矩形: 圆角 4"/>
              <p:cNvSpPr/>
              <p:nvPr/>
            </p:nvSpPr>
            <p:spPr>
              <a:xfrm>
                <a:off x="7931430" y="3251005"/>
                <a:ext cx="2851056" cy="2826850"/>
              </a:xfrm>
              <a:prstGeom prst="roundRect">
                <a:avLst>
                  <a:gd name="adj" fmla="val 5598"/>
                </a:avLst>
              </a:prstGeom>
              <a:solidFill>
                <a:schemeClr val="bg1"/>
              </a:solidFill>
              <a:ln>
                <a:solidFill>
                  <a:srgbClr val="C00000"/>
                </a:solid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sp>
            <p:nvSpPr>
              <p:cNvPr id="45" name="文本框 44"/>
              <p:cNvSpPr txBox="1"/>
              <p:nvPr/>
            </p:nvSpPr>
            <p:spPr>
              <a:xfrm>
                <a:off x="8027127" y="4185013"/>
                <a:ext cx="2637780" cy="1511952"/>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r>
                  <a:rPr lang="zh-CN" altLang="en-US" sz="1600" dirty="0"/>
                  <a:t>从物质基础的角度看，</a:t>
                </a:r>
                <a:r>
                  <a:rPr lang="zh-CN" altLang="zh-CN" sz="1600" dirty="0"/>
                  <a:t>现代社会</a:t>
                </a:r>
                <a:r>
                  <a:rPr lang="zh-CN" altLang="zh-CN" sz="1600" dirty="0">
                    <a:solidFill>
                      <a:srgbClr val="C00000"/>
                    </a:solidFill>
                  </a:rPr>
                  <a:t>以现代大工业和市场经济为基础</a:t>
                </a:r>
                <a:r>
                  <a:rPr lang="zh-CN" altLang="en-US" sz="1600" dirty="0"/>
                  <a:t>，这</a:t>
                </a:r>
                <a:r>
                  <a:rPr lang="zh-CN" altLang="zh-CN" sz="1600" dirty="0"/>
                  <a:t>两者相辅相成，缺一不可</a:t>
                </a:r>
                <a:r>
                  <a:rPr lang="zh-CN" altLang="en-US" sz="1600" dirty="0"/>
                  <a:t>。</a:t>
                </a:r>
                <a:endParaRPr lang="en-US" altLang="zh-CN" sz="1600" dirty="0"/>
              </a:p>
            </p:txBody>
          </p:sp>
          <p:sp>
            <p:nvSpPr>
              <p:cNvPr id="57" name="文本框 56"/>
              <p:cNvSpPr txBox="1"/>
              <p:nvPr/>
            </p:nvSpPr>
            <p:spPr>
              <a:xfrm>
                <a:off x="8088343" y="3589205"/>
                <a:ext cx="651620" cy="369332"/>
              </a:xfrm>
              <a:prstGeom prst="rect">
                <a:avLst/>
              </a:prstGeom>
              <a:noFill/>
            </p:spPr>
            <p:txBody>
              <a:bodyPr wrap="square">
                <a:spAutoFit/>
              </a:bodyPr>
              <a:lstStyle>
                <a:defPPr>
                  <a:defRPr lang="zh-CN"/>
                </a:defPPr>
                <a:lvl1pPr>
                  <a:lnSpc>
                    <a:spcPct val="150000"/>
                  </a:lnSpc>
                  <a:defRPr>
                    <a:latin typeface="黑体" panose="02010609060101010101" charset="-122"/>
                    <a:ea typeface="黑体" panose="02010609060101010101" charset="-122"/>
                  </a:defRPr>
                </a:lvl1pPr>
              </a:lstStyle>
              <a:p>
                <a:pPr>
                  <a:lnSpc>
                    <a:spcPct val="100000"/>
                  </a:lnSpc>
                </a:pPr>
                <a:r>
                  <a:rPr lang="zh-CN" altLang="en-US" dirty="0"/>
                  <a:t>第一</a:t>
                </a:r>
                <a:endParaRPr lang="en-US" altLang="zh-CN" dirty="0"/>
              </a:p>
            </p:txBody>
          </p:sp>
        </p:grpSp>
        <p:cxnSp>
          <p:nvCxnSpPr>
            <p:cNvPr id="61" name="直接连接符 60"/>
            <p:cNvCxnSpPr/>
            <p:nvPr/>
          </p:nvCxnSpPr>
          <p:spPr>
            <a:xfrm>
              <a:off x="8340950" y="4012763"/>
              <a:ext cx="489626" cy="0"/>
            </a:xfrm>
            <a:prstGeom prst="line">
              <a:avLst/>
            </a:prstGeom>
            <a:ln w="31750">
              <a:solidFill>
                <a:srgbClr val="DF1716"/>
              </a:solidFill>
            </a:ln>
          </p:spPr>
          <p:style>
            <a:lnRef idx="1">
              <a:schemeClr val="accent1"/>
            </a:lnRef>
            <a:fillRef idx="0">
              <a:schemeClr val="accent1"/>
            </a:fillRef>
            <a:effectRef idx="0">
              <a:schemeClr val="accent1"/>
            </a:effectRef>
            <a:fontRef idx="minor">
              <a:schemeClr val="tx1"/>
            </a:fontRef>
          </p:style>
        </p:cxnSp>
      </p:grpSp>
      <p:sp>
        <p:nvSpPr>
          <p:cNvPr id="66" name="图形"/>
          <p:cNvSpPr>
            <a:spLocks noEditPoints="1"/>
          </p:cNvSpPr>
          <p:nvPr/>
        </p:nvSpPr>
        <p:spPr bwMode="auto">
          <a:xfrm>
            <a:off x="9943027" y="3637808"/>
            <a:ext cx="402939" cy="42820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rgbClr val="C00000"/>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sp>
        <p:nvSpPr>
          <p:cNvPr id="67" name="箭头: 右 66"/>
          <p:cNvSpPr/>
          <p:nvPr/>
        </p:nvSpPr>
        <p:spPr>
          <a:xfrm>
            <a:off x="7225693" y="4526353"/>
            <a:ext cx="457030" cy="400110"/>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blinds(horizontal)">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blinds(horizontal)">
                                      <p:cBhvr>
                                        <p:cTn id="36" dur="500"/>
                                        <p:tgtEl>
                                          <p:spTgt spid="6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blinds(horizontal)">
                                      <p:cBhvr>
                                        <p:cTn id="3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66" grpId="0" animBg="1"/>
      <p:bldP spid="6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pic>
        <p:nvPicPr>
          <p:cNvPr id="102" name="图片 101"/>
          <p:cNvPicPr/>
          <p:nvPr/>
        </p:nvPicPr>
        <p:blipFill>
          <a:blip r:embed="rId1"/>
          <a:stretch>
            <a:fillRect/>
          </a:stretch>
        </p:blipFill>
        <p:spPr>
          <a:xfrm>
            <a:off x="767080" y="1557020"/>
            <a:ext cx="4956810" cy="2108200"/>
          </a:xfrm>
          <a:prstGeom prst="rect">
            <a:avLst/>
          </a:prstGeom>
          <a:ln>
            <a:noFill/>
          </a:ln>
          <a:effectLst>
            <a:outerShdw blurRad="292100" dist="139700" dir="2700000" algn="tl" rotWithShape="0">
              <a:srgbClr val="333333">
                <a:alpha val="65000"/>
              </a:srgbClr>
            </a:outerShdw>
          </a:effectLst>
        </p:spPr>
      </p:pic>
      <p:pic>
        <p:nvPicPr>
          <p:cNvPr id="103" name="图片 102"/>
          <p:cNvPicPr/>
          <p:nvPr/>
        </p:nvPicPr>
        <p:blipFill>
          <a:blip r:embed="rId2"/>
          <a:stretch>
            <a:fillRect/>
          </a:stretch>
        </p:blipFill>
        <p:spPr>
          <a:xfrm>
            <a:off x="6609080" y="1426210"/>
            <a:ext cx="4925695" cy="48799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4" name="图片 103"/>
          <p:cNvPicPr/>
          <p:nvPr/>
        </p:nvPicPr>
        <p:blipFill>
          <a:blip r:embed="rId3"/>
          <a:stretch>
            <a:fillRect/>
          </a:stretch>
        </p:blipFill>
        <p:spPr>
          <a:xfrm>
            <a:off x="724535" y="4064635"/>
            <a:ext cx="4917440" cy="2281555"/>
          </a:xfrm>
          <a:prstGeom prst="rect">
            <a:avLst/>
          </a:prstGeom>
          <a:ln>
            <a:noFill/>
          </a:ln>
          <a:effectLst>
            <a:outerShdw blurRad="292100" dist="139700" dir="2700000" algn="tl" rotWithShape="0">
              <a:srgbClr val="333333">
                <a:alpha val="65000"/>
              </a:srgbClr>
            </a:outerShdw>
          </a:effectLst>
        </p:spPr>
      </p:pic>
      <p:sp>
        <p:nvSpPr>
          <p:cNvPr id="29" name="标题 1"/>
          <p:cNvSpPr txBox="1"/>
          <p:nvPr/>
        </p:nvSpPr>
        <p:spPr>
          <a:xfrm>
            <a:off x="767080" y="48514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9.</a:t>
            </a:r>
            <a:r>
              <a:rPr kumimoji="1" lang="zh-CN" altLang="en-US" sz="3200" b="1">
                <a:latin typeface="黑体" panose="02010609060101010101" charset="-122"/>
                <a:ea typeface="黑体" panose="02010609060101010101" charset="-122"/>
                <a:cs typeface="黑体" panose="02010609060101010101" charset="-122"/>
              </a:rPr>
              <a:t> 中国式现代化是物质文明和精神文明相协调的现代化</a:t>
            </a:r>
            <a:endParaRPr kumimoji="1" lang="zh-CN" altLang="en-US" sz="3200" b="1">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 calcmode="lin" valueType="num">
                                      <p:cBhvr additive="base">
                                        <p:cTn id="14" dur="500"/>
                                        <p:tgtEl>
                                          <p:spTgt spid="104"/>
                                        </p:tgtEl>
                                        <p:attrNameLst>
                                          <p:attrName>ppt_y</p:attrName>
                                        </p:attrNameLst>
                                      </p:cBhvr>
                                      <p:tavLst>
                                        <p:tav tm="0">
                                          <p:val>
                                            <p:strVal val="#ppt_y+#ppt_h*1.125000"/>
                                          </p:val>
                                        </p:tav>
                                        <p:tav tm="100000">
                                          <p:val>
                                            <p:strVal val="#ppt_y"/>
                                          </p:val>
                                        </p:tav>
                                      </p:tavLst>
                                    </p:anim>
                                    <p:animEffect transition="in" filter="wipe(up)">
                                      <p:cBhvr>
                                        <p:cTn id="15" dur="500"/>
                                        <p:tgtEl>
                                          <p:spTgt spid="104"/>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1000"/>
                                        <p:tgtEl>
                                          <p:spTgt spid="103"/>
                                        </p:tgtEl>
                                      </p:cBhvr>
                                    </p:animEffect>
                                    <p:anim calcmode="lin" valueType="num">
                                      <p:cBhvr>
                                        <p:cTn id="21" dur="1000" fill="hold"/>
                                        <p:tgtEl>
                                          <p:spTgt spid="103"/>
                                        </p:tgtEl>
                                        <p:attrNameLst>
                                          <p:attrName>ppt_x</p:attrName>
                                        </p:attrNameLst>
                                      </p:cBhvr>
                                      <p:tavLst>
                                        <p:tav tm="0">
                                          <p:val>
                                            <p:strVal val="#ppt_x"/>
                                          </p:val>
                                        </p:tav>
                                        <p:tav tm="100000">
                                          <p:val>
                                            <p:strVal val="#ppt_x"/>
                                          </p:val>
                                        </p:tav>
                                      </p:tavLst>
                                    </p:anim>
                                    <p:anim calcmode="lin" valueType="num">
                                      <p:cBhvr>
                                        <p:cTn id="22"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1" name="矩形 20"/>
          <p:cNvSpPr/>
          <p:nvPr/>
        </p:nvSpPr>
        <p:spPr>
          <a:xfrm>
            <a:off x="0" y="4376924"/>
            <a:ext cx="12192000" cy="27973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9DD9"/>
              </a:solidFill>
              <a:effectLst>
                <a:outerShdw blurRad="38100" dist="38100" dir="2700000" algn="tl">
                  <a:srgbClr val="000000">
                    <a:alpha val="43137"/>
                  </a:srgbClr>
                </a:outerShdw>
              </a:effectLst>
            </a:endParaRPr>
          </a:p>
        </p:txBody>
      </p:sp>
      <p:sp>
        <p:nvSpPr>
          <p:cNvPr id="18" name="任意多边形: 形状 17"/>
          <p:cNvSpPr/>
          <p:nvPr/>
        </p:nvSpPr>
        <p:spPr>
          <a:xfrm>
            <a:off x="469156" y="1844824"/>
            <a:ext cx="6778352" cy="4104456"/>
          </a:xfrm>
          <a:custGeom>
            <a:avLst/>
            <a:gdLst>
              <a:gd name="connsiteX0" fmla="*/ 1257300 w 6553200"/>
              <a:gd name="connsiteY0" fmla="*/ 0 h 3683000"/>
              <a:gd name="connsiteX1" fmla="*/ 6553200 w 6553200"/>
              <a:gd name="connsiteY1" fmla="*/ 0 h 3683000"/>
              <a:gd name="connsiteX2" fmla="*/ 6553200 w 6553200"/>
              <a:gd name="connsiteY2" fmla="*/ 3683000 h 3683000"/>
              <a:gd name="connsiteX3" fmla="*/ 0 w 6553200"/>
              <a:gd name="connsiteY3" fmla="*/ 3683000 h 3683000"/>
              <a:gd name="connsiteX4" fmla="*/ 0 w 6553200"/>
              <a:gd name="connsiteY4" fmla="*/ 850900 h 368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0" h="3683000">
                <a:moveTo>
                  <a:pt x="1257300" y="0"/>
                </a:moveTo>
                <a:lnTo>
                  <a:pt x="6553200" y="0"/>
                </a:lnTo>
                <a:lnTo>
                  <a:pt x="6553200" y="3683000"/>
                </a:lnTo>
                <a:lnTo>
                  <a:pt x="0" y="3683000"/>
                </a:lnTo>
                <a:lnTo>
                  <a:pt x="0" y="850900"/>
                </a:lnTo>
              </a:path>
            </a:pathLst>
          </a:custGeom>
          <a:solidFill>
            <a:schemeClr val="bg1"/>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五边形 2"/>
          <p:cNvSpPr/>
          <p:nvPr/>
        </p:nvSpPr>
        <p:spPr>
          <a:xfrm>
            <a:off x="-178" y="-11106"/>
            <a:ext cx="12192178" cy="45719"/>
          </a:xfrm>
          <a:prstGeom prst="homePlate">
            <a:avLst>
              <a:gd name="adj" fmla="val 0"/>
            </a:avLst>
          </a:prstGeom>
          <a:gradFill>
            <a:gsLst>
              <a:gs pos="0">
                <a:schemeClr val="bg2">
                  <a:lumMod val="10000"/>
                </a:schemeClr>
              </a:gs>
              <a:gs pos="100000">
                <a:schemeClr val="bg2">
                  <a:lumMod val="5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圆角 22"/>
          <p:cNvSpPr/>
          <p:nvPr/>
        </p:nvSpPr>
        <p:spPr bwMode="auto">
          <a:xfrm>
            <a:off x="864859" y="3893057"/>
            <a:ext cx="6022608" cy="1601361"/>
          </a:xfrm>
          <a:prstGeom prst="roundRect">
            <a:avLst>
              <a:gd name="adj" fmla="val 0"/>
            </a:avLst>
          </a:prstGeom>
          <a:solidFill>
            <a:srgbClr val="FFC000">
              <a:alpha val="20000"/>
            </a:srgbClr>
          </a:solidFill>
          <a:ln w="31750" cap="flat">
            <a:noFill/>
            <a:prstDash val="solid"/>
            <a:miter/>
          </a:ln>
          <a:effectLst/>
        </p:spPr>
        <p:txBody>
          <a:bodyPr rtlCol="0" anchor="ctr"/>
          <a:lstStyle/>
          <a:p>
            <a:endParaRPr lang="zh-CN" altLang="en-US" sz="1600" b="1"/>
          </a:p>
        </p:txBody>
      </p:sp>
      <p:sp>
        <p:nvSpPr>
          <p:cNvPr id="3" name="矩形: 圆角 23"/>
          <p:cNvSpPr/>
          <p:nvPr/>
        </p:nvSpPr>
        <p:spPr bwMode="auto">
          <a:xfrm>
            <a:off x="864859" y="2276872"/>
            <a:ext cx="6022609" cy="1372592"/>
          </a:xfrm>
          <a:prstGeom prst="roundRect">
            <a:avLst>
              <a:gd name="adj" fmla="val 0"/>
            </a:avLst>
          </a:prstGeom>
          <a:solidFill>
            <a:schemeClr val="bg2">
              <a:lumMod val="90000"/>
              <a:alpha val="45000"/>
            </a:schemeClr>
          </a:solidFill>
          <a:ln w="31750" cap="flat">
            <a:noFill/>
            <a:prstDash val="solid"/>
            <a:miter/>
          </a:ln>
          <a:effectLst/>
        </p:spPr>
        <p:txBody>
          <a:bodyPr rtlCol="0" anchor="ctr"/>
          <a:lstStyle/>
          <a:p>
            <a:endParaRPr lang="zh-CN" altLang="en-US" sz="1600" b="1"/>
          </a:p>
        </p:txBody>
      </p:sp>
      <p:sp>
        <p:nvSpPr>
          <p:cNvPr id="4" name="文本框 3"/>
          <p:cNvSpPr txBox="1"/>
          <p:nvPr/>
        </p:nvSpPr>
        <p:spPr>
          <a:xfrm>
            <a:off x="1084714" y="2287084"/>
            <a:ext cx="5547235" cy="1214371"/>
          </a:xfrm>
          <a:prstGeom prst="rect">
            <a:avLst/>
          </a:prstGeom>
          <a:noFill/>
        </p:spPr>
        <p:txBody>
          <a:bodyPr wrap="square" rtlCol="0">
            <a:spAutoFit/>
          </a:bodyPr>
          <a:lstStyle/>
          <a:p>
            <a:pPr algn="ctr">
              <a:lnSpc>
                <a:spcPct val="150000"/>
              </a:lnSpc>
            </a:pPr>
            <a:r>
              <a:rPr lang="zh-CN" altLang="en-US" sz="2400" b="1" dirty="0"/>
              <a:t>中国式现代化</a:t>
            </a:r>
            <a:endParaRPr lang="zh-CN" altLang="en-US" sz="2400" b="1" dirty="0"/>
          </a:p>
          <a:p>
            <a:pPr algn="ctr">
              <a:lnSpc>
                <a:spcPct val="150000"/>
              </a:lnSpc>
            </a:pPr>
            <a:r>
              <a:rPr lang="zh-CN" altLang="en-US" sz="2800" b="1" dirty="0">
                <a:solidFill>
                  <a:schemeClr val="accent2"/>
                </a:solidFill>
              </a:rPr>
              <a:t>坚持物质文明 </a:t>
            </a:r>
            <a:r>
              <a:rPr lang="zh-CN" altLang="en-US" sz="2400" b="1" dirty="0"/>
              <a:t>和</a:t>
            </a:r>
            <a:r>
              <a:rPr lang="zh-CN" altLang="en-US" sz="2800" dirty="0">
                <a:solidFill>
                  <a:schemeClr val="accent2"/>
                </a:solidFill>
              </a:rPr>
              <a:t> </a:t>
            </a:r>
            <a:r>
              <a:rPr lang="zh-CN" altLang="en-US" sz="2800" b="1" dirty="0">
                <a:solidFill>
                  <a:schemeClr val="accent2"/>
                </a:solidFill>
              </a:rPr>
              <a:t>精神文明相协调</a:t>
            </a:r>
            <a:endParaRPr lang="en-US" altLang="zh-CN" sz="2800" dirty="0">
              <a:solidFill>
                <a:schemeClr val="accent2"/>
              </a:solidFill>
            </a:endParaRPr>
          </a:p>
        </p:txBody>
      </p:sp>
      <p:sp>
        <p:nvSpPr>
          <p:cNvPr id="5" name="文本框 4"/>
          <p:cNvSpPr txBox="1"/>
          <p:nvPr/>
        </p:nvSpPr>
        <p:spPr>
          <a:xfrm>
            <a:off x="1002486" y="4029546"/>
            <a:ext cx="5747353" cy="1214371"/>
          </a:xfrm>
          <a:prstGeom prst="rect">
            <a:avLst/>
          </a:prstGeom>
          <a:noFill/>
        </p:spPr>
        <p:txBody>
          <a:bodyPr wrap="square">
            <a:spAutoFit/>
          </a:bodyPr>
          <a:lstStyle/>
          <a:p>
            <a:pPr algn="ctr">
              <a:lnSpc>
                <a:spcPct val="150000"/>
              </a:lnSpc>
            </a:pPr>
            <a:r>
              <a:rPr lang="zh-CN" altLang="en-US" sz="2400" b="1" dirty="0"/>
              <a:t>摒弃了西方物质主义膨胀的现代化</a:t>
            </a:r>
            <a:endParaRPr lang="en-US" altLang="zh-CN" sz="2400" b="1" dirty="0"/>
          </a:p>
          <a:p>
            <a:pPr algn="ctr">
              <a:lnSpc>
                <a:spcPct val="150000"/>
              </a:lnSpc>
            </a:pPr>
            <a:r>
              <a:rPr lang="zh-CN" altLang="en-US" sz="2800" b="1" dirty="0">
                <a:solidFill>
                  <a:srgbClr val="FFC000"/>
                </a:solidFill>
              </a:rPr>
              <a:t>使现代化回归人的现代化这一本质</a:t>
            </a:r>
            <a:endParaRPr lang="zh-CN" altLang="en-US" sz="2800" b="1" dirty="0">
              <a:solidFill>
                <a:srgbClr val="FFC000"/>
              </a:solidFill>
            </a:endParaRPr>
          </a:p>
        </p:txBody>
      </p:sp>
      <p:sp>
        <p:nvSpPr>
          <p:cNvPr id="17" name="任意多边形: 形状 16"/>
          <p:cNvSpPr/>
          <p:nvPr/>
        </p:nvSpPr>
        <p:spPr>
          <a:xfrm>
            <a:off x="443756" y="1662293"/>
            <a:ext cx="421103" cy="334187"/>
          </a:xfrm>
          <a:custGeom>
            <a:avLst/>
            <a:gdLst>
              <a:gd name="connsiteX0" fmla="*/ 602784 w 602784"/>
              <a:gd name="connsiteY0" fmla="*/ 0 h 478369"/>
              <a:gd name="connsiteX1" fmla="*/ 602784 w 602784"/>
              <a:gd name="connsiteY1" fmla="*/ 103439 h 478369"/>
              <a:gd name="connsiteX2" fmla="*/ 465229 w 602784"/>
              <a:gd name="connsiteY2" fmla="*/ 237256 h 478369"/>
              <a:gd name="connsiteX3" fmla="*/ 602784 w 602784"/>
              <a:gd name="connsiteY3" fmla="*/ 237256 h 478369"/>
              <a:gd name="connsiteX4" fmla="*/ 602784 w 602784"/>
              <a:gd name="connsiteY4" fmla="*/ 478369 h 478369"/>
              <a:gd name="connsiteX5" fmla="*/ 361670 w 602784"/>
              <a:gd name="connsiteY5" fmla="*/ 478369 h 478369"/>
              <a:gd name="connsiteX6" fmla="*/ 361670 w 602784"/>
              <a:gd name="connsiteY6" fmla="*/ 237256 h 478369"/>
              <a:gd name="connsiteX7" fmla="*/ 602784 w 602784"/>
              <a:gd name="connsiteY7" fmla="*/ 0 h 478369"/>
              <a:gd name="connsiteX8" fmla="*/ 241114 w 602784"/>
              <a:gd name="connsiteY8" fmla="*/ 0 h 478369"/>
              <a:gd name="connsiteX9" fmla="*/ 241114 w 602784"/>
              <a:gd name="connsiteY9" fmla="*/ 103439 h 478369"/>
              <a:gd name="connsiteX10" fmla="*/ 103559 w 602784"/>
              <a:gd name="connsiteY10" fmla="*/ 237256 h 478369"/>
              <a:gd name="connsiteX11" fmla="*/ 241114 w 602784"/>
              <a:gd name="connsiteY11" fmla="*/ 237256 h 478369"/>
              <a:gd name="connsiteX12" fmla="*/ 241114 w 602784"/>
              <a:gd name="connsiteY12" fmla="*/ 478369 h 478369"/>
              <a:gd name="connsiteX13" fmla="*/ 0 w 602784"/>
              <a:gd name="connsiteY13" fmla="*/ 478369 h 478369"/>
              <a:gd name="connsiteX14" fmla="*/ 0 w 602784"/>
              <a:gd name="connsiteY14" fmla="*/ 237256 h 478369"/>
              <a:gd name="connsiteX15" fmla="*/ 241114 w 602784"/>
              <a:gd name="connsiteY15" fmla="*/ 0 h 47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2784" h="478369">
                <a:moveTo>
                  <a:pt x="602784" y="0"/>
                </a:moveTo>
                <a:lnTo>
                  <a:pt x="602784" y="103439"/>
                </a:lnTo>
                <a:cubicBezTo>
                  <a:pt x="528277" y="103474"/>
                  <a:pt x="467316" y="162778"/>
                  <a:pt x="465229" y="237256"/>
                </a:cubicBezTo>
                <a:lnTo>
                  <a:pt x="602784" y="237256"/>
                </a:lnTo>
                <a:lnTo>
                  <a:pt x="602784" y="478369"/>
                </a:lnTo>
                <a:lnTo>
                  <a:pt x="361670" y="478369"/>
                </a:lnTo>
                <a:lnTo>
                  <a:pt x="361670" y="237256"/>
                </a:lnTo>
                <a:cubicBezTo>
                  <a:pt x="363778" y="105602"/>
                  <a:pt x="471113" y="-17"/>
                  <a:pt x="602784" y="0"/>
                </a:cubicBezTo>
                <a:close/>
                <a:moveTo>
                  <a:pt x="241114" y="0"/>
                </a:moveTo>
                <a:lnTo>
                  <a:pt x="241114" y="103439"/>
                </a:lnTo>
                <a:cubicBezTo>
                  <a:pt x="166606" y="103474"/>
                  <a:pt x="105646" y="162778"/>
                  <a:pt x="103559" y="237256"/>
                </a:cubicBezTo>
                <a:lnTo>
                  <a:pt x="241114" y="237256"/>
                </a:lnTo>
                <a:lnTo>
                  <a:pt x="241114" y="478369"/>
                </a:lnTo>
                <a:lnTo>
                  <a:pt x="0" y="478369"/>
                </a:lnTo>
                <a:lnTo>
                  <a:pt x="0" y="237256"/>
                </a:lnTo>
                <a:cubicBezTo>
                  <a:pt x="2107" y="105602"/>
                  <a:pt x="109443" y="-17"/>
                  <a:pt x="241114" y="0"/>
                </a:cubicBezTo>
                <a:close/>
              </a:path>
            </a:pathLst>
          </a:custGeom>
          <a:solidFill>
            <a:schemeClr val="accent1"/>
          </a:solidFill>
          <a:ln w="6055" cap="flat">
            <a:noFill/>
            <a:prstDash val="solid"/>
            <a:miter/>
          </a:ln>
        </p:spPr>
        <p:txBody>
          <a:bodyPr wrap="square" rtlCol="0" anchor="ctr">
            <a:noAutofit/>
          </a:body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0" name="îṩľïḍé">
            <a:hlinkClick r:id="rId1" action="ppaction://hlinkfile"/>
          </p:cNvPr>
          <p:cNvSpPr/>
          <p:nvPr/>
        </p:nvSpPr>
        <p:spPr>
          <a:xfrm>
            <a:off x="7535943" y="2420644"/>
            <a:ext cx="4280881" cy="2604125"/>
          </a:xfrm>
          <a:prstGeom prst="roundRect">
            <a:avLst>
              <a:gd name="adj" fmla="val 8486"/>
            </a:avLst>
          </a:prstGeom>
          <a:blipFill dpi="0" rotWithShape="1">
            <a:blip r:embed="rId2"/>
            <a:srcRect/>
            <a:stretch>
              <a:fillRect l="-21000" t="-8000" r="-4000" b="-9000"/>
            </a:stretch>
          </a:blipFill>
          <a:ln w="38100">
            <a:noFill/>
            <a:roun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sp>
        <p:nvSpPr>
          <p:cNvPr id="14" name="圆角矩形 28">
            <a:hlinkClick r:id="rId1" action="ppaction://hlinkfile"/>
          </p:cNvPr>
          <p:cNvSpPr/>
          <p:nvPr/>
        </p:nvSpPr>
        <p:spPr>
          <a:xfrm>
            <a:off x="9607803" y="4725144"/>
            <a:ext cx="1762661" cy="425657"/>
          </a:xfrm>
          <a:prstGeom prst="roundRect">
            <a:avLst>
              <a:gd name="adj" fmla="val 50000"/>
            </a:avLst>
          </a:prstGeom>
          <a:gradFill>
            <a:gsLst>
              <a:gs pos="3000">
                <a:srgbClr val="00B0F0"/>
              </a:gs>
              <a:gs pos="68000">
                <a:schemeClr val="tx2">
                  <a:lumMod val="75000"/>
                </a:schemeClr>
              </a:gs>
            </a:gsLst>
            <a:lin ang="6000000" scaled="0"/>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101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三角形 29">
            <a:hlinkClick r:id="rId3" action="ppaction://hlinkfile"/>
          </p:cNvPr>
          <p:cNvSpPr/>
          <p:nvPr/>
        </p:nvSpPr>
        <p:spPr>
          <a:xfrm rot="5400000">
            <a:off x="10407137" y="4802605"/>
            <a:ext cx="314051" cy="270733"/>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标题 1"/>
          <p:cNvSpPr txBox="1"/>
          <p:nvPr/>
        </p:nvSpPr>
        <p:spPr>
          <a:xfrm>
            <a:off x="767080" y="48514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9.</a:t>
            </a:r>
            <a:r>
              <a:rPr kumimoji="1" lang="zh-CN" altLang="en-US" sz="3200" b="1">
                <a:latin typeface="黑体" panose="02010609060101010101" charset="-122"/>
                <a:ea typeface="黑体" panose="02010609060101010101" charset="-122"/>
                <a:cs typeface="黑体" panose="02010609060101010101" charset="-122"/>
              </a:rPr>
              <a:t> 中国式现代化是物质文明和精神文明相协调的现代化</a:t>
            </a:r>
            <a:endParaRPr kumimoji="1" lang="zh-CN" altLang="en-US" sz="3200" b="1">
              <a:latin typeface="黑体" panose="02010609060101010101" charset="-122"/>
              <a:ea typeface="黑体" panose="02010609060101010101" charset="-122"/>
              <a:cs typeface="黑体" panose="02010609060101010101" charset="-122"/>
            </a:endParaRPr>
          </a:p>
        </p:txBody>
      </p:sp>
      <p:sp>
        <p:nvSpPr>
          <p:cNvPr id="8" name="文本框 7"/>
          <p:cNvSpPr txBox="1"/>
          <p:nvPr/>
        </p:nvSpPr>
        <p:spPr>
          <a:xfrm>
            <a:off x="8089900" y="5304155"/>
            <a:ext cx="3173730" cy="645160"/>
          </a:xfrm>
          <a:prstGeom prst="rect">
            <a:avLst/>
          </a:prstGeom>
          <a:noFill/>
        </p:spPr>
        <p:txBody>
          <a:bodyPr wrap="square" rtlCol="0">
            <a:spAutoFit/>
          </a:bodyPr>
          <a:lstStyle/>
          <a:p>
            <a:r>
              <a:rPr lang="zh-CN" altLang="en-US">
                <a:solidFill>
                  <a:schemeClr val="accent4">
                    <a:lumMod val="20000"/>
                    <a:lumOff val="80000"/>
                  </a:schemeClr>
                </a:solidFill>
              </a:rPr>
              <a:t>五集政论片《中国式现代化》第三集《中华华章》</a:t>
            </a:r>
            <a:endParaRPr lang="zh-CN" altLang="en-US">
              <a:solidFill>
                <a:schemeClr val="accent4">
                  <a:lumMod val="20000"/>
                  <a:lumOff val="80000"/>
                </a:schemeClr>
              </a:solidFill>
            </a:endParaRPr>
          </a:p>
        </p:txBody>
      </p:sp>
      <p:pic>
        <p:nvPicPr>
          <p:cNvPr id="9" name="五集政论片《中国式现代化》第三集《中华华章》">
            <a:hlinkClick r:id="" action="ppaction://media"/>
          </p:cNvPr>
          <p:cNvPicPr/>
          <p:nvPr>
            <a:videoFile r:link="rId4"/>
            <p:extLst>
              <p:ext uri="{DAA4B4D4-6D71-4841-9C94-3DE7FCFB9230}">
                <p14:media xmlns:p14="http://schemas.microsoft.com/office/powerpoint/2010/main" r:link="rId5"/>
              </p:ext>
            </p:extLst>
          </p:nvPr>
        </p:nvPicPr>
        <p:blipFill>
          <a:blip r:embed="rId6"/>
          <a:stretch>
            <a:fillRect/>
          </a:stretch>
        </p:blipFill>
        <p:spPr>
          <a:xfrm>
            <a:off x="7536180" y="2327910"/>
            <a:ext cx="4280535" cy="29152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7"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p:tgtEl>
                                          <p:spTgt spid="9"/>
                                        </p:tgtEl>
                                        <p:attrNameLst>
                                          <p:attrName>ppt_y</p:attrName>
                                        </p:attrNameLst>
                                      </p:cBhvr>
                                      <p:tavLst>
                                        <p:tav tm="0">
                                          <p:val>
                                            <p:strVal val="#ppt_y+#ppt_h*1.125000"/>
                                          </p:val>
                                        </p:tav>
                                        <p:tav tm="100000">
                                          <p:val>
                                            <p:strVal val="#ppt_y"/>
                                          </p:val>
                                        </p:tav>
                                      </p:tavLst>
                                    </p:anim>
                                    <p:animEffect transition="in" filter="wipe(up)">
                                      <p:cBhvr>
                                        <p:cTn id="56" dur="500"/>
                                        <p:tgtEl>
                                          <p:spTgt spid="9"/>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p:tgtEl>
                                          <p:spTgt spid="8"/>
                                        </p:tgtEl>
                                        <p:attrNameLst>
                                          <p:attrName>ppt_y</p:attrName>
                                        </p:attrNameLst>
                                      </p:cBhvr>
                                      <p:tavLst>
                                        <p:tav tm="0">
                                          <p:val>
                                            <p:strVal val="#ppt_y+#ppt_h*1.125000"/>
                                          </p:val>
                                        </p:tav>
                                        <p:tav tm="100000">
                                          <p:val>
                                            <p:strVal val="#ppt_y"/>
                                          </p:val>
                                        </p:tav>
                                      </p:tavLst>
                                    </p:anim>
                                    <p:animEffect transition="in" filter="wipe(up)">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61" fill="hold" display="1">
                  <p:stCondLst>
                    <p:cond delay="indefinite"/>
                  </p:stCondLst>
                </p:cTn>
                <p:tgtEl>
                  <p:spTgt spid="9"/>
                </p:tgtEl>
              </p:cMediaNode>
            </p:video>
            <p:seq concurrent="1" nextAc="seek">
              <p:cTn id="62" restart="whenNotActive" fill="hold" evtFilter="cancelBubble" nodeType="interactiveSeq">
                <p:stCondLst>
                  <p:cond evt="onClick" delay="0">
                    <p:tgtEl>
                      <p:spTgt spid="9"/>
                    </p:tgtEl>
                  </p:cond>
                </p:stCondLst>
                <p:endSync evt="end" delay="0">
                  <p:rtn val="all"/>
                </p:endSync>
                <p:childTnLst>
                  <p:par>
                    <p:cTn id="63" fill="hold">
                      <p:stCondLst>
                        <p:cond delay="0"/>
                      </p:stCondLst>
                      <p:childTnLst>
                        <p:par>
                          <p:cTn id="64" fill="hold">
                            <p:stCondLst>
                              <p:cond delay="0"/>
                            </p:stCondLst>
                            <p:childTnLst>
                              <p:par>
                                <p:cTn id="65" presetID="2" presetClass="mediacall" presetSubtype="0" fill="hold" nodeType="clickEffect">
                                  <p:stCondLst>
                                    <p:cond delay="0"/>
                                  </p:stCondLst>
                                  <p:childTnLst>
                                    <p:cmd type="call" cmd="togglePause">
                                      <p:cBhvr additive="base">
                                        <p:cTn id="66" dur="1" fill="hold"/>
                                        <p:tgtEl>
                                          <p:spTgt spid="9"/>
                                        </p:tgtEl>
                                      </p:cBhvr>
                                    </p:cmd>
                                  </p:childTnLst>
                                </p:cTn>
                              </p:par>
                            </p:childTnLst>
                          </p:cTn>
                        </p:par>
                      </p:childTnLst>
                    </p:cTn>
                  </p:par>
                </p:childTnLst>
              </p:cTn>
              <p:nextCondLst>
                <p:cond evt="onClick" delay="0">
                  <p:tgtEl>
                    <p:spTgt spid="9"/>
                  </p:tgtEl>
                </p:cond>
              </p:nextCondLst>
            </p:seq>
          </p:childTnLst>
        </p:cTn>
      </p:par>
    </p:tnLst>
    <p:bldLst>
      <p:bldP spid="18" grpId="0" animBg="1"/>
      <p:bldP spid="2" grpId="0" animBg="1"/>
      <p:bldP spid="3" grpId="0" animBg="1"/>
      <p:bldP spid="4" grpId="0"/>
      <p:bldP spid="5" grpId="0"/>
      <p:bldP spid="17" grpId="0" animBg="1"/>
      <p:bldP spid="20" grpId="0" animBg="1"/>
      <p:bldP spid="14" grpId="0" animBg="1"/>
      <p:bldP spid="15" grpId="0" animBg="1"/>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3429571" y="1720542"/>
            <a:ext cx="8089329" cy="554913"/>
          </a:xfrm>
          <a:prstGeom prst="rect">
            <a:avLst/>
          </a:prstGeom>
          <a:noFill/>
          <a:ln w="12700" cap="sq">
            <a:noFill/>
            <a:miter/>
          </a:ln>
        </p:spPr>
        <p:txBody>
          <a:bodyPr vert="horz" wrap="square" lIns="0" tIns="0" rIns="0" bIns="0" rtlCol="0" anchor="t"/>
          <a:lstStyle/>
          <a:p>
            <a:pPr algn="l"/>
            <a:endParaRPr kumimoji="1" lang="zh-CN" altLang="en-US"/>
          </a:p>
        </p:txBody>
      </p:sp>
      <p:sp>
        <p:nvSpPr>
          <p:cNvPr id="6" name="标题 1"/>
          <p:cNvSpPr txBox="1"/>
          <p:nvPr/>
        </p:nvSpPr>
        <p:spPr>
          <a:xfrm>
            <a:off x="3429571" y="2710698"/>
            <a:ext cx="8089329" cy="554913"/>
          </a:xfrm>
          <a:prstGeom prst="rect">
            <a:avLst/>
          </a:prstGeom>
          <a:noFill/>
          <a:ln w="12700" cap="sq">
            <a:noFill/>
            <a:miter/>
          </a:ln>
        </p:spPr>
        <p:txBody>
          <a:bodyPr vert="horz" wrap="square" lIns="0" tIns="0" rIns="0" bIns="0" rtlCol="0" anchor="t"/>
          <a:lstStyle/>
          <a:p>
            <a:pPr algn="l"/>
            <a:endParaRPr kumimoji="1" lang="zh-CN" altLang="en-US"/>
          </a:p>
        </p:txBody>
      </p:sp>
      <p:sp>
        <p:nvSpPr>
          <p:cNvPr id="8" name="标题 1"/>
          <p:cNvSpPr txBox="1"/>
          <p:nvPr/>
        </p:nvSpPr>
        <p:spPr>
          <a:xfrm>
            <a:off x="3429571" y="3700854"/>
            <a:ext cx="8089329" cy="554913"/>
          </a:xfrm>
          <a:prstGeom prst="rect">
            <a:avLst/>
          </a:prstGeom>
          <a:noFill/>
          <a:ln w="12700" cap="sq">
            <a:noFill/>
            <a:miter/>
          </a:ln>
        </p:spPr>
        <p:txBody>
          <a:bodyPr vert="horz" wrap="square" lIns="0" tIns="0" rIns="0" bIns="0" rtlCol="0" anchor="t"/>
          <a:lstStyle/>
          <a:p>
            <a:pPr algn="l"/>
            <a:endParaRPr kumimoji="1" lang="zh-CN" altLang="en-US"/>
          </a:p>
        </p:txBody>
      </p:sp>
      <p:sp>
        <p:nvSpPr>
          <p:cNvPr id="10" name="标题 1"/>
          <p:cNvSpPr txBox="1"/>
          <p:nvPr/>
        </p:nvSpPr>
        <p:spPr>
          <a:xfrm>
            <a:off x="3429571" y="4691010"/>
            <a:ext cx="8089329" cy="554913"/>
          </a:xfrm>
          <a:prstGeom prst="rect">
            <a:avLst/>
          </a:prstGeom>
          <a:noFill/>
          <a:ln w="12700" cap="sq">
            <a:noFill/>
            <a:miter/>
          </a:ln>
        </p:spPr>
        <p:txBody>
          <a:bodyPr vert="horz" wrap="square" lIns="0" tIns="0" rIns="0" bIns="0" rtlCol="0" anchor="t"/>
          <a:lstStyle/>
          <a:p>
            <a:pPr algn="l"/>
            <a:endParaRPr kumimoji="1" lang="zh-CN" altLang="en-US"/>
          </a:p>
        </p:txBody>
      </p:sp>
      <p:sp>
        <p:nvSpPr>
          <p:cNvPr id="12" name="标题 1"/>
          <p:cNvSpPr txBox="1"/>
          <p:nvPr/>
        </p:nvSpPr>
        <p:spPr>
          <a:xfrm>
            <a:off x="3429571" y="5681166"/>
            <a:ext cx="8089329" cy="554913"/>
          </a:xfrm>
          <a:prstGeom prst="rect">
            <a:avLst/>
          </a:prstGeom>
          <a:noFill/>
          <a:ln w="12700" cap="sq">
            <a:noFill/>
            <a:miter/>
          </a:ln>
        </p:spPr>
        <p:txBody>
          <a:bodyPr vert="horz" wrap="square" lIns="0" tIns="0" rIns="0" bIns="0" rtlCol="0" anchor="t"/>
          <a:lstStyle/>
          <a:p>
            <a:pPr algn="l"/>
            <a:endParaRPr kumimoji="1" lang="zh-CN" altLang="en-US"/>
          </a:p>
        </p:txBody>
      </p:sp>
      <p:sp>
        <p:nvSpPr>
          <p:cNvPr id="13" name="标题 1"/>
          <p:cNvSpPr txBox="1"/>
          <p:nvPr/>
        </p:nvSpPr>
        <p:spPr>
          <a:xfrm rot="5400000">
            <a:off x="793195" y="-146674"/>
            <a:ext cx="806078" cy="4044635"/>
          </a:xfrm>
          <a:prstGeom prst="round2SameRect">
            <a:avLst>
              <a:gd name="adj1" fmla="val 50000"/>
              <a:gd name="adj2" fmla="val 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2433545" y="1530700"/>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5400000">
            <a:off x="793195" y="843482"/>
            <a:ext cx="806078" cy="4044635"/>
          </a:xfrm>
          <a:prstGeom prst="round2SameRect">
            <a:avLst>
              <a:gd name="adj1" fmla="val 50000"/>
              <a:gd name="adj2" fmla="val 0"/>
            </a:avLst>
          </a:prstGeom>
          <a:solidFill>
            <a:schemeClr val="accent1">
              <a:lumMod val="40000"/>
              <a:lumOff val="60000"/>
            </a:schemeClr>
          </a:solidFill>
          <a:ln w="9525" cap="sq">
            <a:noFill/>
            <a:miter/>
          </a:ln>
        </p:spPr>
        <p:txBody>
          <a:bodyPr vert="horz" wrap="square" lIns="91440" tIns="45720" rIns="91440" bIns="45720" rtlCol="0" anchor="t"/>
          <a:lstStyle/>
          <a:p>
            <a:pPr algn="l"/>
            <a:endParaRPr kumimoji="1" lang="zh-CN" altLang="en-US"/>
          </a:p>
        </p:txBody>
      </p:sp>
      <p:sp>
        <p:nvSpPr>
          <p:cNvPr id="16" name="标题 1"/>
          <p:cNvSpPr txBox="1"/>
          <p:nvPr/>
        </p:nvSpPr>
        <p:spPr>
          <a:xfrm>
            <a:off x="2433545" y="2520856"/>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rot="5400000">
            <a:off x="793195" y="1833638"/>
            <a:ext cx="806078" cy="4044635"/>
          </a:xfrm>
          <a:prstGeom prst="round2SameRect">
            <a:avLst>
              <a:gd name="adj1" fmla="val 50000"/>
              <a:gd name="adj2" fmla="val 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8" name="标题 1"/>
          <p:cNvSpPr txBox="1"/>
          <p:nvPr/>
        </p:nvSpPr>
        <p:spPr>
          <a:xfrm>
            <a:off x="2433545" y="3511012"/>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rot="5400000">
            <a:off x="793195" y="2823794"/>
            <a:ext cx="806078" cy="4044635"/>
          </a:xfrm>
          <a:prstGeom prst="round2SameRect">
            <a:avLst>
              <a:gd name="adj1" fmla="val 50000"/>
              <a:gd name="adj2" fmla="val 0"/>
            </a:avLst>
          </a:prstGeom>
          <a:solidFill>
            <a:schemeClr val="accent1">
              <a:lumMod val="40000"/>
              <a:lumOff val="60000"/>
            </a:schemeClr>
          </a:solidFill>
          <a:ln w="9525" cap="sq">
            <a:noFill/>
            <a:miter/>
          </a:ln>
        </p:spPr>
        <p:txBody>
          <a:bodyPr vert="horz" wrap="square" lIns="91440" tIns="45720" rIns="91440" bIns="45720" rtlCol="0" anchor="t"/>
          <a:lstStyle/>
          <a:p>
            <a:pPr algn="l"/>
            <a:endParaRPr kumimoji="1" lang="zh-CN" altLang="en-US"/>
          </a:p>
        </p:txBody>
      </p:sp>
      <p:sp>
        <p:nvSpPr>
          <p:cNvPr id="20" name="标题 1"/>
          <p:cNvSpPr txBox="1"/>
          <p:nvPr/>
        </p:nvSpPr>
        <p:spPr>
          <a:xfrm>
            <a:off x="2433545" y="4501168"/>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rot="5400000">
            <a:off x="793195" y="3813950"/>
            <a:ext cx="806078" cy="4044635"/>
          </a:xfrm>
          <a:prstGeom prst="round2SameRect">
            <a:avLst>
              <a:gd name="adj1" fmla="val 50000"/>
              <a:gd name="adj2" fmla="val 0"/>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22" name="标题 1"/>
          <p:cNvSpPr txBox="1"/>
          <p:nvPr/>
        </p:nvSpPr>
        <p:spPr>
          <a:xfrm>
            <a:off x="2433545" y="5491324"/>
            <a:ext cx="689887" cy="689887"/>
          </a:xfrm>
          <a:prstGeom prst="ellipse">
            <a:avLst/>
          </a:prstGeom>
          <a:solidFill>
            <a:srgbClr val="FFFFFF">
              <a:alpha val="100000"/>
            </a:srgbClr>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2578787" y="1687420"/>
            <a:ext cx="399402" cy="376446"/>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2578787" y="2684747"/>
            <a:ext cx="399402" cy="362104"/>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lumMod val="40000"/>
              <a:lumOff val="60000"/>
            </a:schemeClr>
          </a:solidFill>
          <a:ln w="3175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2578816" y="3656254"/>
            <a:ext cx="399344" cy="399402"/>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2594133" y="4646410"/>
            <a:ext cx="368710" cy="39940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lumMod val="40000"/>
              <a:lumOff val="60000"/>
            </a:schemeClr>
          </a:solidFill>
          <a:ln w="3175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2578787" y="5643009"/>
            <a:ext cx="399402" cy="386516"/>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38" name="标题 1"/>
          <p:cNvSpPr txBox="1"/>
          <p:nvPr/>
        </p:nvSpPr>
        <p:spPr>
          <a:xfrm>
            <a:off x="177800" y="42037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10.</a:t>
            </a:r>
            <a:r>
              <a:rPr kumimoji="1" lang="zh-CN" altLang="en-US" sz="3200" b="1">
                <a:latin typeface="黑体" panose="02010609060101010101" charset="-122"/>
                <a:ea typeface="黑体" panose="02010609060101010101" charset="-122"/>
                <a:cs typeface="黑体" panose="02010609060101010101" charset="-122"/>
              </a:rPr>
              <a:t>在发展中保障和改善民生是中国式现代化的重大任务</a:t>
            </a:r>
            <a:endParaRPr kumimoji="1" lang="zh-CN" altLang="en-US" sz="3200" b="1">
              <a:latin typeface="黑体" panose="02010609060101010101" charset="-122"/>
              <a:ea typeface="黑体" panose="02010609060101010101" charset="-122"/>
              <a:cs typeface="黑体" panose="02010609060101010101" charset="-122"/>
            </a:endParaRPr>
          </a:p>
        </p:txBody>
      </p:sp>
      <p:pic>
        <p:nvPicPr>
          <p:cNvPr id="48" name="图形 35"/>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rot="16200000">
            <a:off x="9613265" y="3447733"/>
            <a:ext cx="453755" cy="453755"/>
          </a:xfrm>
          <a:prstGeom prst="rect">
            <a:avLst/>
          </a:prstGeom>
        </p:spPr>
      </p:pic>
      <p:pic>
        <p:nvPicPr>
          <p:cNvPr id="49" name="图形 34"/>
          <p:cNvPicPr>
            <a:picLocks noChangeAspect="1"/>
          </p:cNvPicPr>
          <p:nvPr>
            <p:custDataLst>
              <p:tags r:id="rId4"/>
            </p:custDataLst>
          </p:nvPr>
        </p:nvPicPr>
        <p:blipFill>
          <a:blip r:embed="rId2">
            <a:extLst>
              <a:ext uri="{96DAC541-7B7A-43D3-8B79-37D633B846F1}">
                <asvg:svgBlip xmlns:asvg="http://schemas.microsoft.com/office/drawing/2016/SVG/main" r:embed="rId5"/>
              </a:ext>
            </a:extLst>
          </a:blip>
          <a:stretch>
            <a:fillRect/>
          </a:stretch>
        </p:blipFill>
        <p:spPr>
          <a:xfrm rot="16200000">
            <a:off x="6614795" y="3469323"/>
            <a:ext cx="453755" cy="453755"/>
          </a:xfrm>
          <a:prstGeom prst="rect">
            <a:avLst/>
          </a:prstGeom>
        </p:spPr>
      </p:pic>
      <p:pic>
        <p:nvPicPr>
          <p:cNvPr id="50" name="图形 33"/>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8108315" y="3506153"/>
            <a:ext cx="453755" cy="453755"/>
          </a:xfrm>
          <a:prstGeom prst="rect">
            <a:avLst/>
          </a:prstGeom>
        </p:spPr>
      </p:pic>
      <p:pic>
        <p:nvPicPr>
          <p:cNvPr id="51" name="图形 32"/>
          <p:cNvPicPr>
            <a:picLocks noChangeAspect="1"/>
          </p:cNvPicPr>
          <p:nvPr>
            <p:custDataLst>
              <p:tags r:id="rId9"/>
            </p:custDataLst>
          </p:nvPr>
        </p:nvPicPr>
        <p:blipFill>
          <a:blip r:embed="rId7">
            <a:extLst>
              <a:ext uri="{96DAC541-7B7A-43D3-8B79-37D633B846F1}">
                <asvg:svgBlip xmlns:asvg="http://schemas.microsoft.com/office/drawing/2016/SVG/main" r:embed="rId10"/>
              </a:ext>
            </a:extLst>
          </a:blip>
          <a:stretch>
            <a:fillRect/>
          </a:stretch>
        </p:blipFill>
        <p:spPr>
          <a:xfrm>
            <a:off x="5104130" y="3465513"/>
            <a:ext cx="453755" cy="453755"/>
          </a:xfrm>
          <a:prstGeom prst="rect">
            <a:avLst/>
          </a:prstGeom>
        </p:spPr>
      </p:pic>
      <p:sp>
        <p:nvSpPr>
          <p:cNvPr id="52" name="文本框 51"/>
          <p:cNvSpPr txBox="1"/>
          <p:nvPr>
            <p:custDataLst>
              <p:tags r:id="rId11"/>
            </p:custDataLst>
          </p:nvPr>
        </p:nvSpPr>
        <p:spPr>
          <a:xfrm>
            <a:off x="7128510" y="2653348"/>
            <a:ext cx="1284605" cy="664210"/>
          </a:xfrm>
          <a:prstGeom prst="rect">
            <a:avLst/>
          </a:prstGeom>
          <a:noFill/>
        </p:spPr>
        <p:txBody>
          <a:bodyPr wrap="square" lIns="0" tIns="0" rIns="0" bIns="0">
            <a:noAutofit/>
          </a:bodyPr>
          <a:lstStyle/>
          <a:p>
            <a:pPr algn="l">
              <a:lnSpc>
                <a:spcPct val="120000"/>
              </a:lnSpc>
              <a:spcBef>
                <a:spcPts val="0"/>
              </a:spcBef>
              <a:spcAft>
                <a:spcPts val="0"/>
              </a:spcAft>
            </a:pPr>
            <a:r>
              <a:rPr lang="zh-CN" altLang="en-US" b="1" kern="0" spc="0" dirty="0">
                <a:ln>
                  <a:noFill/>
                  <a:prstDash val="sysDot"/>
                </a:ln>
                <a:solidFill>
                  <a:schemeClr val="tx1">
                    <a:lumMod val="85000"/>
                    <a:lumOff val="15000"/>
                  </a:schemeClr>
                </a:solidFill>
                <a:latin typeface="+mn-ea"/>
                <a:ea typeface="+mn-ea"/>
                <a:sym typeface="+mn-ea"/>
              </a:rPr>
              <a:t>健全社会保障体系</a:t>
            </a:r>
            <a:endParaRPr lang="zh-CN" altLang="en-US" b="1" kern="0" spc="0" dirty="0">
              <a:ln>
                <a:noFill/>
                <a:prstDash val="sysDot"/>
              </a:ln>
              <a:solidFill>
                <a:schemeClr val="tx1">
                  <a:lumMod val="85000"/>
                  <a:lumOff val="15000"/>
                </a:schemeClr>
              </a:solidFill>
              <a:latin typeface="+mn-ea"/>
              <a:ea typeface="+mn-ea"/>
              <a:sym typeface="+mn-ea"/>
            </a:endParaRPr>
          </a:p>
        </p:txBody>
      </p:sp>
      <p:sp>
        <p:nvSpPr>
          <p:cNvPr id="53" name="文本框 52"/>
          <p:cNvSpPr txBox="1"/>
          <p:nvPr>
            <p:custDataLst>
              <p:tags r:id="rId12"/>
            </p:custDataLst>
          </p:nvPr>
        </p:nvSpPr>
        <p:spPr>
          <a:xfrm>
            <a:off x="3639820" y="2560638"/>
            <a:ext cx="432000" cy="900000"/>
          </a:xfrm>
          <a:prstGeom prst="rect">
            <a:avLst/>
          </a:prstGeom>
          <a:noFill/>
        </p:spPr>
        <p:txBody>
          <a:bodyPr wrap="square" lIns="0" tIns="0" rIns="0" bIns="0" rtlCol="0" anchor="ctr">
            <a:noAutofit/>
          </a:bodyPr>
          <a:lstStyle/>
          <a:p>
            <a:pPr algn="l"/>
            <a:r>
              <a:rPr lang="en-US" altLang="zh-CN" sz="5000" b="1" kern="0" dirty="0">
                <a:solidFill>
                  <a:schemeClr val="accent1">
                    <a:lumMod val="60000"/>
                    <a:lumOff val="40000"/>
                  </a:schemeClr>
                </a:solidFill>
                <a:latin typeface="+mn-ea"/>
              </a:rPr>
              <a:t>1</a:t>
            </a:r>
            <a:endParaRPr lang="en-US" altLang="zh-CN" sz="5000" b="1" kern="0" dirty="0">
              <a:solidFill>
                <a:schemeClr val="accent1">
                  <a:lumMod val="60000"/>
                  <a:lumOff val="40000"/>
                </a:schemeClr>
              </a:solidFill>
              <a:latin typeface="+mn-ea"/>
            </a:endParaRPr>
          </a:p>
        </p:txBody>
      </p:sp>
      <p:sp>
        <p:nvSpPr>
          <p:cNvPr id="54" name="文本框 53"/>
          <p:cNvSpPr txBox="1"/>
          <p:nvPr>
            <p:custDataLst>
              <p:tags r:id="rId13"/>
            </p:custDataLst>
          </p:nvPr>
        </p:nvSpPr>
        <p:spPr>
          <a:xfrm>
            <a:off x="5139055" y="4110673"/>
            <a:ext cx="432000" cy="900000"/>
          </a:xfrm>
          <a:prstGeom prst="rect">
            <a:avLst/>
          </a:prstGeom>
          <a:noFill/>
        </p:spPr>
        <p:txBody>
          <a:bodyPr wrap="square" lIns="0" tIns="0" rIns="0" bIns="0" rtlCol="0" anchor="ctr">
            <a:noAutofit/>
          </a:bodyPr>
          <a:lstStyle/>
          <a:p>
            <a:pPr algn="l"/>
            <a:r>
              <a:rPr lang="en-US" altLang="zh-CN" sz="5000" b="1" kern="0" dirty="0">
                <a:solidFill>
                  <a:schemeClr val="accent2">
                    <a:lumMod val="60000"/>
                    <a:lumOff val="40000"/>
                  </a:schemeClr>
                </a:solidFill>
                <a:latin typeface="+mn-ea"/>
              </a:rPr>
              <a:t>2</a:t>
            </a:r>
            <a:endParaRPr lang="en-US" altLang="zh-CN" sz="5000" b="1" kern="0" dirty="0">
              <a:solidFill>
                <a:schemeClr val="accent2">
                  <a:lumMod val="60000"/>
                  <a:lumOff val="40000"/>
                </a:schemeClr>
              </a:solidFill>
              <a:latin typeface="+mn-ea"/>
            </a:endParaRPr>
          </a:p>
        </p:txBody>
      </p:sp>
      <p:sp>
        <p:nvSpPr>
          <p:cNvPr id="55" name="文本框 54"/>
          <p:cNvSpPr txBox="1"/>
          <p:nvPr>
            <p:custDataLst>
              <p:tags r:id="rId14"/>
            </p:custDataLst>
          </p:nvPr>
        </p:nvSpPr>
        <p:spPr>
          <a:xfrm>
            <a:off x="6642100" y="2582228"/>
            <a:ext cx="430499" cy="900000"/>
          </a:xfrm>
          <a:prstGeom prst="rect">
            <a:avLst/>
          </a:prstGeom>
          <a:noFill/>
        </p:spPr>
        <p:txBody>
          <a:bodyPr wrap="square" lIns="0" tIns="0" rIns="0" bIns="0" rtlCol="0" anchor="ctr">
            <a:noAutofit/>
          </a:bodyPr>
          <a:lstStyle/>
          <a:p>
            <a:pPr algn="l"/>
            <a:r>
              <a:rPr lang="en-US" altLang="zh-CN" sz="5000" b="1" kern="0" dirty="0">
                <a:solidFill>
                  <a:schemeClr val="accent1">
                    <a:lumMod val="60000"/>
                    <a:lumOff val="40000"/>
                  </a:schemeClr>
                </a:solidFill>
                <a:latin typeface="+mn-ea"/>
              </a:rPr>
              <a:t>3</a:t>
            </a:r>
            <a:endParaRPr lang="en-US" altLang="zh-CN" sz="5000" b="1" kern="0" dirty="0">
              <a:solidFill>
                <a:schemeClr val="accent1">
                  <a:lumMod val="60000"/>
                  <a:lumOff val="40000"/>
                </a:schemeClr>
              </a:solidFill>
              <a:latin typeface="+mn-ea"/>
            </a:endParaRPr>
          </a:p>
        </p:txBody>
      </p:sp>
      <p:sp>
        <p:nvSpPr>
          <p:cNvPr id="56" name="文本框 55"/>
          <p:cNvSpPr txBox="1"/>
          <p:nvPr>
            <p:custDataLst>
              <p:tags r:id="rId15"/>
            </p:custDataLst>
          </p:nvPr>
        </p:nvSpPr>
        <p:spPr>
          <a:xfrm>
            <a:off x="8153400" y="4110673"/>
            <a:ext cx="432000" cy="900000"/>
          </a:xfrm>
          <a:prstGeom prst="rect">
            <a:avLst/>
          </a:prstGeom>
          <a:noFill/>
        </p:spPr>
        <p:txBody>
          <a:bodyPr wrap="square" lIns="0" tIns="0" rIns="0" bIns="0" rtlCol="0" anchor="ctr">
            <a:noAutofit/>
          </a:bodyPr>
          <a:lstStyle/>
          <a:p>
            <a:pPr algn="l"/>
            <a:r>
              <a:rPr lang="en-US" altLang="zh-CN" sz="5000" b="1" kern="0" dirty="0">
                <a:solidFill>
                  <a:schemeClr val="accent2">
                    <a:lumMod val="60000"/>
                    <a:lumOff val="40000"/>
                  </a:schemeClr>
                </a:solidFill>
                <a:latin typeface="+mn-ea"/>
              </a:rPr>
              <a:t>4</a:t>
            </a:r>
            <a:endParaRPr lang="en-US" altLang="zh-CN" sz="5000" b="1" kern="0" dirty="0">
              <a:solidFill>
                <a:schemeClr val="accent2">
                  <a:lumMod val="60000"/>
                  <a:lumOff val="40000"/>
                </a:schemeClr>
              </a:solidFill>
              <a:latin typeface="+mn-ea"/>
            </a:endParaRPr>
          </a:p>
        </p:txBody>
      </p:sp>
      <p:pic>
        <p:nvPicPr>
          <p:cNvPr id="57" name="图形 8" descr="32313538313534373b32313538313532343bbbe1d2e9"/>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5888990" y="3447733"/>
            <a:ext cx="394686" cy="394686"/>
          </a:xfrm>
          <a:prstGeom prst="rect">
            <a:avLst/>
          </a:prstGeom>
        </p:spPr>
      </p:pic>
      <p:sp>
        <p:nvSpPr>
          <p:cNvPr id="58" name="文本框 57"/>
          <p:cNvSpPr txBox="1"/>
          <p:nvPr>
            <p:custDataLst>
              <p:tags r:id="rId19"/>
            </p:custDataLst>
          </p:nvPr>
        </p:nvSpPr>
        <p:spPr>
          <a:xfrm>
            <a:off x="9645650" y="2582228"/>
            <a:ext cx="432000" cy="900000"/>
          </a:xfrm>
          <a:prstGeom prst="rect">
            <a:avLst/>
          </a:prstGeom>
          <a:noFill/>
        </p:spPr>
        <p:txBody>
          <a:bodyPr wrap="square" lIns="0" tIns="0" rIns="0" bIns="0" rtlCol="0" anchor="ctr">
            <a:noAutofit/>
          </a:bodyPr>
          <a:lstStyle/>
          <a:p>
            <a:pPr algn="l"/>
            <a:r>
              <a:rPr lang="en-US" altLang="zh-CN" sz="5000" b="1" kern="0" dirty="0">
                <a:solidFill>
                  <a:schemeClr val="accent1">
                    <a:lumMod val="60000"/>
                    <a:lumOff val="40000"/>
                  </a:schemeClr>
                </a:solidFill>
                <a:latin typeface="+mn-ea"/>
              </a:rPr>
              <a:t>5</a:t>
            </a:r>
            <a:endParaRPr lang="en-US" altLang="zh-CN" sz="5000" b="1" kern="0" dirty="0">
              <a:solidFill>
                <a:schemeClr val="accent1">
                  <a:lumMod val="60000"/>
                  <a:lumOff val="40000"/>
                </a:schemeClr>
              </a:solidFill>
              <a:latin typeface="+mn-ea"/>
            </a:endParaRPr>
          </a:p>
        </p:txBody>
      </p:sp>
      <p:sp>
        <p:nvSpPr>
          <p:cNvPr id="59" name="文本框 58"/>
          <p:cNvSpPr txBox="1"/>
          <p:nvPr>
            <p:custDataLst>
              <p:tags r:id="rId20"/>
            </p:custDataLst>
          </p:nvPr>
        </p:nvSpPr>
        <p:spPr>
          <a:xfrm>
            <a:off x="4131945" y="2632393"/>
            <a:ext cx="1249045" cy="664210"/>
          </a:xfrm>
          <a:prstGeom prst="rect">
            <a:avLst/>
          </a:prstGeom>
          <a:noFill/>
        </p:spPr>
        <p:txBody>
          <a:bodyPr wrap="square" lIns="0" tIns="0" rIns="0" bIns="0">
            <a:noAutofit/>
          </a:bodyPr>
          <a:lstStyle/>
          <a:p>
            <a:pPr algn="l">
              <a:lnSpc>
                <a:spcPct val="120000"/>
              </a:lnSpc>
              <a:spcBef>
                <a:spcPts val="0"/>
              </a:spcBef>
              <a:spcAft>
                <a:spcPts val="0"/>
              </a:spcAft>
            </a:pPr>
            <a:r>
              <a:rPr lang="zh-CN" altLang="en-US" b="1" kern="0" spc="0" dirty="0">
                <a:ln>
                  <a:noFill/>
                  <a:prstDash val="sysDot"/>
                </a:ln>
                <a:solidFill>
                  <a:schemeClr val="tx1">
                    <a:lumMod val="85000"/>
                    <a:lumOff val="15000"/>
                  </a:schemeClr>
                </a:solidFill>
                <a:latin typeface="+mn-ea"/>
                <a:ea typeface="+mn-ea"/>
                <a:sym typeface="+mn-ea"/>
              </a:rPr>
              <a:t>完善收入分配制度</a:t>
            </a:r>
            <a:endParaRPr lang="zh-CN" altLang="en-US" b="1" kern="0" spc="0" dirty="0">
              <a:ln>
                <a:noFill/>
                <a:prstDash val="sysDot"/>
              </a:ln>
              <a:solidFill>
                <a:schemeClr val="tx1">
                  <a:lumMod val="85000"/>
                  <a:lumOff val="15000"/>
                </a:schemeClr>
              </a:solidFill>
              <a:latin typeface="+mn-ea"/>
              <a:ea typeface="+mn-ea"/>
              <a:sym typeface="+mn-ea"/>
            </a:endParaRPr>
          </a:p>
        </p:txBody>
      </p:sp>
      <p:sp>
        <p:nvSpPr>
          <p:cNvPr id="60" name="文本框 59"/>
          <p:cNvSpPr txBox="1"/>
          <p:nvPr>
            <p:custDataLst>
              <p:tags r:id="rId21"/>
            </p:custDataLst>
          </p:nvPr>
        </p:nvSpPr>
        <p:spPr>
          <a:xfrm>
            <a:off x="10139045" y="2653348"/>
            <a:ext cx="1284605" cy="664210"/>
          </a:xfrm>
          <a:prstGeom prst="rect">
            <a:avLst/>
          </a:prstGeom>
          <a:noFill/>
        </p:spPr>
        <p:txBody>
          <a:bodyPr wrap="square" lIns="0" tIns="0" rIns="0" bIns="0">
            <a:noAutofit/>
          </a:bodyPr>
          <a:lstStyle/>
          <a:p>
            <a:pPr algn="l">
              <a:lnSpc>
                <a:spcPct val="120000"/>
              </a:lnSpc>
              <a:spcBef>
                <a:spcPts val="0"/>
              </a:spcBef>
              <a:spcAft>
                <a:spcPts val="0"/>
              </a:spcAft>
            </a:pPr>
            <a:r>
              <a:rPr lang="zh-CN" altLang="en-US" b="1" kern="0" spc="0" dirty="0">
                <a:ln>
                  <a:noFill/>
                  <a:prstDash val="sysDot"/>
                </a:ln>
                <a:solidFill>
                  <a:schemeClr val="tx1">
                    <a:lumMod val="85000"/>
                    <a:lumOff val="15000"/>
                  </a:schemeClr>
                </a:solidFill>
                <a:latin typeface="+mn-ea"/>
                <a:ea typeface="+mn-ea"/>
                <a:sym typeface="+mn-ea"/>
              </a:rPr>
              <a:t>健全人口支持发展和服务体系</a:t>
            </a:r>
            <a:endParaRPr lang="zh-CN" altLang="en-US" b="1" kern="0" spc="0" dirty="0">
              <a:ln>
                <a:noFill/>
                <a:prstDash val="sysDot"/>
              </a:ln>
              <a:solidFill>
                <a:schemeClr val="tx1">
                  <a:lumMod val="85000"/>
                  <a:lumOff val="15000"/>
                </a:schemeClr>
              </a:solidFill>
              <a:latin typeface="+mn-ea"/>
              <a:ea typeface="+mn-ea"/>
              <a:sym typeface="+mn-ea"/>
            </a:endParaRPr>
          </a:p>
        </p:txBody>
      </p:sp>
      <p:sp>
        <p:nvSpPr>
          <p:cNvPr id="61" name="文本框 60"/>
          <p:cNvSpPr txBox="1"/>
          <p:nvPr>
            <p:custDataLst>
              <p:tags r:id="rId22"/>
            </p:custDataLst>
          </p:nvPr>
        </p:nvSpPr>
        <p:spPr>
          <a:xfrm>
            <a:off x="8641715" y="4183698"/>
            <a:ext cx="1284605" cy="664210"/>
          </a:xfrm>
          <a:prstGeom prst="rect">
            <a:avLst/>
          </a:prstGeom>
          <a:noFill/>
        </p:spPr>
        <p:txBody>
          <a:bodyPr wrap="square" lIns="0" tIns="0" rIns="0" bIns="0">
            <a:noAutofit/>
          </a:bodyPr>
          <a:lstStyle/>
          <a:p>
            <a:pPr algn="l">
              <a:lnSpc>
                <a:spcPct val="120000"/>
              </a:lnSpc>
              <a:spcBef>
                <a:spcPts val="0"/>
              </a:spcBef>
              <a:spcAft>
                <a:spcPts val="0"/>
              </a:spcAft>
            </a:pPr>
            <a:r>
              <a:rPr lang="zh-CN" altLang="en-US" b="1" kern="0" spc="0" dirty="0">
                <a:ln>
                  <a:noFill/>
                  <a:prstDash val="sysDot"/>
                </a:ln>
                <a:solidFill>
                  <a:schemeClr val="tx1">
                    <a:lumMod val="85000"/>
                    <a:lumOff val="15000"/>
                  </a:schemeClr>
                </a:solidFill>
                <a:latin typeface="+mn-ea"/>
                <a:ea typeface="+mn-ea"/>
                <a:sym typeface="+mn-ea"/>
              </a:rPr>
              <a:t>深化医药卫生体制改革</a:t>
            </a:r>
            <a:endParaRPr lang="zh-CN" altLang="en-US" b="1" kern="0" spc="0" dirty="0">
              <a:ln>
                <a:noFill/>
                <a:prstDash val="sysDot"/>
              </a:ln>
              <a:solidFill>
                <a:schemeClr val="tx1">
                  <a:lumMod val="85000"/>
                  <a:lumOff val="15000"/>
                </a:schemeClr>
              </a:solidFill>
              <a:latin typeface="+mn-ea"/>
              <a:ea typeface="+mn-ea"/>
              <a:sym typeface="+mn-ea"/>
            </a:endParaRPr>
          </a:p>
        </p:txBody>
      </p:sp>
      <p:pic>
        <p:nvPicPr>
          <p:cNvPr id="62" name="图形 7" descr="32313538313530373b32313538313531323bc4bfb5c4b5d8"/>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375785" y="1902143"/>
            <a:ext cx="432000" cy="432000"/>
          </a:xfrm>
          <a:prstGeom prst="rect">
            <a:avLst/>
          </a:prstGeom>
        </p:spPr>
      </p:pic>
      <p:pic>
        <p:nvPicPr>
          <p:cNvPr id="63" name="图形 29"/>
          <p:cNvPicPr>
            <a:picLocks noChangeAspect="1"/>
          </p:cNvPicPr>
          <p:nvPr>
            <p:custDataLst>
              <p:tags r:id="rId26"/>
            </p:custDataLst>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386320" y="1934528"/>
            <a:ext cx="406326" cy="406326"/>
          </a:xfrm>
          <a:prstGeom prst="rect">
            <a:avLst/>
          </a:prstGeom>
        </p:spPr>
      </p:pic>
      <p:sp>
        <p:nvSpPr>
          <p:cNvPr id="66" name="文本框 65"/>
          <p:cNvSpPr txBox="1"/>
          <p:nvPr>
            <p:custDataLst>
              <p:tags r:id="rId29"/>
            </p:custDataLst>
          </p:nvPr>
        </p:nvSpPr>
        <p:spPr>
          <a:xfrm>
            <a:off x="5625465" y="4176078"/>
            <a:ext cx="1284605" cy="664210"/>
          </a:xfrm>
          <a:prstGeom prst="rect">
            <a:avLst/>
          </a:prstGeom>
          <a:noFill/>
        </p:spPr>
        <p:txBody>
          <a:bodyPr wrap="square" lIns="0" tIns="0" rIns="0" bIns="0">
            <a:noAutofit/>
          </a:bodyPr>
          <a:lstStyle/>
          <a:p>
            <a:pPr algn="l">
              <a:lnSpc>
                <a:spcPct val="120000"/>
              </a:lnSpc>
              <a:spcBef>
                <a:spcPts val="0"/>
              </a:spcBef>
              <a:spcAft>
                <a:spcPts val="0"/>
              </a:spcAft>
            </a:pPr>
            <a:r>
              <a:rPr lang="zh-CN" altLang="en-US" b="1" kern="0" spc="0" dirty="0">
                <a:ln>
                  <a:noFill/>
                  <a:prstDash val="sysDot"/>
                </a:ln>
                <a:solidFill>
                  <a:schemeClr val="tx1">
                    <a:lumMod val="85000"/>
                    <a:lumOff val="15000"/>
                  </a:schemeClr>
                </a:solidFill>
                <a:latin typeface="+mn-ea"/>
                <a:ea typeface="+mn-ea"/>
                <a:sym typeface="+mn-ea"/>
              </a:rPr>
              <a:t>完善就业优先政策</a:t>
            </a:r>
            <a:endParaRPr lang="zh-CN" altLang="en-US" b="1" kern="0" spc="0" dirty="0">
              <a:ln>
                <a:noFill/>
                <a:prstDash val="sysDot"/>
              </a:ln>
              <a:solidFill>
                <a:schemeClr val="tx1">
                  <a:lumMod val="85000"/>
                  <a:lumOff val="15000"/>
                </a:schemeClr>
              </a:solidFill>
              <a:latin typeface="+mn-ea"/>
              <a:ea typeface="+mn-ea"/>
              <a:sym typeface="+mn-ea"/>
            </a:endParaRPr>
          </a:p>
        </p:txBody>
      </p:sp>
      <p:pic>
        <p:nvPicPr>
          <p:cNvPr id="67" name="图形 6" descr="32313538313534373b32313538313533373bc8d5c0fa"/>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10396220" y="1971993"/>
            <a:ext cx="396000" cy="396000"/>
          </a:xfrm>
          <a:prstGeom prst="rect">
            <a:avLst/>
          </a:prstGeom>
        </p:spPr>
      </p:pic>
      <p:pic>
        <p:nvPicPr>
          <p:cNvPr id="68" name="图形 31"/>
          <p:cNvPicPr>
            <a:picLocks noChangeAspect="1"/>
          </p:cNvPicPr>
          <p:nvPr>
            <p:custDataLst>
              <p:tags r:id="rId33"/>
            </p:custDataLst>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904605" y="3430588"/>
            <a:ext cx="394685" cy="394685"/>
          </a:xfrm>
          <a:prstGeom prst="rect">
            <a:avLst/>
          </a:prstGeom>
        </p:spPr>
      </p:pic>
      <p:sp>
        <p:nvSpPr>
          <p:cNvPr id="69" name="图形 37"/>
          <p:cNvSpPr/>
          <p:nvPr>
            <p:custDataLst>
              <p:tags r:id="rId36"/>
            </p:custDataLst>
          </p:nvPr>
        </p:nvSpPr>
        <p:spPr>
          <a:xfrm>
            <a:off x="3200400" y="1577658"/>
            <a:ext cx="8759543" cy="4242701"/>
          </a:xfrm>
          <a:custGeom>
            <a:avLst/>
            <a:gdLst>
              <a:gd name="connsiteX0" fmla="*/ 1638020 w 12183485"/>
              <a:gd name="connsiteY0" fmla="*/ 3709519 h 5901094"/>
              <a:gd name="connsiteX1" fmla="*/ 117575 w 12183485"/>
              <a:gd name="connsiteY1" fmla="*/ 2189074 h 5901094"/>
              <a:gd name="connsiteX2" fmla="*/ 117575 w 12183485"/>
              <a:gd name="connsiteY2" fmla="*/ 1621431 h 5901094"/>
              <a:gd name="connsiteX3" fmla="*/ 1621431 w 12183485"/>
              <a:gd name="connsiteY3" fmla="*/ 117575 h 5901094"/>
              <a:gd name="connsiteX4" fmla="*/ 2189074 w 12183485"/>
              <a:gd name="connsiteY4" fmla="*/ 117575 h 5901094"/>
              <a:gd name="connsiteX5" fmla="*/ 3693720 w 12183485"/>
              <a:gd name="connsiteY5" fmla="*/ 1622221 h 5901094"/>
              <a:gd name="connsiteX6" fmla="*/ 3694510 w 12183485"/>
              <a:gd name="connsiteY6" fmla="*/ 2189074 h 5901094"/>
              <a:gd name="connsiteX7" fmla="*/ 3182428 w 12183485"/>
              <a:gd name="connsiteY7" fmla="*/ 2704052 h 5901094"/>
              <a:gd name="connsiteX8" fmla="*/ 3182428 w 12183485"/>
              <a:gd name="connsiteY8" fmla="*/ 3061386 h 5901094"/>
              <a:gd name="connsiteX9" fmla="*/ 3078941 w 12183485"/>
              <a:gd name="connsiteY9" fmla="*/ 3164873 h 5901094"/>
              <a:gd name="connsiteX10" fmla="*/ 2721607 w 12183485"/>
              <a:gd name="connsiteY10" fmla="*/ 3164873 h 5901094"/>
              <a:gd name="connsiteX11" fmla="*/ 2192410 w 12183485"/>
              <a:gd name="connsiteY11" fmla="*/ 3691262 h 5901094"/>
              <a:gd name="connsiteX12" fmla="*/ 2192146 w 12183485"/>
              <a:gd name="connsiteY12" fmla="*/ 4262680 h 5901094"/>
              <a:gd name="connsiteX13" fmla="*/ 3718472 w 12183485"/>
              <a:gd name="connsiteY13" fmla="*/ 5784003 h 5901094"/>
              <a:gd name="connsiteX14" fmla="*/ 4285677 w 12183485"/>
              <a:gd name="connsiteY14" fmla="*/ 5783564 h 5901094"/>
              <a:gd name="connsiteX15" fmla="*/ 5804805 w 12183485"/>
              <a:gd name="connsiteY15" fmla="*/ 4264435 h 5901094"/>
              <a:gd name="connsiteX16" fmla="*/ 5804367 w 12183485"/>
              <a:gd name="connsiteY16" fmla="*/ 3691701 h 5901094"/>
              <a:gd name="connsiteX17" fmla="*/ 5289125 w 12183485"/>
              <a:gd name="connsiteY17" fmla="*/ 3178039 h 5901094"/>
              <a:gd name="connsiteX18" fmla="*/ 5289125 w 12183485"/>
              <a:gd name="connsiteY18" fmla="*/ 2820706 h 5901094"/>
              <a:gd name="connsiteX19" fmla="*/ 5185638 w 12183485"/>
              <a:gd name="connsiteY19" fmla="*/ 2717219 h 5901094"/>
              <a:gd name="connsiteX20" fmla="*/ 4828304 w 12183485"/>
              <a:gd name="connsiteY20" fmla="*/ 2717219 h 5901094"/>
              <a:gd name="connsiteX21" fmla="*/ 4302881 w 12183485"/>
              <a:gd name="connsiteY21" fmla="*/ 2190215 h 5901094"/>
              <a:gd name="connsiteX22" fmla="*/ 4303320 w 12183485"/>
              <a:gd name="connsiteY22" fmla="*/ 1623011 h 5901094"/>
              <a:gd name="connsiteX23" fmla="*/ 5808053 w 12183485"/>
              <a:gd name="connsiteY23" fmla="*/ 118102 h 5901094"/>
              <a:gd name="connsiteX24" fmla="*/ 6375082 w 12183485"/>
              <a:gd name="connsiteY24" fmla="*/ 117487 h 5901094"/>
              <a:gd name="connsiteX25" fmla="*/ 7906323 w 12183485"/>
              <a:gd name="connsiteY25" fmla="*/ 1642321 h 5901094"/>
              <a:gd name="connsiteX26" fmla="*/ 7909132 w 12183485"/>
              <a:gd name="connsiteY26" fmla="*/ 2208385 h 5901094"/>
              <a:gd name="connsiteX27" fmla="*/ 7360536 w 12183485"/>
              <a:gd name="connsiteY27" fmla="*/ 2765583 h 5901094"/>
              <a:gd name="connsiteX28" fmla="*/ 7360536 w 12183485"/>
              <a:gd name="connsiteY28" fmla="*/ 3122916 h 5901094"/>
              <a:gd name="connsiteX29" fmla="*/ 7257049 w 12183485"/>
              <a:gd name="connsiteY29" fmla="*/ 3226404 h 5901094"/>
              <a:gd name="connsiteX30" fmla="*/ 6899715 w 12183485"/>
              <a:gd name="connsiteY30" fmla="*/ 3226404 h 5901094"/>
              <a:gd name="connsiteX31" fmla="*/ 6406243 w 12183485"/>
              <a:gd name="connsiteY31" fmla="*/ 3711714 h 5901094"/>
              <a:gd name="connsiteX32" fmla="*/ 6403872 w 12183485"/>
              <a:gd name="connsiteY32" fmla="*/ 4281727 h 5901094"/>
              <a:gd name="connsiteX33" fmla="*/ 7905358 w 12183485"/>
              <a:gd name="connsiteY33" fmla="*/ 5783213 h 5901094"/>
              <a:gd name="connsiteX34" fmla="*/ 8473001 w 12183485"/>
              <a:gd name="connsiteY34" fmla="*/ 5783213 h 5901094"/>
              <a:gd name="connsiteX35" fmla="*/ 9995465 w 12183485"/>
              <a:gd name="connsiteY35" fmla="*/ 4260749 h 5901094"/>
              <a:gd name="connsiteX36" fmla="*/ 9996518 w 12183485"/>
              <a:gd name="connsiteY36" fmla="*/ 3694158 h 5901094"/>
              <a:gd name="connsiteX37" fmla="*/ 9458368 w 12183485"/>
              <a:gd name="connsiteY37" fmla="*/ 3151795 h 5901094"/>
              <a:gd name="connsiteX38" fmla="*/ 9458368 w 12183485"/>
              <a:gd name="connsiteY38" fmla="*/ 2794461 h 5901094"/>
              <a:gd name="connsiteX39" fmla="*/ 9354881 w 12183485"/>
              <a:gd name="connsiteY39" fmla="*/ 2690974 h 5901094"/>
              <a:gd name="connsiteX40" fmla="*/ 8997547 w 12183485"/>
              <a:gd name="connsiteY40" fmla="*/ 2690974 h 5901094"/>
              <a:gd name="connsiteX41" fmla="*/ 8492838 w 12183485"/>
              <a:gd name="connsiteY41" fmla="*/ 2190303 h 5901094"/>
              <a:gd name="connsiteX42" fmla="*/ 8491697 w 12183485"/>
              <a:gd name="connsiteY42" fmla="*/ 1621518 h 5901094"/>
              <a:gd name="connsiteX43" fmla="*/ 9994412 w 12183485"/>
              <a:gd name="connsiteY43" fmla="*/ 118804 h 5901094"/>
              <a:gd name="connsiteX44" fmla="*/ 10562056 w 12183485"/>
              <a:gd name="connsiteY44" fmla="*/ 118804 h 5901094"/>
              <a:gd name="connsiteX45" fmla="*/ 12065911 w 12183485"/>
              <a:gd name="connsiteY45" fmla="*/ 1622660 h 5901094"/>
              <a:gd name="connsiteX46" fmla="*/ 12065911 w 12183485"/>
              <a:gd name="connsiteY46" fmla="*/ 2190303 h 5901094"/>
              <a:gd name="connsiteX47" fmla="*/ 10500613 w 12183485"/>
              <a:gd name="connsiteY47" fmla="*/ 3755601 h 590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83485" h="5901094">
                <a:moveTo>
                  <a:pt x="1638020" y="3709519"/>
                </a:moveTo>
                <a:lnTo>
                  <a:pt x="117575" y="2189074"/>
                </a:lnTo>
                <a:cubicBezTo>
                  <a:pt x="-39192" y="2032307"/>
                  <a:pt x="-39192" y="1778198"/>
                  <a:pt x="117575" y="1621431"/>
                </a:cubicBezTo>
                <a:lnTo>
                  <a:pt x="1621431" y="117575"/>
                </a:lnTo>
                <a:cubicBezTo>
                  <a:pt x="1778198" y="-39192"/>
                  <a:pt x="2032307" y="-39192"/>
                  <a:pt x="2189074" y="117575"/>
                </a:cubicBezTo>
                <a:lnTo>
                  <a:pt x="3693720" y="1622221"/>
                </a:lnTo>
                <a:cubicBezTo>
                  <a:pt x="3850135" y="1778636"/>
                  <a:pt x="3850487" y="2032220"/>
                  <a:pt x="3694510" y="2189074"/>
                </a:cubicBezTo>
                <a:lnTo>
                  <a:pt x="3182428" y="2704052"/>
                </a:lnTo>
                <a:lnTo>
                  <a:pt x="3182428" y="3061386"/>
                </a:lnTo>
                <a:cubicBezTo>
                  <a:pt x="3182428" y="3118528"/>
                  <a:pt x="3136083" y="3164873"/>
                  <a:pt x="3078941" y="3164873"/>
                </a:cubicBezTo>
                <a:lnTo>
                  <a:pt x="2721607" y="3164873"/>
                </a:lnTo>
                <a:lnTo>
                  <a:pt x="2192410" y="3691262"/>
                </a:lnTo>
                <a:cubicBezTo>
                  <a:pt x="2034063" y="3848731"/>
                  <a:pt x="2033887" y="4105035"/>
                  <a:pt x="2192146" y="4262680"/>
                </a:cubicBezTo>
                <a:lnTo>
                  <a:pt x="3718472" y="5784003"/>
                </a:lnTo>
                <a:cubicBezTo>
                  <a:pt x="3875327" y="5940331"/>
                  <a:pt x="4129086" y="5940067"/>
                  <a:pt x="4285677" y="5783564"/>
                </a:cubicBezTo>
                <a:lnTo>
                  <a:pt x="5804805" y="4264435"/>
                </a:lnTo>
                <a:cubicBezTo>
                  <a:pt x="5963064" y="4106176"/>
                  <a:pt x="5962801" y="3849609"/>
                  <a:pt x="5804367" y="3691701"/>
                </a:cubicBezTo>
                <a:lnTo>
                  <a:pt x="5289125" y="3178039"/>
                </a:lnTo>
                <a:lnTo>
                  <a:pt x="5289125" y="2820706"/>
                </a:lnTo>
                <a:cubicBezTo>
                  <a:pt x="5289125" y="2763564"/>
                  <a:pt x="5242779" y="2717219"/>
                  <a:pt x="5185638" y="2717219"/>
                </a:cubicBezTo>
                <a:lnTo>
                  <a:pt x="4828304" y="2717219"/>
                </a:lnTo>
                <a:lnTo>
                  <a:pt x="4302881" y="2190215"/>
                </a:lnTo>
                <a:cubicBezTo>
                  <a:pt x="4146553" y="2033361"/>
                  <a:pt x="4146729" y="1779602"/>
                  <a:pt x="4303320" y="1623011"/>
                </a:cubicBezTo>
                <a:lnTo>
                  <a:pt x="5808053" y="118102"/>
                </a:lnTo>
                <a:cubicBezTo>
                  <a:pt x="5964557" y="-38402"/>
                  <a:pt x="6218227" y="-38665"/>
                  <a:pt x="6375082" y="117487"/>
                </a:cubicBezTo>
                <a:lnTo>
                  <a:pt x="7906323" y="1642321"/>
                </a:lnTo>
                <a:cubicBezTo>
                  <a:pt x="8062739" y="1798123"/>
                  <a:pt x="8064056" y="2051003"/>
                  <a:pt x="7909132" y="2208385"/>
                </a:cubicBezTo>
                <a:lnTo>
                  <a:pt x="7360536" y="2765583"/>
                </a:lnTo>
                <a:lnTo>
                  <a:pt x="7360536" y="3122916"/>
                </a:lnTo>
                <a:cubicBezTo>
                  <a:pt x="7360536" y="3180058"/>
                  <a:pt x="7314191" y="3226404"/>
                  <a:pt x="7257049" y="3226404"/>
                </a:cubicBezTo>
                <a:lnTo>
                  <a:pt x="6899715" y="3226404"/>
                </a:lnTo>
                <a:lnTo>
                  <a:pt x="6406243" y="3711714"/>
                </a:lnTo>
                <a:cubicBezTo>
                  <a:pt x="6247281" y="3868042"/>
                  <a:pt x="6246140" y="4124082"/>
                  <a:pt x="6403872" y="4281727"/>
                </a:cubicBezTo>
                <a:lnTo>
                  <a:pt x="7905358" y="5783213"/>
                </a:lnTo>
                <a:cubicBezTo>
                  <a:pt x="8062125" y="5939979"/>
                  <a:pt x="8316235" y="5939979"/>
                  <a:pt x="8473001" y="5783213"/>
                </a:cubicBezTo>
                <a:lnTo>
                  <a:pt x="9995465" y="4260749"/>
                </a:lnTo>
                <a:cubicBezTo>
                  <a:pt x="10151794" y="4104421"/>
                  <a:pt x="10152232" y="3851101"/>
                  <a:pt x="9996518" y="3694158"/>
                </a:cubicBezTo>
                <a:lnTo>
                  <a:pt x="9458368" y="3151795"/>
                </a:lnTo>
                <a:lnTo>
                  <a:pt x="9458368" y="2794461"/>
                </a:lnTo>
                <a:cubicBezTo>
                  <a:pt x="9458368" y="2737319"/>
                  <a:pt x="9412022" y="2690974"/>
                  <a:pt x="9354881" y="2690974"/>
                </a:cubicBezTo>
                <a:lnTo>
                  <a:pt x="8997547" y="2690974"/>
                </a:lnTo>
                <a:lnTo>
                  <a:pt x="8492838" y="2190303"/>
                </a:lnTo>
                <a:cubicBezTo>
                  <a:pt x="8335019" y="2033712"/>
                  <a:pt x="8334492" y="1778724"/>
                  <a:pt x="8491697" y="1621518"/>
                </a:cubicBezTo>
                <a:lnTo>
                  <a:pt x="9994412" y="118804"/>
                </a:lnTo>
                <a:cubicBezTo>
                  <a:pt x="10151178" y="-37963"/>
                  <a:pt x="10405288" y="-37963"/>
                  <a:pt x="10562056" y="118804"/>
                </a:cubicBezTo>
                <a:lnTo>
                  <a:pt x="12065911" y="1622660"/>
                </a:lnTo>
                <a:cubicBezTo>
                  <a:pt x="12222677" y="1779426"/>
                  <a:pt x="12222677" y="2033536"/>
                  <a:pt x="12065911" y="2190303"/>
                </a:cubicBezTo>
                <a:lnTo>
                  <a:pt x="10500613" y="3755601"/>
                </a:lnTo>
              </a:path>
            </a:pathLst>
          </a:custGeom>
          <a:noFill/>
          <a:ln w="15875" cap="flat">
            <a:solidFill>
              <a:schemeClr val="tx1">
                <a:lumMod val="85000"/>
                <a:lumOff val="15000"/>
              </a:schemeClr>
            </a:solidFill>
            <a:prstDash val="solid"/>
            <a:miter/>
          </a:ln>
        </p:spPr>
        <p:txBody>
          <a:bodyPr lIns="0" tIns="0" rIns="0" bIns="0" rtlCol="0" anchor="ctr"/>
          <a:lstStyle/>
          <a:p>
            <a:endParaRPr lang="zh-CN" altLang="en-US">
              <a:solidFill>
                <a:schemeClr val="tx1"/>
              </a:solidFill>
            </a:endParaRPr>
          </a:p>
        </p:txBody>
      </p:sp>
    </p:spTree>
    <p:custDataLst>
      <p:tags r:id="rId3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ppt_y</p:attrName>
                                        </p:attrNameLst>
                                      </p:cBhvr>
                                      <p:tavLst>
                                        <p:tav tm="0">
                                          <p:val>
                                            <p:strVal val="#ppt_y+#ppt_h*1.125000"/>
                                          </p:val>
                                        </p:tav>
                                        <p:tav tm="100000">
                                          <p:val>
                                            <p:strVal val="#ppt_y"/>
                                          </p:val>
                                        </p:tav>
                                      </p:tavLst>
                                    </p:anim>
                                    <p:animEffect transition="in" filter="wipe(up)">
                                      <p:cBhvr>
                                        <p:cTn id="15" dur="500"/>
                                        <p:tgtEl>
                                          <p:spTgt spid="4"/>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p:tgtEl>
                                          <p:spTgt spid="6"/>
                                        </p:tgtEl>
                                        <p:attrNameLst>
                                          <p:attrName>ppt_y</p:attrName>
                                        </p:attrNameLst>
                                      </p:cBhvr>
                                      <p:tavLst>
                                        <p:tav tm="0">
                                          <p:val>
                                            <p:strVal val="#ppt_y+#ppt_h*1.125000"/>
                                          </p:val>
                                        </p:tav>
                                        <p:tav tm="100000">
                                          <p:val>
                                            <p:strVal val="#ppt_y"/>
                                          </p:val>
                                        </p:tav>
                                      </p:tavLst>
                                    </p:anim>
                                    <p:animEffect transition="in" filter="wipe(up)">
                                      <p:cBhvr>
                                        <p:cTn id="19" dur="500"/>
                                        <p:tgtEl>
                                          <p:spTgt spid="6"/>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up)">
                                      <p:cBhvr>
                                        <p:cTn id="23" dur="500"/>
                                        <p:tgtEl>
                                          <p:spTgt spid="8"/>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up)">
                                      <p:cBhvr>
                                        <p:cTn id="27" dur="500"/>
                                        <p:tgtEl>
                                          <p:spTgt spid="10"/>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p:tgtEl>
                                          <p:spTgt spid="12"/>
                                        </p:tgtEl>
                                        <p:attrNameLst>
                                          <p:attrName>ppt_y</p:attrName>
                                        </p:attrNameLst>
                                      </p:cBhvr>
                                      <p:tavLst>
                                        <p:tav tm="0">
                                          <p:val>
                                            <p:strVal val="#ppt_y+#ppt_h*1.125000"/>
                                          </p:val>
                                        </p:tav>
                                        <p:tav tm="100000">
                                          <p:val>
                                            <p:strVal val="#ppt_y"/>
                                          </p:val>
                                        </p:tav>
                                      </p:tavLst>
                                    </p:anim>
                                    <p:animEffect transition="in" filter="wipe(up)">
                                      <p:cBhvr>
                                        <p:cTn id="31" dur="500"/>
                                        <p:tgtEl>
                                          <p:spTgt spid="12"/>
                                        </p:tgtEl>
                                      </p:cBhvr>
                                    </p:animEffect>
                                  </p:childTnLst>
                                </p:cTn>
                              </p:par>
                              <p:par>
                                <p:cTn id="32" presetID="12" presetClass="entr" presetSubtype="4"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p:tgtEl>
                                          <p:spTgt spid="48"/>
                                        </p:tgtEl>
                                        <p:attrNameLst>
                                          <p:attrName>ppt_y</p:attrName>
                                        </p:attrNameLst>
                                      </p:cBhvr>
                                      <p:tavLst>
                                        <p:tav tm="0">
                                          <p:val>
                                            <p:strVal val="#ppt_y+#ppt_h*1.125000"/>
                                          </p:val>
                                        </p:tav>
                                        <p:tav tm="100000">
                                          <p:val>
                                            <p:strVal val="#ppt_y"/>
                                          </p:val>
                                        </p:tav>
                                      </p:tavLst>
                                    </p:anim>
                                    <p:animEffect transition="in" filter="wipe(up)">
                                      <p:cBhvr>
                                        <p:cTn id="35" dur="500"/>
                                        <p:tgtEl>
                                          <p:spTgt spid="48"/>
                                        </p:tgtEl>
                                      </p:cBhvr>
                                    </p:animEffect>
                                  </p:childTnLst>
                                </p:cTn>
                              </p:par>
                              <p:par>
                                <p:cTn id="36" presetID="12" presetClass="entr" presetSubtype="4"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p:tgtEl>
                                          <p:spTgt spid="49"/>
                                        </p:tgtEl>
                                        <p:attrNameLst>
                                          <p:attrName>ppt_y</p:attrName>
                                        </p:attrNameLst>
                                      </p:cBhvr>
                                      <p:tavLst>
                                        <p:tav tm="0">
                                          <p:val>
                                            <p:strVal val="#ppt_y+#ppt_h*1.125000"/>
                                          </p:val>
                                        </p:tav>
                                        <p:tav tm="100000">
                                          <p:val>
                                            <p:strVal val="#ppt_y"/>
                                          </p:val>
                                        </p:tav>
                                      </p:tavLst>
                                    </p:anim>
                                    <p:animEffect transition="in" filter="wipe(up)">
                                      <p:cBhvr>
                                        <p:cTn id="39" dur="500"/>
                                        <p:tgtEl>
                                          <p:spTgt spid="49"/>
                                        </p:tgtEl>
                                      </p:cBhvr>
                                    </p:animEffect>
                                  </p:childTnLst>
                                </p:cTn>
                              </p:par>
                              <p:par>
                                <p:cTn id="40" presetID="12" presetClass="entr" presetSubtype="4"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p:tgtEl>
                                          <p:spTgt spid="50"/>
                                        </p:tgtEl>
                                        <p:attrNameLst>
                                          <p:attrName>ppt_y</p:attrName>
                                        </p:attrNameLst>
                                      </p:cBhvr>
                                      <p:tavLst>
                                        <p:tav tm="0">
                                          <p:val>
                                            <p:strVal val="#ppt_y+#ppt_h*1.125000"/>
                                          </p:val>
                                        </p:tav>
                                        <p:tav tm="100000">
                                          <p:val>
                                            <p:strVal val="#ppt_y"/>
                                          </p:val>
                                        </p:tav>
                                      </p:tavLst>
                                    </p:anim>
                                    <p:animEffect transition="in" filter="wipe(up)">
                                      <p:cBhvr>
                                        <p:cTn id="43" dur="500"/>
                                        <p:tgtEl>
                                          <p:spTgt spid="50"/>
                                        </p:tgtEl>
                                      </p:cBhvr>
                                    </p:animEffect>
                                  </p:childTnLst>
                                </p:cTn>
                              </p:par>
                              <p:par>
                                <p:cTn id="44" presetID="12" presetClass="entr" presetSubtype="4"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additive="base">
                                        <p:cTn id="46" dur="500"/>
                                        <p:tgtEl>
                                          <p:spTgt spid="51"/>
                                        </p:tgtEl>
                                        <p:attrNameLst>
                                          <p:attrName>ppt_y</p:attrName>
                                        </p:attrNameLst>
                                      </p:cBhvr>
                                      <p:tavLst>
                                        <p:tav tm="0">
                                          <p:val>
                                            <p:strVal val="#ppt_y+#ppt_h*1.125000"/>
                                          </p:val>
                                        </p:tav>
                                        <p:tav tm="100000">
                                          <p:val>
                                            <p:strVal val="#ppt_y"/>
                                          </p:val>
                                        </p:tav>
                                      </p:tavLst>
                                    </p:anim>
                                    <p:animEffect transition="in" filter="wipe(up)">
                                      <p:cBhvr>
                                        <p:cTn id="47" dur="500"/>
                                        <p:tgtEl>
                                          <p:spTgt spid="51"/>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additive="base">
                                        <p:cTn id="50" dur="500"/>
                                        <p:tgtEl>
                                          <p:spTgt spid="52"/>
                                        </p:tgtEl>
                                        <p:attrNameLst>
                                          <p:attrName>ppt_y</p:attrName>
                                        </p:attrNameLst>
                                      </p:cBhvr>
                                      <p:tavLst>
                                        <p:tav tm="0">
                                          <p:val>
                                            <p:strVal val="#ppt_y+#ppt_h*1.125000"/>
                                          </p:val>
                                        </p:tav>
                                        <p:tav tm="100000">
                                          <p:val>
                                            <p:strVal val="#ppt_y"/>
                                          </p:val>
                                        </p:tav>
                                      </p:tavLst>
                                    </p:anim>
                                    <p:animEffect transition="in" filter="wipe(up)">
                                      <p:cBhvr>
                                        <p:cTn id="51" dur="500"/>
                                        <p:tgtEl>
                                          <p:spTgt spid="52"/>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p:tgtEl>
                                          <p:spTgt spid="53"/>
                                        </p:tgtEl>
                                        <p:attrNameLst>
                                          <p:attrName>ppt_y</p:attrName>
                                        </p:attrNameLst>
                                      </p:cBhvr>
                                      <p:tavLst>
                                        <p:tav tm="0">
                                          <p:val>
                                            <p:strVal val="#ppt_y+#ppt_h*1.125000"/>
                                          </p:val>
                                        </p:tav>
                                        <p:tav tm="100000">
                                          <p:val>
                                            <p:strVal val="#ppt_y"/>
                                          </p:val>
                                        </p:tav>
                                      </p:tavLst>
                                    </p:anim>
                                    <p:animEffect transition="in" filter="wipe(up)">
                                      <p:cBhvr>
                                        <p:cTn id="55" dur="500"/>
                                        <p:tgtEl>
                                          <p:spTgt spid="53"/>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 calcmode="lin" valueType="num">
                                      <p:cBhvr additive="base">
                                        <p:cTn id="58" dur="500"/>
                                        <p:tgtEl>
                                          <p:spTgt spid="54"/>
                                        </p:tgtEl>
                                        <p:attrNameLst>
                                          <p:attrName>ppt_y</p:attrName>
                                        </p:attrNameLst>
                                      </p:cBhvr>
                                      <p:tavLst>
                                        <p:tav tm="0">
                                          <p:val>
                                            <p:strVal val="#ppt_y+#ppt_h*1.125000"/>
                                          </p:val>
                                        </p:tav>
                                        <p:tav tm="100000">
                                          <p:val>
                                            <p:strVal val="#ppt_y"/>
                                          </p:val>
                                        </p:tav>
                                      </p:tavLst>
                                    </p:anim>
                                    <p:animEffect transition="in" filter="wipe(up)">
                                      <p:cBhvr>
                                        <p:cTn id="59" dur="500"/>
                                        <p:tgtEl>
                                          <p:spTgt spid="54"/>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 calcmode="lin" valueType="num">
                                      <p:cBhvr additive="base">
                                        <p:cTn id="62" dur="500"/>
                                        <p:tgtEl>
                                          <p:spTgt spid="55"/>
                                        </p:tgtEl>
                                        <p:attrNameLst>
                                          <p:attrName>ppt_y</p:attrName>
                                        </p:attrNameLst>
                                      </p:cBhvr>
                                      <p:tavLst>
                                        <p:tav tm="0">
                                          <p:val>
                                            <p:strVal val="#ppt_y+#ppt_h*1.125000"/>
                                          </p:val>
                                        </p:tav>
                                        <p:tav tm="100000">
                                          <p:val>
                                            <p:strVal val="#ppt_y"/>
                                          </p:val>
                                        </p:tav>
                                      </p:tavLst>
                                    </p:anim>
                                    <p:animEffect transition="in" filter="wipe(up)">
                                      <p:cBhvr>
                                        <p:cTn id="63" dur="500"/>
                                        <p:tgtEl>
                                          <p:spTgt spid="55"/>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p:tgtEl>
                                          <p:spTgt spid="56"/>
                                        </p:tgtEl>
                                        <p:attrNameLst>
                                          <p:attrName>ppt_y</p:attrName>
                                        </p:attrNameLst>
                                      </p:cBhvr>
                                      <p:tavLst>
                                        <p:tav tm="0">
                                          <p:val>
                                            <p:strVal val="#ppt_y+#ppt_h*1.125000"/>
                                          </p:val>
                                        </p:tav>
                                        <p:tav tm="100000">
                                          <p:val>
                                            <p:strVal val="#ppt_y"/>
                                          </p:val>
                                        </p:tav>
                                      </p:tavLst>
                                    </p:anim>
                                    <p:animEffect transition="in" filter="wipe(up)">
                                      <p:cBhvr>
                                        <p:cTn id="67" dur="500"/>
                                        <p:tgtEl>
                                          <p:spTgt spid="56"/>
                                        </p:tgtEl>
                                      </p:cBhvr>
                                    </p:animEffect>
                                  </p:childTnLst>
                                </p:cTn>
                              </p:par>
                              <p:par>
                                <p:cTn id="68" presetID="12" presetClass="entr" presetSubtype="4" fill="hold" nodeType="with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500"/>
                                        <p:tgtEl>
                                          <p:spTgt spid="57"/>
                                        </p:tgtEl>
                                        <p:attrNameLst>
                                          <p:attrName>ppt_y</p:attrName>
                                        </p:attrNameLst>
                                      </p:cBhvr>
                                      <p:tavLst>
                                        <p:tav tm="0">
                                          <p:val>
                                            <p:strVal val="#ppt_y+#ppt_h*1.125000"/>
                                          </p:val>
                                        </p:tav>
                                        <p:tav tm="100000">
                                          <p:val>
                                            <p:strVal val="#ppt_y"/>
                                          </p:val>
                                        </p:tav>
                                      </p:tavLst>
                                    </p:anim>
                                    <p:animEffect transition="in" filter="wipe(up)">
                                      <p:cBhvr>
                                        <p:cTn id="71" dur="500"/>
                                        <p:tgtEl>
                                          <p:spTgt spid="57"/>
                                        </p:tgtEl>
                                      </p:cBhvr>
                                    </p:animEffect>
                                  </p:childTnLst>
                                </p:cTn>
                              </p:par>
                              <p:par>
                                <p:cTn id="72" presetID="12" presetClass="entr" presetSubtype="4" fill="hold" grpId="0" nodeType="with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additive="base">
                                        <p:cTn id="74" dur="500"/>
                                        <p:tgtEl>
                                          <p:spTgt spid="58"/>
                                        </p:tgtEl>
                                        <p:attrNameLst>
                                          <p:attrName>ppt_y</p:attrName>
                                        </p:attrNameLst>
                                      </p:cBhvr>
                                      <p:tavLst>
                                        <p:tav tm="0">
                                          <p:val>
                                            <p:strVal val="#ppt_y+#ppt_h*1.125000"/>
                                          </p:val>
                                        </p:tav>
                                        <p:tav tm="100000">
                                          <p:val>
                                            <p:strVal val="#ppt_y"/>
                                          </p:val>
                                        </p:tav>
                                      </p:tavLst>
                                    </p:anim>
                                    <p:animEffect transition="in" filter="wipe(up)">
                                      <p:cBhvr>
                                        <p:cTn id="75" dur="500"/>
                                        <p:tgtEl>
                                          <p:spTgt spid="58"/>
                                        </p:tgtEl>
                                      </p:cBhvr>
                                    </p:animEffect>
                                  </p:childTnLst>
                                </p:cTn>
                              </p:par>
                              <p:par>
                                <p:cTn id="76" presetID="12" presetClass="entr" presetSubtype="4" fill="hold" grpId="0" nodeType="withEffect">
                                  <p:stCondLst>
                                    <p:cond delay="0"/>
                                  </p:stCondLst>
                                  <p:childTnLst>
                                    <p:set>
                                      <p:cBhvr>
                                        <p:cTn id="77" dur="1" fill="hold">
                                          <p:stCondLst>
                                            <p:cond delay="0"/>
                                          </p:stCondLst>
                                        </p:cTn>
                                        <p:tgtEl>
                                          <p:spTgt spid="59"/>
                                        </p:tgtEl>
                                        <p:attrNameLst>
                                          <p:attrName>style.visibility</p:attrName>
                                        </p:attrNameLst>
                                      </p:cBhvr>
                                      <p:to>
                                        <p:strVal val="visible"/>
                                      </p:to>
                                    </p:set>
                                    <p:anim calcmode="lin" valueType="num">
                                      <p:cBhvr additive="base">
                                        <p:cTn id="78" dur="500"/>
                                        <p:tgtEl>
                                          <p:spTgt spid="59"/>
                                        </p:tgtEl>
                                        <p:attrNameLst>
                                          <p:attrName>ppt_y</p:attrName>
                                        </p:attrNameLst>
                                      </p:cBhvr>
                                      <p:tavLst>
                                        <p:tav tm="0">
                                          <p:val>
                                            <p:strVal val="#ppt_y+#ppt_h*1.125000"/>
                                          </p:val>
                                        </p:tav>
                                        <p:tav tm="100000">
                                          <p:val>
                                            <p:strVal val="#ppt_y"/>
                                          </p:val>
                                        </p:tav>
                                      </p:tavLst>
                                    </p:anim>
                                    <p:animEffect transition="in" filter="wipe(up)">
                                      <p:cBhvr>
                                        <p:cTn id="79" dur="500"/>
                                        <p:tgtEl>
                                          <p:spTgt spid="59"/>
                                        </p:tgtEl>
                                      </p:cBhvr>
                                    </p:animEffect>
                                  </p:childTnLst>
                                </p:cTn>
                              </p:par>
                              <p:par>
                                <p:cTn id="80" presetID="12" presetClass="entr" presetSubtype="4"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additive="base">
                                        <p:cTn id="82" dur="500"/>
                                        <p:tgtEl>
                                          <p:spTgt spid="60"/>
                                        </p:tgtEl>
                                        <p:attrNameLst>
                                          <p:attrName>ppt_y</p:attrName>
                                        </p:attrNameLst>
                                      </p:cBhvr>
                                      <p:tavLst>
                                        <p:tav tm="0">
                                          <p:val>
                                            <p:strVal val="#ppt_y+#ppt_h*1.125000"/>
                                          </p:val>
                                        </p:tav>
                                        <p:tav tm="100000">
                                          <p:val>
                                            <p:strVal val="#ppt_y"/>
                                          </p:val>
                                        </p:tav>
                                      </p:tavLst>
                                    </p:anim>
                                    <p:animEffect transition="in" filter="wipe(up)">
                                      <p:cBhvr>
                                        <p:cTn id="83" dur="500"/>
                                        <p:tgtEl>
                                          <p:spTgt spid="60"/>
                                        </p:tgtEl>
                                      </p:cBhvr>
                                    </p:animEffect>
                                  </p:childTnLst>
                                </p:cTn>
                              </p:par>
                              <p:par>
                                <p:cTn id="84" presetID="12" presetClass="entr" presetSubtype="4" fill="hold" grpId="0" nodeType="withEffect">
                                  <p:stCondLst>
                                    <p:cond delay="0"/>
                                  </p:stCondLst>
                                  <p:childTnLst>
                                    <p:set>
                                      <p:cBhvr>
                                        <p:cTn id="85" dur="1" fill="hold">
                                          <p:stCondLst>
                                            <p:cond delay="0"/>
                                          </p:stCondLst>
                                        </p:cTn>
                                        <p:tgtEl>
                                          <p:spTgt spid="61"/>
                                        </p:tgtEl>
                                        <p:attrNameLst>
                                          <p:attrName>style.visibility</p:attrName>
                                        </p:attrNameLst>
                                      </p:cBhvr>
                                      <p:to>
                                        <p:strVal val="visible"/>
                                      </p:to>
                                    </p:set>
                                    <p:anim calcmode="lin" valueType="num">
                                      <p:cBhvr additive="base">
                                        <p:cTn id="86" dur="500"/>
                                        <p:tgtEl>
                                          <p:spTgt spid="61"/>
                                        </p:tgtEl>
                                        <p:attrNameLst>
                                          <p:attrName>ppt_y</p:attrName>
                                        </p:attrNameLst>
                                      </p:cBhvr>
                                      <p:tavLst>
                                        <p:tav tm="0">
                                          <p:val>
                                            <p:strVal val="#ppt_y+#ppt_h*1.125000"/>
                                          </p:val>
                                        </p:tav>
                                        <p:tav tm="100000">
                                          <p:val>
                                            <p:strVal val="#ppt_y"/>
                                          </p:val>
                                        </p:tav>
                                      </p:tavLst>
                                    </p:anim>
                                    <p:animEffect transition="in" filter="wipe(up)">
                                      <p:cBhvr>
                                        <p:cTn id="87" dur="500"/>
                                        <p:tgtEl>
                                          <p:spTgt spid="61"/>
                                        </p:tgtEl>
                                      </p:cBhvr>
                                    </p:animEffect>
                                  </p:childTnLst>
                                </p:cTn>
                              </p:par>
                              <p:par>
                                <p:cTn id="88" presetID="12" presetClass="entr" presetSubtype="4" fill="hold" nodeType="withEffect">
                                  <p:stCondLst>
                                    <p:cond delay="0"/>
                                  </p:stCondLst>
                                  <p:childTnLst>
                                    <p:set>
                                      <p:cBhvr>
                                        <p:cTn id="89" dur="1" fill="hold">
                                          <p:stCondLst>
                                            <p:cond delay="0"/>
                                          </p:stCondLst>
                                        </p:cTn>
                                        <p:tgtEl>
                                          <p:spTgt spid="62"/>
                                        </p:tgtEl>
                                        <p:attrNameLst>
                                          <p:attrName>style.visibility</p:attrName>
                                        </p:attrNameLst>
                                      </p:cBhvr>
                                      <p:to>
                                        <p:strVal val="visible"/>
                                      </p:to>
                                    </p:set>
                                    <p:anim calcmode="lin" valueType="num">
                                      <p:cBhvr additive="base">
                                        <p:cTn id="90" dur="500"/>
                                        <p:tgtEl>
                                          <p:spTgt spid="62"/>
                                        </p:tgtEl>
                                        <p:attrNameLst>
                                          <p:attrName>ppt_y</p:attrName>
                                        </p:attrNameLst>
                                      </p:cBhvr>
                                      <p:tavLst>
                                        <p:tav tm="0">
                                          <p:val>
                                            <p:strVal val="#ppt_y+#ppt_h*1.125000"/>
                                          </p:val>
                                        </p:tav>
                                        <p:tav tm="100000">
                                          <p:val>
                                            <p:strVal val="#ppt_y"/>
                                          </p:val>
                                        </p:tav>
                                      </p:tavLst>
                                    </p:anim>
                                    <p:animEffect transition="in" filter="wipe(up)">
                                      <p:cBhvr>
                                        <p:cTn id="91" dur="500"/>
                                        <p:tgtEl>
                                          <p:spTgt spid="62"/>
                                        </p:tgtEl>
                                      </p:cBhvr>
                                    </p:animEffect>
                                  </p:childTnLst>
                                </p:cTn>
                              </p:par>
                              <p:par>
                                <p:cTn id="92" presetID="12" presetClass="entr" presetSubtype="4" fill="hold" nodeType="withEffect">
                                  <p:stCondLst>
                                    <p:cond delay="0"/>
                                  </p:stCondLst>
                                  <p:childTnLst>
                                    <p:set>
                                      <p:cBhvr>
                                        <p:cTn id="93" dur="1" fill="hold">
                                          <p:stCondLst>
                                            <p:cond delay="0"/>
                                          </p:stCondLst>
                                        </p:cTn>
                                        <p:tgtEl>
                                          <p:spTgt spid="63"/>
                                        </p:tgtEl>
                                        <p:attrNameLst>
                                          <p:attrName>style.visibility</p:attrName>
                                        </p:attrNameLst>
                                      </p:cBhvr>
                                      <p:to>
                                        <p:strVal val="visible"/>
                                      </p:to>
                                    </p:set>
                                    <p:anim calcmode="lin" valueType="num">
                                      <p:cBhvr additive="base">
                                        <p:cTn id="94" dur="500"/>
                                        <p:tgtEl>
                                          <p:spTgt spid="63"/>
                                        </p:tgtEl>
                                        <p:attrNameLst>
                                          <p:attrName>ppt_y</p:attrName>
                                        </p:attrNameLst>
                                      </p:cBhvr>
                                      <p:tavLst>
                                        <p:tav tm="0">
                                          <p:val>
                                            <p:strVal val="#ppt_y+#ppt_h*1.125000"/>
                                          </p:val>
                                        </p:tav>
                                        <p:tav tm="100000">
                                          <p:val>
                                            <p:strVal val="#ppt_y"/>
                                          </p:val>
                                        </p:tav>
                                      </p:tavLst>
                                    </p:anim>
                                    <p:animEffect transition="in" filter="wipe(up)">
                                      <p:cBhvr>
                                        <p:cTn id="95" dur="500"/>
                                        <p:tgtEl>
                                          <p:spTgt spid="63"/>
                                        </p:tgtEl>
                                      </p:cBhvr>
                                    </p:animEffect>
                                  </p:childTnLst>
                                </p:cTn>
                              </p:par>
                              <p:par>
                                <p:cTn id="96" presetID="12" presetClass="entr" presetSubtype="4"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500"/>
                                        <p:tgtEl>
                                          <p:spTgt spid="66"/>
                                        </p:tgtEl>
                                        <p:attrNameLst>
                                          <p:attrName>ppt_y</p:attrName>
                                        </p:attrNameLst>
                                      </p:cBhvr>
                                      <p:tavLst>
                                        <p:tav tm="0">
                                          <p:val>
                                            <p:strVal val="#ppt_y+#ppt_h*1.125000"/>
                                          </p:val>
                                        </p:tav>
                                        <p:tav tm="100000">
                                          <p:val>
                                            <p:strVal val="#ppt_y"/>
                                          </p:val>
                                        </p:tav>
                                      </p:tavLst>
                                    </p:anim>
                                    <p:animEffect transition="in" filter="wipe(up)">
                                      <p:cBhvr>
                                        <p:cTn id="99" dur="500"/>
                                        <p:tgtEl>
                                          <p:spTgt spid="66"/>
                                        </p:tgtEl>
                                      </p:cBhvr>
                                    </p:animEffect>
                                  </p:childTnLst>
                                </p:cTn>
                              </p:par>
                              <p:par>
                                <p:cTn id="100" presetID="12" presetClass="entr" presetSubtype="4" fill="hold" nodeType="withEffect">
                                  <p:stCondLst>
                                    <p:cond delay="0"/>
                                  </p:stCondLst>
                                  <p:childTnLst>
                                    <p:set>
                                      <p:cBhvr>
                                        <p:cTn id="101" dur="1" fill="hold">
                                          <p:stCondLst>
                                            <p:cond delay="0"/>
                                          </p:stCondLst>
                                        </p:cTn>
                                        <p:tgtEl>
                                          <p:spTgt spid="67"/>
                                        </p:tgtEl>
                                        <p:attrNameLst>
                                          <p:attrName>style.visibility</p:attrName>
                                        </p:attrNameLst>
                                      </p:cBhvr>
                                      <p:to>
                                        <p:strVal val="visible"/>
                                      </p:to>
                                    </p:set>
                                    <p:anim calcmode="lin" valueType="num">
                                      <p:cBhvr additive="base">
                                        <p:cTn id="102" dur="500"/>
                                        <p:tgtEl>
                                          <p:spTgt spid="67"/>
                                        </p:tgtEl>
                                        <p:attrNameLst>
                                          <p:attrName>ppt_y</p:attrName>
                                        </p:attrNameLst>
                                      </p:cBhvr>
                                      <p:tavLst>
                                        <p:tav tm="0">
                                          <p:val>
                                            <p:strVal val="#ppt_y+#ppt_h*1.125000"/>
                                          </p:val>
                                        </p:tav>
                                        <p:tav tm="100000">
                                          <p:val>
                                            <p:strVal val="#ppt_y"/>
                                          </p:val>
                                        </p:tav>
                                      </p:tavLst>
                                    </p:anim>
                                    <p:animEffect transition="in" filter="wipe(up)">
                                      <p:cBhvr>
                                        <p:cTn id="103" dur="500"/>
                                        <p:tgtEl>
                                          <p:spTgt spid="67"/>
                                        </p:tgtEl>
                                      </p:cBhvr>
                                    </p:animEffect>
                                  </p:childTnLst>
                                </p:cTn>
                              </p:par>
                              <p:par>
                                <p:cTn id="104" presetID="12" presetClass="entr" presetSubtype="4" fill="hold" nodeType="withEffect">
                                  <p:stCondLst>
                                    <p:cond delay="0"/>
                                  </p:stCondLst>
                                  <p:childTnLst>
                                    <p:set>
                                      <p:cBhvr>
                                        <p:cTn id="105" dur="1" fill="hold">
                                          <p:stCondLst>
                                            <p:cond delay="0"/>
                                          </p:stCondLst>
                                        </p:cTn>
                                        <p:tgtEl>
                                          <p:spTgt spid="68"/>
                                        </p:tgtEl>
                                        <p:attrNameLst>
                                          <p:attrName>style.visibility</p:attrName>
                                        </p:attrNameLst>
                                      </p:cBhvr>
                                      <p:to>
                                        <p:strVal val="visible"/>
                                      </p:to>
                                    </p:set>
                                    <p:anim calcmode="lin" valueType="num">
                                      <p:cBhvr additive="base">
                                        <p:cTn id="106" dur="500"/>
                                        <p:tgtEl>
                                          <p:spTgt spid="68"/>
                                        </p:tgtEl>
                                        <p:attrNameLst>
                                          <p:attrName>ppt_y</p:attrName>
                                        </p:attrNameLst>
                                      </p:cBhvr>
                                      <p:tavLst>
                                        <p:tav tm="0">
                                          <p:val>
                                            <p:strVal val="#ppt_y+#ppt_h*1.125000"/>
                                          </p:val>
                                        </p:tav>
                                        <p:tav tm="100000">
                                          <p:val>
                                            <p:strVal val="#ppt_y"/>
                                          </p:val>
                                        </p:tav>
                                      </p:tavLst>
                                    </p:anim>
                                    <p:animEffect transition="in" filter="wipe(up)">
                                      <p:cBhvr>
                                        <p:cTn id="107" dur="500"/>
                                        <p:tgtEl>
                                          <p:spTgt spid="68"/>
                                        </p:tgtEl>
                                      </p:cBhvr>
                                    </p:animEffect>
                                  </p:childTnLst>
                                </p:cTn>
                              </p:par>
                              <p:par>
                                <p:cTn id="108" presetID="12" presetClass="entr" presetSubtype="4"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 calcmode="lin" valueType="num">
                                      <p:cBhvr additive="base">
                                        <p:cTn id="110" dur="500"/>
                                        <p:tgtEl>
                                          <p:spTgt spid="69"/>
                                        </p:tgtEl>
                                        <p:attrNameLst>
                                          <p:attrName>ppt_y</p:attrName>
                                        </p:attrNameLst>
                                      </p:cBhvr>
                                      <p:tavLst>
                                        <p:tav tm="0">
                                          <p:val>
                                            <p:strVal val="#ppt_y+#ppt_h*1.125000"/>
                                          </p:val>
                                        </p:tav>
                                        <p:tav tm="100000">
                                          <p:val>
                                            <p:strVal val="#ppt_y"/>
                                          </p:val>
                                        </p:tav>
                                      </p:tavLst>
                                    </p:anim>
                                    <p:animEffect transition="in" filter="wipe(up)">
                                      <p:cBhvr>
                                        <p:cTn id="1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2" grpId="0"/>
      <p:bldP spid="38" grpId="0"/>
      <p:bldP spid="52" grpId="0"/>
      <p:bldP spid="53" grpId="0"/>
      <p:bldP spid="54" grpId="0"/>
      <p:bldP spid="55" grpId="0"/>
      <p:bldP spid="56" grpId="0"/>
      <p:bldP spid="58" grpId="0"/>
      <p:bldP spid="59" grpId="0"/>
      <p:bldP spid="60" grpId="0"/>
      <p:bldP spid="61" grpId="0"/>
      <p:bldP spid="66" grpId="0"/>
      <p:bldP spid="6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grpSp>
        <p:nvGrpSpPr>
          <p:cNvPr id="6" name="组合 5"/>
          <p:cNvGrpSpPr/>
          <p:nvPr/>
        </p:nvGrpSpPr>
        <p:grpSpPr>
          <a:xfrm>
            <a:off x="292101" y="1308467"/>
            <a:ext cx="2679700" cy="3512300"/>
            <a:chOff x="463593" y="1308467"/>
            <a:chExt cx="2449577" cy="3512300"/>
          </a:xfrm>
        </p:grpSpPr>
        <p:grpSp>
          <p:nvGrpSpPr>
            <p:cNvPr id="330" name="组合 329"/>
            <p:cNvGrpSpPr/>
            <p:nvPr/>
          </p:nvGrpSpPr>
          <p:grpSpPr>
            <a:xfrm>
              <a:off x="463593" y="1308467"/>
              <a:ext cx="2449577" cy="3512300"/>
              <a:chOff x="839788" y="1522236"/>
              <a:chExt cx="2952750" cy="3206698"/>
            </a:xfrm>
            <a:scene3d>
              <a:camera prst="perspectiveRight"/>
              <a:lightRig rig="contrasting" dir="t"/>
            </a:scene3d>
          </p:grpSpPr>
          <p:sp>
            <p:nvSpPr>
              <p:cNvPr id="331" name="矩形: 圆角 330"/>
              <p:cNvSpPr/>
              <p:nvPr/>
            </p:nvSpPr>
            <p:spPr>
              <a:xfrm>
                <a:off x="839788" y="1671971"/>
                <a:ext cx="2952750" cy="3056963"/>
              </a:xfrm>
              <a:prstGeom prst="roundRect">
                <a:avLst>
                  <a:gd name="adj" fmla="val 0"/>
                </a:avLst>
              </a:prstGeom>
              <a:gradFill flip="none" rotWithShape="1">
                <a:gsLst>
                  <a:gs pos="59000">
                    <a:schemeClr val="bg1">
                      <a:lumMod val="95000"/>
                    </a:schemeClr>
                  </a:gs>
                  <a:gs pos="100000">
                    <a:sysClr val="window" lastClr="FFFFFF">
                      <a:alpha val="0"/>
                    </a:sysClr>
                  </a:gs>
                </a:gsLst>
                <a:lin ang="5400000" scaled="1"/>
                <a:tileRect/>
              </a:gra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gradFill>
                    <a:gsLst>
                      <a:gs pos="0">
                        <a:srgbClr val="CA865F">
                          <a:alpha val="44000"/>
                        </a:srgbClr>
                      </a:gs>
                      <a:gs pos="100000">
                        <a:srgbClr val="CA865F">
                          <a:lumMod val="20000"/>
                          <a:lumOff val="80000"/>
                          <a:alpha val="0"/>
                        </a:srgbClr>
                      </a:gs>
                    </a:gsLst>
                    <a:lin ang="5400000" scaled="1"/>
                  </a:gradFill>
                  <a:effectLst/>
                  <a:uLnTx/>
                  <a:uFillTx/>
                  <a:latin typeface="微软雅黑" panose="020B0503020204020204" charset="-122"/>
                  <a:ea typeface="微软雅黑" panose="020B0503020204020204" charset="-122"/>
                </a:endParaRPr>
              </a:p>
            </p:txBody>
          </p:sp>
          <p:sp>
            <p:nvSpPr>
              <p:cNvPr id="332" name="矩形: 圆顶角 331"/>
              <p:cNvSpPr/>
              <p:nvPr/>
            </p:nvSpPr>
            <p:spPr>
              <a:xfrm>
                <a:off x="839788" y="1522236"/>
                <a:ext cx="2952750" cy="219186"/>
              </a:xfrm>
              <a:prstGeom prst="round2SameRect">
                <a:avLst>
                  <a:gd name="adj1" fmla="val 50000"/>
                  <a:gd name="adj2" fmla="val 0"/>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grpSp>
        <p:sp>
          <p:nvSpPr>
            <p:cNvPr id="639" name="文本框 638"/>
            <p:cNvSpPr txBox="1"/>
            <p:nvPr/>
          </p:nvSpPr>
          <p:spPr>
            <a:xfrm>
              <a:off x="594222" y="1714400"/>
              <a:ext cx="2082762" cy="1966051"/>
            </a:xfrm>
            <a:prstGeom prst="rect">
              <a:avLst/>
            </a:prstGeom>
            <a:noFill/>
          </p:spPr>
          <p:txBody>
            <a:bodyPr wrap="square" rtlCol="0">
              <a:spAutoFit/>
              <a:scene3d>
                <a:camera prst="orthographicFront"/>
                <a:lightRig rig="contrasting" dir="t"/>
              </a:scene3d>
            </a:bodyPr>
            <a:lstStyle/>
            <a:p>
              <a:pPr algn="just">
                <a:lnSpc>
                  <a:spcPct val="130000"/>
                </a:lnSpc>
                <a:defRPr/>
              </a:pPr>
              <a:r>
                <a:rPr lang="zh-CN" altLang="en-US" sz="2400" dirty="0">
                  <a:solidFill>
                    <a:srgbClr val="2D4464">
                      <a:lumMod val="75000"/>
                    </a:srgbClr>
                  </a:solidFill>
                  <a:latin typeface="微软雅黑" panose="020B0503020204020204" charset="-122"/>
                  <a:ea typeface="微软雅黑" panose="020B0503020204020204" charset="-122"/>
                </a:rPr>
                <a:t>继续做好</a:t>
              </a:r>
              <a:r>
                <a:rPr lang="zh-CN" altLang="en-US" sz="2400" b="1" dirty="0">
                  <a:solidFill>
                    <a:schemeClr val="accent2">
                      <a:lumMod val="50000"/>
                    </a:schemeClr>
                  </a:solidFill>
                  <a:latin typeface="微软雅黑" panose="020B0503020204020204" charset="-122"/>
                  <a:ea typeface="微软雅黑" panose="020B0503020204020204" charset="-122"/>
                </a:rPr>
                <a:t>重点群体就业工作</a:t>
              </a:r>
              <a:r>
                <a:rPr lang="zh-CN" altLang="en-US" sz="2400" dirty="0">
                  <a:solidFill>
                    <a:srgbClr val="2D4464">
                      <a:lumMod val="75000"/>
                    </a:srgbClr>
                  </a:solidFill>
                  <a:latin typeface="微软雅黑" panose="020B0503020204020204" charset="-122"/>
                  <a:ea typeface="微软雅黑" panose="020B0503020204020204" charset="-122"/>
                </a:rPr>
                <a:t>，多渠道</a:t>
              </a:r>
              <a:r>
                <a:rPr lang="zh-CN" altLang="en-US" sz="2400" b="1" dirty="0">
                  <a:solidFill>
                    <a:schemeClr val="accent2">
                      <a:lumMod val="50000"/>
                    </a:schemeClr>
                  </a:solidFill>
                  <a:latin typeface="微软雅黑" panose="020B0503020204020204" charset="-122"/>
                  <a:ea typeface="微软雅黑" panose="020B0503020204020204" charset="-122"/>
                </a:rPr>
                <a:t>促进灵活就业</a:t>
              </a:r>
              <a:endParaRPr lang="zh-CN" altLang="en-US" sz="2400" b="1" dirty="0">
                <a:solidFill>
                  <a:schemeClr val="accent2">
                    <a:lumMod val="50000"/>
                  </a:schemeClr>
                </a:solidFill>
                <a:latin typeface="微软雅黑" panose="020B0503020204020204" charset="-122"/>
                <a:ea typeface="微软雅黑" panose="020B0503020204020204" charset="-122"/>
              </a:endParaRPr>
            </a:p>
          </p:txBody>
        </p:sp>
      </p:grpSp>
      <p:grpSp>
        <p:nvGrpSpPr>
          <p:cNvPr id="9" name="组合 8"/>
          <p:cNvGrpSpPr/>
          <p:nvPr/>
        </p:nvGrpSpPr>
        <p:grpSpPr>
          <a:xfrm>
            <a:off x="9194800" y="1308467"/>
            <a:ext cx="2730500" cy="3512300"/>
            <a:chOff x="9275282" y="1308467"/>
            <a:chExt cx="2449577" cy="3512300"/>
          </a:xfrm>
        </p:grpSpPr>
        <p:grpSp>
          <p:nvGrpSpPr>
            <p:cNvPr id="336" name="组合 335"/>
            <p:cNvGrpSpPr/>
            <p:nvPr/>
          </p:nvGrpSpPr>
          <p:grpSpPr>
            <a:xfrm>
              <a:off x="9275282" y="1308467"/>
              <a:ext cx="2449577" cy="3512300"/>
              <a:chOff x="839788" y="1522236"/>
              <a:chExt cx="2952750" cy="3206698"/>
            </a:xfrm>
            <a:scene3d>
              <a:camera prst="perspectiveLeft"/>
              <a:lightRig rig="contrasting" dir="t"/>
            </a:scene3d>
          </p:grpSpPr>
          <p:sp>
            <p:nvSpPr>
              <p:cNvPr id="337" name="矩形: 圆角 336"/>
              <p:cNvSpPr/>
              <p:nvPr/>
            </p:nvSpPr>
            <p:spPr>
              <a:xfrm>
                <a:off x="839788" y="1671971"/>
                <a:ext cx="2952750" cy="3056963"/>
              </a:xfrm>
              <a:prstGeom prst="roundRect">
                <a:avLst>
                  <a:gd name="adj" fmla="val 0"/>
                </a:avLst>
              </a:prstGeom>
              <a:gradFill flip="none" rotWithShape="1">
                <a:gsLst>
                  <a:gs pos="59000">
                    <a:schemeClr val="bg1">
                      <a:lumMod val="95000"/>
                    </a:schemeClr>
                  </a:gs>
                  <a:gs pos="100000">
                    <a:sysClr val="window" lastClr="FFFFFF">
                      <a:alpha val="0"/>
                    </a:sysClr>
                  </a:gs>
                </a:gsLst>
                <a:lin ang="5400000" scaled="1"/>
                <a:tileRect/>
              </a:gra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gradFill>
                    <a:gsLst>
                      <a:gs pos="0">
                        <a:srgbClr val="CA865F">
                          <a:alpha val="44000"/>
                        </a:srgbClr>
                      </a:gs>
                      <a:gs pos="100000">
                        <a:srgbClr val="CA865F">
                          <a:lumMod val="20000"/>
                          <a:lumOff val="80000"/>
                          <a:alpha val="0"/>
                        </a:srgbClr>
                      </a:gs>
                    </a:gsLst>
                    <a:lin ang="5400000" scaled="1"/>
                  </a:gradFill>
                  <a:effectLst/>
                  <a:uLnTx/>
                  <a:uFillTx/>
                  <a:latin typeface="微软雅黑" panose="020B0503020204020204" charset="-122"/>
                  <a:ea typeface="微软雅黑" panose="020B0503020204020204" charset="-122"/>
                </a:endParaRPr>
              </a:p>
            </p:txBody>
          </p:sp>
          <p:sp>
            <p:nvSpPr>
              <p:cNvPr id="338" name="矩形: 圆顶角 337"/>
              <p:cNvSpPr/>
              <p:nvPr/>
            </p:nvSpPr>
            <p:spPr>
              <a:xfrm>
                <a:off x="839788" y="1522236"/>
                <a:ext cx="2952750" cy="219186"/>
              </a:xfrm>
              <a:prstGeom prst="round2SameRect">
                <a:avLst>
                  <a:gd name="adj1" fmla="val 50000"/>
                  <a:gd name="adj2" fmla="val 0"/>
                </a:avLst>
              </a:prstGeom>
              <a:solidFill>
                <a:srgbClr val="D6A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grpSp>
        <p:sp>
          <p:nvSpPr>
            <p:cNvPr id="659" name="文本框 658"/>
            <p:cNvSpPr txBox="1"/>
            <p:nvPr/>
          </p:nvSpPr>
          <p:spPr>
            <a:xfrm>
              <a:off x="9511469" y="1714400"/>
              <a:ext cx="2082762" cy="2012859"/>
            </a:xfrm>
            <a:prstGeom prst="rect">
              <a:avLst/>
            </a:prstGeom>
            <a:noFill/>
          </p:spPr>
          <p:txBody>
            <a:bodyPr wrap="square" rtlCol="0">
              <a:spAutoFit/>
              <a:scene3d>
                <a:camera prst="orthographicFront"/>
                <a:lightRig rig="contrasting" dir="t"/>
              </a:scene3d>
            </a:bodyPr>
            <a:lstStyle/>
            <a:p>
              <a:pPr algn="just">
                <a:lnSpc>
                  <a:spcPct val="130000"/>
                </a:lnSpc>
                <a:defRPr/>
              </a:pPr>
              <a:r>
                <a:rPr lang="zh-CN" altLang="en-US" sz="2400" dirty="0">
                  <a:solidFill>
                    <a:srgbClr val="2D4464">
                      <a:lumMod val="75000"/>
                    </a:srgbClr>
                  </a:solidFill>
                  <a:latin typeface="微软雅黑" panose="020B0503020204020204" charset="-122"/>
                  <a:ea typeface="微软雅黑" panose="020B0503020204020204" charset="-122"/>
                </a:rPr>
                <a:t>加强煤电油气运</a:t>
              </a:r>
              <a:r>
                <a:rPr lang="zh-CN" altLang="en-US" sz="2400" b="1" dirty="0">
                  <a:solidFill>
                    <a:srgbClr val="5B4205"/>
                  </a:solidFill>
                  <a:latin typeface="微软雅黑" panose="020B0503020204020204" charset="-122"/>
                  <a:ea typeface="微软雅黑" panose="020B0503020204020204" charset="-122"/>
                </a:rPr>
                <a:t>保障协调</a:t>
              </a:r>
              <a:r>
                <a:rPr lang="zh-CN" altLang="en-US" sz="2400" dirty="0">
                  <a:solidFill>
                    <a:srgbClr val="2D4464">
                      <a:lumMod val="75000"/>
                    </a:srgbClr>
                  </a:solidFill>
                  <a:latin typeface="微软雅黑" panose="020B0503020204020204" charset="-122"/>
                  <a:ea typeface="微软雅黑" panose="020B0503020204020204" charset="-122"/>
                </a:rPr>
                <a:t>，切实做好重要商品</a:t>
              </a:r>
              <a:r>
                <a:rPr lang="zh-CN" altLang="en-US" sz="2400" b="1" dirty="0">
                  <a:solidFill>
                    <a:srgbClr val="5B4205"/>
                  </a:solidFill>
                  <a:latin typeface="微软雅黑" panose="020B0503020204020204" charset="-122"/>
                  <a:ea typeface="微软雅黑" panose="020B0503020204020204" charset="-122"/>
                </a:rPr>
                <a:t>保供稳价工作</a:t>
              </a:r>
              <a:endParaRPr lang="zh-CN" altLang="en-US" sz="2400" b="1" dirty="0">
                <a:solidFill>
                  <a:srgbClr val="5B4205"/>
                </a:solidFill>
                <a:latin typeface="微软雅黑" panose="020B0503020204020204" charset="-122"/>
                <a:ea typeface="微软雅黑" panose="020B0503020204020204" charset="-122"/>
              </a:endParaRPr>
            </a:p>
          </p:txBody>
        </p:sp>
      </p:grpSp>
      <p:grpSp>
        <p:nvGrpSpPr>
          <p:cNvPr id="8" name="组合 7"/>
          <p:cNvGrpSpPr/>
          <p:nvPr/>
        </p:nvGrpSpPr>
        <p:grpSpPr>
          <a:xfrm>
            <a:off x="6134112" y="1377447"/>
            <a:ext cx="2997188" cy="3512300"/>
            <a:chOff x="6378102" y="1377447"/>
            <a:chExt cx="2449577" cy="3512300"/>
          </a:xfrm>
        </p:grpSpPr>
        <p:grpSp>
          <p:nvGrpSpPr>
            <p:cNvPr id="654" name="组合 653"/>
            <p:cNvGrpSpPr/>
            <p:nvPr/>
          </p:nvGrpSpPr>
          <p:grpSpPr>
            <a:xfrm>
              <a:off x="6378102" y="1377447"/>
              <a:ext cx="2449577" cy="3512300"/>
              <a:chOff x="839788" y="1522236"/>
              <a:chExt cx="2952750" cy="3206698"/>
            </a:xfrm>
          </p:grpSpPr>
          <p:sp>
            <p:nvSpPr>
              <p:cNvPr id="655" name="矩形: 圆角 654"/>
              <p:cNvSpPr/>
              <p:nvPr/>
            </p:nvSpPr>
            <p:spPr>
              <a:xfrm>
                <a:off x="839788" y="1671971"/>
                <a:ext cx="2952750" cy="3056963"/>
              </a:xfrm>
              <a:prstGeom prst="roundRect">
                <a:avLst>
                  <a:gd name="adj" fmla="val 0"/>
                </a:avLst>
              </a:prstGeom>
              <a:gradFill flip="none" rotWithShape="1">
                <a:gsLst>
                  <a:gs pos="59000">
                    <a:schemeClr val="bg1">
                      <a:lumMod val="95000"/>
                    </a:schemeClr>
                  </a:gs>
                  <a:gs pos="100000">
                    <a:sysClr val="window" lastClr="FFFFFF">
                      <a:alpha val="0"/>
                    </a:sysClr>
                  </a:gs>
                </a:gsLst>
                <a:lin ang="5400000" scaled="1"/>
                <a:tileRect/>
              </a:gra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gradFill>
                    <a:gsLst>
                      <a:gs pos="0">
                        <a:srgbClr val="CA865F">
                          <a:alpha val="44000"/>
                        </a:srgbClr>
                      </a:gs>
                      <a:gs pos="100000">
                        <a:srgbClr val="CA865F">
                          <a:lumMod val="20000"/>
                          <a:lumOff val="80000"/>
                          <a:alpha val="0"/>
                        </a:srgbClr>
                      </a:gs>
                    </a:gsLst>
                    <a:lin ang="5400000" scaled="1"/>
                  </a:gradFill>
                  <a:effectLst/>
                  <a:uLnTx/>
                  <a:uFillTx/>
                  <a:latin typeface="微软雅黑" panose="020B0503020204020204" charset="-122"/>
                  <a:ea typeface="微软雅黑" panose="020B0503020204020204" charset="-122"/>
                </a:endParaRPr>
              </a:p>
            </p:txBody>
          </p:sp>
          <p:sp>
            <p:nvSpPr>
              <p:cNvPr id="656" name="矩形: 圆顶角 655"/>
              <p:cNvSpPr/>
              <p:nvPr/>
            </p:nvSpPr>
            <p:spPr>
              <a:xfrm>
                <a:off x="839788" y="1522236"/>
                <a:ext cx="2952750" cy="219186"/>
              </a:xfrm>
              <a:prstGeom prst="round2SameRect">
                <a:avLst>
                  <a:gd name="adj1" fmla="val 50000"/>
                  <a:gd name="adj2" fmla="val 0"/>
                </a:avLst>
              </a:pr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grpSp>
        <p:sp>
          <p:nvSpPr>
            <p:cNvPr id="658" name="文本框 657"/>
            <p:cNvSpPr txBox="1"/>
            <p:nvPr/>
          </p:nvSpPr>
          <p:spPr>
            <a:xfrm>
              <a:off x="6561509" y="1714400"/>
              <a:ext cx="2082762" cy="2308324"/>
            </a:xfrm>
            <a:prstGeom prst="rect">
              <a:avLst/>
            </a:prstGeom>
            <a:noFill/>
          </p:spPr>
          <p:txBody>
            <a:bodyPr wrap="square" rtlCol="0">
              <a:spAutoFit/>
              <a:scene3d>
                <a:camera prst="orthographicFront"/>
                <a:lightRig rig="contrasting" dir="t"/>
              </a:scene3d>
            </a:bodyPr>
            <a:lstStyle/>
            <a:p>
              <a:pPr algn="just">
                <a:lnSpc>
                  <a:spcPct val="120000"/>
                </a:lnSpc>
                <a:defRPr/>
              </a:pPr>
              <a:r>
                <a:rPr lang="zh-CN" altLang="en-US" sz="2400" dirty="0">
                  <a:solidFill>
                    <a:srgbClr val="2D4464">
                      <a:lumMod val="75000"/>
                    </a:srgbClr>
                  </a:solidFill>
                  <a:latin typeface="微软雅黑" panose="020B0503020204020204" charset="-122"/>
                  <a:ea typeface="微软雅黑" panose="020B0503020204020204" charset="-122"/>
                </a:rPr>
                <a:t>完善</a:t>
              </a:r>
              <a:r>
                <a:rPr lang="zh-CN" altLang="en-US" sz="2400" b="1" dirty="0">
                  <a:solidFill>
                    <a:srgbClr val="7030A0"/>
                  </a:solidFill>
                  <a:latin typeface="微软雅黑" panose="020B0503020204020204" charset="-122"/>
                  <a:ea typeface="微软雅黑" panose="020B0503020204020204" charset="-122"/>
                </a:rPr>
                <a:t>生育支持政策体系</a:t>
              </a:r>
              <a:r>
                <a:rPr lang="zh-CN" altLang="en-US" sz="2400" dirty="0">
                  <a:solidFill>
                    <a:srgbClr val="2D4464">
                      <a:lumMod val="75000"/>
                    </a:srgbClr>
                  </a:solidFill>
                  <a:latin typeface="微软雅黑" panose="020B0503020204020204" charset="-122"/>
                  <a:ea typeface="微软雅黑" panose="020B0503020204020204" charset="-122"/>
                </a:rPr>
                <a:t>，健全普惠托育、普惠养老等</a:t>
              </a:r>
              <a:r>
                <a:rPr lang="zh-CN" altLang="en-US" sz="2400" b="1" dirty="0">
                  <a:solidFill>
                    <a:srgbClr val="7030A0"/>
                  </a:solidFill>
                  <a:latin typeface="微软雅黑" panose="020B0503020204020204" charset="-122"/>
                  <a:ea typeface="微软雅黑" panose="020B0503020204020204" charset="-122"/>
                </a:rPr>
                <a:t>服务体系</a:t>
              </a:r>
              <a:r>
                <a:rPr lang="zh-CN" altLang="en-US" sz="2400" dirty="0">
                  <a:solidFill>
                    <a:srgbClr val="2D4464">
                      <a:lumMod val="75000"/>
                    </a:srgbClr>
                  </a:solidFill>
                  <a:latin typeface="微软雅黑" panose="020B0503020204020204" charset="-122"/>
                  <a:ea typeface="微软雅黑" panose="020B0503020204020204" charset="-122"/>
                </a:rPr>
                <a:t>，发展</a:t>
              </a:r>
              <a:r>
                <a:rPr lang="zh-CN" altLang="en-US" sz="2400" b="1" dirty="0">
                  <a:solidFill>
                    <a:srgbClr val="7030A0"/>
                  </a:solidFill>
                  <a:latin typeface="微软雅黑" panose="020B0503020204020204" charset="-122"/>
                  <a:ea typeface="微软雅黑" panose="020B0503020204020204" charset="-122"/>
                </a:rPr>
                <a:t>银发经济</a:t>
              </a:r>
              <a:endParaRPr lang="zh-CN" altLang="en-US" sz="2400" b="1" dirty="0">
                <a:solidFill>
                  <a:srgbClr val="7030A0"/>
                </a:solidFill>
                <a:latin typeface="微软雅黑" panose="020B0503020204020204" charset="-122"/>
                <a:ea typeface="微软雅黑" panose="020B0503020204020204" charset="-122"/>
              </a:endParaRPr>
            </a:p>
          </p:txBody>
        </p:sp>
      </p:grpSp>
      <p:grpSp>
        <p:nvGrpSpPr>
          <p:cNvPr id="7" name="组合 6"/>
          <p:cNvGrpSpPr/>
          <p:nvPr/>
        </p:nvGrpSpPr>
        <p:grpSpPr>
          <a:xfrm>
            <a:off x="2984501" y="1377447"/>
            <a:ext cx="2997188" cy="3512300"/>
            <a:chOff x="3355491" y="1377447"/>
            <a:chExt cx="2449577" cy="3512300"/>
          </a:xfrm>
        </p:grpSpPr>
        <p:grpSp>
          <p:nvGrpSpPr>
            <p:cNvPr id="333" name="组合 332"/>
            <p:cNvGrpSpPr/>
            <p:nvPr/>
          </p:nvGrpSpPr>
          <p:grpSpPr>
            <a:xfrm>
              <a:off x="3355491" y="1377447"/>
              <a:ext cx="2449577" cy="3512300"/>
              <a:chOff x="839788" y="1522236"/>
              <a:chExt cx="2952750" cy="3206698"/>
            </a:xfrm>
          </p:grpSpPr>
          <p:sp>
            <p:nvSpPr>
              <p:cNvPr id="334" name="矩形: 圆角 333"/>
              <p:cNvSpPr/>
              <p:nvPr/>
            </p:nvSpPr>
            <p:spPr>
              <a:xfrm>
                <a:off x="839788" y="1671971"/>
                <a:ext cx="2952750" cy="3056963"/>
              </a:xfrm>
              <a:prstGeom prst="roundRect">
                <a:avLst>
                  <a:gd name="adj" fmla="val 0"/>
                </a:avLst>
              </a:prstGeom>
              <a:gradFill flip="none" rotWithShape="1">
                <a:gsLst>
                  <a:gs pos="59000">
                    <a:schemeClr val="bg1">
                      <a:lumMod val="95000"/>
                    </a:schemeClr>
                  </a:gs>
                  <a:gs pos="100000">
                    <a:sysClr val="window" lastClr="FFFFFF">
                      <a:alpha val="0"/>
                    </a:sysClr>
                  </a:gs>
                </a:gsLst>
                <a:lin ang="5400000" scaled="1"/>
                <a:tileRect/>
              </a:gra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gradFill>
                    <a:gsLst>
                      <a:gs pos="0">
                        <a:srgbClr val="CA865F">
                          <a:alpha val="44000"/>
                        </a:srgbClr>
                      </a:gs>
                      <a:gs pos="100000">
                        <a:srgbClr val="CA865F">
                          <a:lumMod val="20000"/>
                          <a:lumOff val="80000"/>
                          <a:alpha val="0"/>
                        </a:srgbClr>
                      </a:gs>
                    </a:gsLst>
                    <a:lin ang="5400000" scaled="1"/>
                  </a:gradFill>
                  <a:effectLst/>
                  <a:uLnTx/>
                  <a:uFillTx/>
                  <a:latin typeface="微软雅黑" panose="020B0503020204020204" charset="-122"/>
                  <a:ea typeface="微软雅黑" panose="020B0503020204020204" charset="-122"/>
                </a:endParaRPr>
              </a:p>
            </p:txBody>
          </p:sp>
          <p:sp>
            <p:nvSpPr>
              <p:cNvPr id="335" name="矩形: 圆顶角 334"/>
              <p:cNvSpPr/>
              <p:nvPr/>
            </p:nvSpPr>
            <p:spPr>
              <a:xfrm>
                <a:off x="839788" y="1522236"/>
                <a:ext cx="2952750" cy="219186"/>
              </a:xfrm>
              <a:prstGeom prst="round2SameRect">
                <a:avLst>
                  <a:gd name="adj1" fmla="val 50000"/>
                  <a:gd name="adj2" fmla="val 0"/>
                </a:avLst>
              </a:prstGeom>
              <a:solidFill>
                <a:schemeClr val="accent6">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grpSp>
        <p:sp>
          <p:nvSpPr>
            <p:cNvPr id="657" name="文本框 656"/>
            <p:cNvSpPr txBox="1"/>
            <p:nvPr/>
          </p:nvSpPr>
          <p:spPr>
            <a:xfrm>
              <a:off x="3538898" y="1714400"/>
              <a:ext cx="2082762" cy="2308324"/>
            </a:xfrm>
            <a:prstGeom prst="rect">
              <a:avLst/>
            </a:prstGeom>
            <a:noFill/>
          </p:spPr>
          <p:txBody>
            <a:bodyPr wrap="square" rtlCol="0">
              <a:spAutoFit/>
              <a:scene3d>
                <a:camera prst="orthographicFront"/>
                <a:lightRig rig="contrasting" dir="t"/>
              </a:scene3d>
            </a:bodyPr>
            <a:lstStyle/>
            <a:p>
              <a:pPr algn="just">
                <a:lnSpc>
                  <a:spcPct val="120000"/>
                </a:lnSpc>
                <a:defRPr/>
              </a:pPr>
              <a:r>
                <a:rPr lang="zh-CN" altLang="en-US" sz="2400" dirty="0">
                  <a:solidFill>
                    <a:srgbClr val="2D4464">
                      <a:lumMod val="75000"/>
                    </a:srgbClr>
                  </a:solidFill>
                  <a:latin typeface="微软雅黑" panose="020B0503020204020204" charset="-122"/>
                  <a:ea typeface="微软雅黑" panose="020B0503020204020204" charset="-122"/>
                </a:rPr>
                <a:t>分类分步推进常住地提供</a:t>
              </a:r>
              <a:r>
                <a:rPr lang="zh-CN" altLang="en-US" sz="2400" b="1" dirty="0">
                  <a:solidFill>
                    <a:schemeClr val="accent6">
                      <a:lumMod val="50000"/>
                    </a:schemeClr>
                  </a:solidFill>
                  <a:latin typeface="微软雅黑" panose="020B0503020204020204" charset="-122"/>
                  <a:ea typeface="微软雅黑" panose="020B0503020204020204" charset="-122"/>
                </a:rPr>
                <a:t>基本公共服务</a:t>
              </a:r>
              <a:r>
                <a:rPr lang="zh-CN" altLang="en-US" sz="2400" dirty="0">
                  <a:solidFill>
                    <a:srgbClr val="2D4464">
                      <a:lumMod val="75000"/>
                    </a:srgbClr>
                  </a:solidFill>
                  <a:latin typeface="微软雅黑" panose="020B0503020204020204" charset="-122"/>
                  <a:ea typeface="微软雅黑" panose="020B0503020204020204" charset="-122"/>
                </a:rPr>
                <a:t>，促进教育、医疗等</a:t>
              </a:r>
              <a:r>
                <a:rPr lang="zh-CN" altLang="en-US" sz="2400" b="1" dirty="0">
                  <a:solidFill>
                    <a:schemeClr val="accent6">
                      <a:lumMod val="50000"/>
                    </a:schemeClr>
                  </a:solidFill>
                  <a:latin typeface="微软雅黑" panose="020B0503020204020204" charset="-122"/>
                  <a:ea typeface="微软雅黑" panose="020B0503020204020204" charset="-122"/>
                </a:rPr>
                <a:t>公共服务便利共享</a:t>
              </a:r>
              <a:endParaRPr lang="zh-CN" altLang="en-US" sz="2400" b="1" dirty="0">
                <a:solidFill>
                  <a:schemeClr val="accent6">
                    <a:lumMod val="50000"/>
                  </a:schemeClr>
                </a:solidFill>
                <a:latin typeface="微软雅黑" panose="020B0503020204020204" charset="-122"/>
                <a:ea typeface="微软雅黑" panose="020B0503020204020204" charset="-122"/>
              </a:endParaRPr>
            </a:p>
          </p:txBody>
        </p:sp>
      </p:grpSp>
      <p:sp>
        <p:nvSpPr>
          <p:cNvPr id="648" name="文本框 647"/>
          <p:cNvSpPr txBox="1"/>
          <p:nvPr/>
        </p:nvSpPr>
        <p:spPr>
          <a:xfrm>
            <a:off x="2489002" y="5876327"/>
            <a:ext cx="7315595" cy="523220"/>
          </a:xfrm>
          <a:prstGeom prst="rect">
            <a:avLst/>
          </a:prstGeom>
          <a:noFill/>
        </p:spPr>
        <p:txBody>
          <a:bodyPr wrap="square" rtlCol="0">
            <a:spAutoFit/>
          </a:bodyPr>
          <a:lstStyle/>
          <a:p>
            <a:pPr algn="ctr">
              <a:defRPr/>
            </a:pPr>
            <a:r>
              <a:rPr lang="zh-CN" altLang="en-US" sz="2800" b="1" dirty="0">
                <a:gradFill flip="none" rotWithShape="1">
                  <a:gsLst>
                    <a:gs pos="31000">
                      <a:srgbClr val="2D4464"/>
                    </a:gs>
                    <a:gs pos="100000">
                      <a:srgbClr val="2D4464">
                        <a:lumMod val="75000"/>
                      </a:srgbClr>
                    </a:gs>
                  </a:gsLst>
                  <a:lin ang="5400000" scaled="1"/>
                  <a:tileRect/>
                </a:gradFill>
                <a:effectLst/>
                <a:latin typeface="微软雅黑" panose="020B0503020204020204" charset="-122"/>
                <a:ea typeface="微软雅黑" panose="020B0503020204020204" charset="-122"/>
              </a:rPr>
              <a:t>做好经济社会发展工作，民生是“指南针”</a:t>
            </a:r>
            <a:endParaRPr lang="zh-CN" altLang="en-US" sz="2800" b="1" dirty="0">
              <a:gradFill flip="none" rotWithShape="1">
                <a:gsLst>
                  <a:gs pos="31000">
                    <a:srgbClr val="2D4464"/>
                  </a:gs>
                  <a:gs pos="100000">
                    <a:srgbClr val="2D4464">
                      <a:lumMod val="75000"/>
                    </a:srgbClr>
                  </a:gs>
                </a:gsLst>
                <a:lin ang="5400000" scaled="1"/>
                <a:tileRect/>
              </a:gradFill>
              <a:effectLst/>
              <a:latin typeface="微软雅黑" panose="020B0503020204020204" charset="-122"/>
              <a:ea typeface="微软雅黑" panose="020B0503020204020204" charset="-122"/>
            </a:endParaRPr>
          </a:p>
        </p:txBody>
      </p:sp>
      <p:pic>
        <p:nvPicPr>
          <p:cNvPr id="1026" name="Picture 2" descr="F:\课件\摄图网下载\摄图网_401831954_banner_高级罗盘指南针元素（企业商用）.png"/>
          <p:cNvPicPr>
            <a:picLocks noChangeAspect="1" noChangeArrowheads="1"/>
          </p:cNvPicPr>
          <p:nvPr/>
        </p:nvPicPr>
        <p:blipFill>
          <a:blip r:embed="rId1"/>
          <a:srcRect/>
          <a:stretch>
            <a:fillRect/>
          </a:stretch>
        </p:blipFill>
        <p:spPr bwMode="auto">
          <a:xfrm>
            <a:off x="4746622" y="3662677"/>
            <a:ext cx="2449692" cy="2204723"/>
          </a:xfrm>
          <a:prstGeom prst="rect">
            <a:avLst/>
          </a:prstGeom>
          <a:noFill/>
        </p:spPr>
      </p:pic>
      <p:sp>
        <p:nvSpPr>
          <p:cNvPr id="38" name="标题 1"/>
          <p:cNvSpPr txBox="1"/>
          <p:nvPr/>
        </p:nvSpPr>
        <p:spPr>
          <a:xfrm>
            <a:off x="177800" y="42037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10.</a:t>
            </a:r>
            <a:r>
              <a:rPr kumimoji="1" lang="zh-CN" altLang="en-US" sz="3200" b="1">
                <a:latin typeface="黑体" panose="02010609060101010101" charset="-122"/>
                <a:ea typeface="黑体" panose="02010609060101010101" charset="-122"/>
                <a:cs typeface="黑体" panose="02010609060101010101" charset="-122"/>
              </a:rPr>
              <a:t> 在发展中保障和改善民生是中国式现代化的重大任务</a:t>
            </a:r>
            <a:endParaRPr kumimoji="1" lang="zh-CN" altLang="en-US" sz="3200" b="1">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4)">
                                      <p:cBhvr>
                                        <p:cTn id="7" dur="500"/>
                                        <p:tgtEl>
                                          <p:spTgt spid="10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8"/>
                                        </p:tgtEl>
                                        <p:attrNameLst>
                                          <p:attrName>style.visibility</p:attrName>
                                        </p:attrNameLst>
                                      </p:cBhvr>
                                      <p:to>
                                        <p:strVal val="visible"/>
                                      </p:to>
                                    </p:set>
                                    <p:animEffect transition="in" filter="wipe(left)">
                                      <p:cBhvr>
                                        <p:cTn id="11" dur="500"/>
                                        <p:tgtEl>
                                          <p:spTgt spid="64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15" name="标题 1"/>
          <p:cNvSpPr txBox="1"/>
          <p:nvPr/>
        </p:nvSpPr>
        <p:spPr>
          <a:xfrm>
            <a:off x="4079215" y="1007673"/>
            <a:ext cx="3175966" cy="685963"/>
          </a:xfrm>
          <a:prstGeom prst="rect">
            <a:avLst/>
          </a:prstGeom>
          <a:noFill/>
          <a:ln>
            <a:noFill/>
          </a:ln>
        </p:spPr>
        <p:txBody>
          <a:bodyPr vert="horz" wrap="square" lIns="0" tIns="0" rIns="0" bIns="0" rtlCol="0" anchor="ctr"/>
          <a:lstStyle/>
          <a:p>
            <a:pPr marL="285750" indent="-285750" algn="ctr">
              <a:buFont typeface="Arial" panose="020B0604020202020204" pitchFamily="34" charset="0"/>
              <a:buChar char="•"/>
            </a:pPr>
            <a:r>
              <a:rPr kumimoji="1" lang="en-US" altLang="zh-CN" sz="20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健全生态环境治理体系</a:t>
            </a:r>
            <a:endParaRPr kumimoji="1" lang="en-US" altLang="zh-CN" sz="20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16" name="标题 1"/>
          <p:cNvSpPr txBox="1"/>
          <p:nvPr/>
        </p:nvSpPr>
        <p:spPr>
          <a:xfrm>
            <a:off x="4506570" y="3876814"/>
            <a:ext cx="3175966" cy="2219186"/>
          </a:xfrm>
          <a:prstGeom prst="rect">
            <a:avLst/>
          </a:prstGeom>
          <a:noFill/>
          <a:ln>
            <a:noFill/>
          </a:ln>
        </p:spPr>
        <p:txBody>
          <a:bodyPr vert="horz" wrap="square" lIns="0" tIns="0" rIns="0" bIns="0" rtlCol="0" anchor="t"/>
          <a:lstStyle/>
          <a:p>
            <a:pPr algn="ctr"/>
            <a:endParaRPr kumimoji="1" lang="zh-CN" altLang="en-US"/>
          </a:p>
        </p:txBody>
      </p:sp>
      <p:sp>
        <p:nvSpPr>
          <p:cNvPr id="17" name="标题 1"/>
          <p:cNvSpPr txBox="1"/>
          <p:nvPr/>
        </p:nvSpPr>
        <p:spPr>
          <a:xfrm>
            <a:off x="7948295" y="1007745"/>
            <a:ext cx="3176270" cy="685800"/>
          </a:xfrm>
          <a:prstGeom prst="rect">
            <a:avLst/>
          </a:prstGeom>
          <a:noFill/>
          <a:ln>
            <a:noFill/>
          </a:ln>
        </p:spPr>
        <p:txBody>
          <a:bodyPr vert="horz" wrap="square" lIns="0" tIns="0" rIns="0" bIns="0" rtlCol="0" anchor="ctr"/>
          <a:lstStyle/>
          <a:p>
            <a:pPr marL="285750" indent="-285750" algn="ctr">
              <a:buFont typeface="Arial" panose="020B0604020202020204" pitchFamily="34" charset="0"/>
              <a:buChar char="•"/>
            </a:pPr>
            <a:r>
              <a:rPr kumimoji="1" lang="en-US" altLang="zh-CN" sz="20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健全绿色低碳发展机制</a:t>
            </a:r>
            <a:endParaRPr kumimoji="1" lang="en-US" altLang="zh-CN" sz="20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18" name="标题 1"/>
          <p:cNvSpPr txBox="1"/>
          <p:nvPr/>
        </p:nvSpPr>
        <p:spPr>
          <a:xfrm>
            <a:off x="8264980" y="3876814"/>
            <a:ext cx="3175966" cy="2219186"/>
          </a:xfrm>
          <a:prstGeom prst="rect">
            <a:avLst/>
          </a:prstGeom>
          <a:noFill/>
          <a:ln>
            <a:noFill/>
          </a:ln>
        </p:spPr>
        <p:txBody>
          <a:bodyPr vert="horz" wrap="square" lIns="0" tIns="0" rIns="0" bIns="0" rtlCol="0" anchor="t"/>
          <a:lstStyle/>
          <a:p>
            <a:pPr algn="ctr"/>
            <a:endParaRPr kumimoji="1" lang="zh-CN" altLang="en-US"/>
          </a:p>
        </p:txBody>
      </p:sp>
      <p:sp>
        <p:nvSpPr>
          <p:cNvPr id="19" name="标题 1"/>
          <p:cNvSpPr txBox="1"/>
          <p:nvPr/>
        </p:nvSpPr>
        <p:spPr>
          <a:xfrm>
            <a:off x="407339" y="1007673"/>
            <a:ext cx="3175966" cy="685963"/>
          </a:xfrm>
          <a:prstGeom prst="rect">
            <a:avLst/>
          </a:prstGeom>
          <a:noFill/>
          <a:ln>
            <a:noFill/>
          </a:ln>
        </p:spPr>
        <p:txBody>
          <a:bodyPr vert="horz" wrap="square" lIns="0" tIns="0" rIns="0" bIns="0" rtlCol="0" anchor="ctr"/>
          <a:lstStyle/>
          <a:p>
            <a:pPr marL="285750" indent="-285750" algn="ctr">
              <a:buFont typeface="Arial" panose="020B0604020202020204" pitchFamily="34" charset="0"/>
              <a:buChar char="•"/>
            </a:pPr>
            <a:r>
              <a:rPr kumimoji="1" lang="en-US" altLang="zh-CN" sz="20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rPr>
              <a:t>完善生态文明基础体制</a:t>
            </a:r>
            <a:endParaRPr kumimoji="1" lang="en-US" altLang="zh-CN" sz="20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华文宋体" panose="02010600040101010101" charset="-122"/>
            </a:endParaRPr>
          </a:p>
        </p:txBody>
      </p:sp>
      <p:sp>
        <p:nvSpPr>
          <p:cNvPr id="20" name="标题 1"/>
          <p:cNvSpPr txBox="1"/>
          <p:nvPr/>
        </p:nvSpPr>
        <p:spPr>
          <a:xfrm>
            <a:off x="950264" y="3876814"/>
            <a:ext cx="3175966" cy="2219186"/>
          </a:xfrm>
          <a:prstGeom prst="rect">
            <a:avLst/>
          </a:prstGeom>
          <a:noFill/>
          <a:ln>
            <a:noFill/>
          </a:ln>
        </p:spPr>
        <p:txBody>
          <a:bodyPr vert="horz" wrap="square" lIns="0" tIns="0" rIns="0" bIns="0" rtlCol="0" anchor="t"/>
          <a:lstStyle/>
          <a:p>
            <a:pPr algn="ctr"/>
            <a:endParaRPr kumimoji="1" lang="zh-CN" altLang="en-US"/>
          </a:p>
        </p:txBody>
      </p:sp>
      <p:sp>
        <p:nvSpPr>
          <p:cNvPr id="38" name="标题 1"/>
          <p:cNvSpPr txBox="1"/>
          <p:nvPr/>
        </p:nvSpPr>
        <p:spPr>
          <a:xfrm>
            <a:off x="177800" y="42037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11.</a:t>
            </a:r>
            <a:r>
              <a:rPr kumimoji="1" lang="zh-CN" altLang="en-US" sz="3200" b="1">
                <a:latin typeface="黑体" panose="02010609060101010101" charset="-122"/>
                <a:ea typeface="黑体" panose="02010609060101010101" charset="-122"/>
                <a:cs typeface="黑体" panose="02010609060101010101" charset="-122"/>
              </a:rPr>
              <a:t>中国式现代化是人与自然和谐共生的现代化</a:t>
            </a:r>
            <a:endParaRPr kumimoji="1" lang="zh-CN" altLang="en-US" sz="3200" b="1">
              <a:latin typeface="黑体" panose="02010609060101010101" charset="-122"/>
              <a:ea typeface="黑体" panose="02010609060101010101" charset="-122"/>
              <a:cs typeface="黑体" panose="02010609060101010101" charset="-122"/>
            </a:endParaRPr>
          </a:p>
        </p:txBody>
      </p:sp>
      <p:sp>
        <p:nvSpPr>
          <p:cNvPr id="30" name="矩形: 剪去单角 7"/>
          <p:cNvSpPr/>
          <p:nvPr/>
        </p:nvSpPr>
        <p:spPr>
          <a:xfrm rot="10800000">
            <a:off x="6447790" y="4102735"/>
            <a:ext cx="4807585" cy="2422525"/>
          </a:xfrm>
          <a:prstGeom prst="snip1Rect">
            <a:avLst>
              <a:gd name="adj" fmla="val 8787"/>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剪去单角 6"/>
          <p:cNvSpPr/>
          <p:nvPr/>
        </p:nvSpPr>
        <p:spPr>
          <a:xfrm rot="10800000">
            <a:off x="727075" y="4102735"/>
            <a:ext cx="4807585" cy="2422525"/>
          </a:xfrm>
          <a:prstGeom prst="snip1Rect">
            <a:avLst>
              <a:gd name="adj" fmla="val 8787"/>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p:nvPr/>
        </p:nvPicPr>
        <p:blipFill>
          <a:blip r:embed="rId1"/>
          <a:srcRect/>
          <a:stretch>
            <a:fillRect/>
          </a:stretch>
        </p:blipFill>
        <p:spPr>
          <a:xfrm>
            <a:off x="657860" y="1933575"/>
            <a:ext cx="4983480" cy="2583815"/>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文本框 32"/>
          <p:cNvSpPr txBox="1"/>
          <p:nvPr/>
        </p:nvSpPr>
        <p:spPr>
          <a:xfrm>
            <a:off x="745490" y="4796790"/>
            <a:ext cx="4599305" cy="1050925"/>
          </a:xfrm>
          <a:prstGeom prst="rect">
            <a:avLst/>
          </a:prstGeom>
          <a:noFill/>
        </p:spPr>
        <p:txBody>
          <a:bodyPr wrap="square" rtlCol="0">
            <a:noAutofit/>
          </a:bodyPr>
          <a:lstStyle/>
          <a:p>
            <a:pPr algn="just">
              <a:lnSpc>
                <a:spcPct val="120000"/>
              </a:lnSpc>
              <a:spcBef>
                <a:spcPts val="0"/>
              </a:spcBef>
              <a:spcAft>
                <a:spcPts val="0"/>
              </a:spcAft>
            </a:pPr>
            <a:r>
              <a:rPr lang="zh-CN" altLang="en-US" sz="2000" dirty="0">
                <a:latin typeface="黑体" panose="02010609060101010101" charset="-122"/>
                <a:ea typeface="黑体" panose="02010609060101010101" charset="-122"/>
                <a:cs typeface="黑体" panose="02010609060101010101" charset="-122"/>
                <a:sym typeface="+mn-ea"/>
              </a:rPr>
              <a:t>福建省将乐县常口村是“中国碳票第一村”，山林环绕村庄，成为天然氧吧。村民通过碳票获得经济交换和补偿，让空气变成了真金白银</a:t>
            </a:r>
            <a:endParaRPr lang="zh-CN" altLang="en-US" sz="2000" dirty="0">
              <a:latin typeface="黑体" panose="02010609060101010101" charset="-122"/>
              <a:ea typeface="黑体" panose="02010609060101010101" charset="-122"/>
              <a:cs typeface="黑体" panose="02010609060101010101" charset="-122"/>
              <a:sym typeface="+mn-ea"/>
            </a:endParaRPr>
          </a:p>
        </p:txBody>
      </p:sp>
      <p:pic>
        <p:nvPicPr>
          <p:cNvPr id="107" name="图片 106"/>
          <p:cNvPicPr/>
          <p:nvPr/>
        </p:nvPicPr>
        <p:blipFill>
          <a:blip r:embed="rId2"/>
          <a:stretch>
            <a:fillRect/>
          </a:stretch>
        </p:blipFill>
        <p:spPr>
          <a:xfrm>
            <a:off x="6384290" y="1922780"/>
            <a:ext cx="4983480" cy="2617470"/>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文本框 33"/>
          <p:cNvSpPr txBox="1"/>
          <p:nvPr/>
        </p:nvSpPr>
        <p:spPr>
          <a:xfrm>
            <a:off x="6599555" y="4940935"/>
            <a:ext cx="4661535" cy="975995"/>
          </a:xfrm>
          <a:prstGeom prst="rect">
            <a:avLst/>
          </a:prstGeom>
          <a:noFill/>
        </p:spPr>
        <p:txBody>
          <a:bodyPr wrap="square" rtlCol="0">
            <a:noAutofit/>
          </a:bodyPr>
          <a:lstStyle/>
          <a:p>
            <a:pPr algn="just">
              <a:lnSpc>
                <a:spcPct val="120000"/>
              </a:lnSpc>
              <a:spcBef>
                <a:spcPts val="0"/>
              </a:spcBef>
              <a:spcAft>
                <a:spcPts val="0"/>
              </a:spcAft>
            </a:pPr>
            <a:r>
              <a:rPr lang="zh-CN" altLang="en-US" sz="2000" dirty="0">
                <a:latin typeface="黑体" panose="02010609060101010101" charset="-122"/>
                <a:ea typeface="黑体" panose="02010609060101010101" charset="-122"/>
                <a:cs typeface="黑体" panose="02010609060101010101" charset="-122"/>
              </a:rPr>
              <a:t>江豚生存状况是长江生态环境质量的“显示器”。2022年，江豚数量止跌回升，表明其生存环境有了很大改善</a:t>
            </a:r>
            <a:endParaRPr lang="zh-CN" altLang="en-US" sz="2000" dirty="0">
              <a:latin typeface="黑体" panose="02010609060101010101" charset="-122"/>
              <a:ea typeface="黑体" panose="02010609060101010101" charset="-122"/>
              <a:cs typeface="黑体" panose="02010609060101010101" charset="-122"/>
            </a:endParaRPr>
          </a:p>
        </p:txBody>
      </p:sp>
      <p:sp>
        <p:nvSpPr>
          <p:cNvPr id="35" name="矩形 34"/>
          <p:cNvSpPr/>
          <p:nvPr/>
        </p:nvSpPr>
        <p:spPr>
          <a:xfrm flipV="1">
            <a:off x="1249680" y="6497320"/>
            <a:ext cx="4007485" cy="95250"/>
          </a:xfrm>
          <a:prstGeom prst="rect">
            <a:avLst/>
          </a:prstGeom>
          <a:solidFill>
            <a:srgbClr val="05B0F0"/>
          </a:solidFill>
          <a:ln w="12700" cap="flat" cmpd="sng" algn="ctr">
            <a:noFill/>
            <a:prstDash val="solid"/>
            <a:miter lim="800000"/>
          </a:ln>
          <a:effectLst>
            <a:outerShdw blurRad="114300" dist="38100" dir="5400000" algn="t" rotWithShape="0">
              <a:schemeClr val="accent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仿宋" panose="02010609060101010101" pitchFamily="49" charset="-122"/>
              <a:sym typeface="+mn-lt"/>
            </a:endParaRPr>
          </a:p>
        </p:txBody>
      </p:sp>
      <p:sp>
        <p:nvSpPr>
          <p:cNvPr id="36" name="矩形 35"/>
          <p:cNvSpPr/>
          <p:nvPr/>
        </p:nvSpPr>
        <p:spPr>
          <a:xfrm flipV="1">
            <a:off x="7031990" y="6497320"/>
            <a:ext cx="4007485" cy="95250"/>
          </a:xfrm>
          <a:prstGeom prst="rect">
            <a:avLst/>
          </a:prstGeom>
          <a:solidFill>
            <a:srgbClr val="FFC000"/>
          </a:solidFill>
          <a:ln w="12700" cap="flat" cmpd="sng" algn="ctr">
            <a:noFill/>
            <a:prstDash val="solid"/>
            <a:miter lim="800000"/>
          </a:ln>
          <a:effectLst>
            <a:outerShdw blurRad="114300" dist="38100" dir="5400000" algn="t" rotWithShape="0">
              <a:schemeClr val="accent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仿宋" panose="02010609060101010101" pitchFamily="49" charset="-122"/>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1000"/>
                                        <p:tgtEl>
                                          <p:spTgt spid="32"/>
                                        </p:tgtEl>
                                      </p:cBhvr>
                                    </p:animEffect>
                                    <p:anim calcmode="lin" valueType="num">
                                      <p:cBhvr>
                                        <p:cTn id="46" dur="1000" fill="hold"/>
                                        <p:tgtEl>
                                          <p:spTgt spid="32"/>
                                        </p:tgtEl>
                                        <p:attrNameLst>
                                          <p:attrName>ppt_x</p:attrName>
                                        </p:attrNameLst>
                                      </p:cBhvr>
                                      <p:tavLst>
                                        <p:tav tm="0">
                                          <p:val>
                                            <p:strVal val="#ppt_x"/>
                                          </p:val>
                                        </p:tav>
                                        <p:tav tm="100000">
                                          <p:val>
                                            <p:strVal val="#ppt_x"/>
                                          </p:val>
                                        </p:tav>
                                      </p:tavLst>
                                    </p:anim>
                                    <p:anim calcmode="lin" valueType="num">
                                      <p:cBhvr>
                                        <p:cTn id="47" dur="1000" fill="hold"/>
                                        <p:tgtEl>
                                          <p:spTgt spid="32"/>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1000"/>
                                        <p:tgtEl>
                                          <p:spTgt spid="33"/>
                                        </p:tgtEl>
                                      </p:cBhvr>
                                    </p:animEffect>
                                    <p:anim calcmode="lin" valueType="num">
                                      <p:cBhvr>
                                        <p:cTn id="51" dur="1000" fill="hold"/>
                                        <p:tgtEl>
                                          <p:spTgt spid="33"/>
                                        </p:tgtEl>
                                        <p:attrNameLst>
                                          <p:attrName>ppt_x</p:attrName>
                                        </p:attrNameLst>
                                      </p:cBhvr>
                                      <p:tavLst>
                                        <p:tav tm="0">
                                          <p:val>
                                            <p:strVal val="#ppt_x"/>
                                          </p:val>
                                        </p:tav>
                                        <p:tav tm="100000">
                                          <p:val>
                                            <p:strVal val="#ppt_x"/>
                                          </p:val>
                                        </p:tav>
                                      </p:tavLst>
                                    </p:anim>
                                    <p:anim calcmode="lin" valueType="num">
                                      <p:cBhvr>
                                        <p:cTn id="52" dur="1000" fill="hold"/>
                                        <p:tgtEl>
                                          <p:spTgt spid="33"/>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1000"/>
                                        <p:tgtEl>
                                          <p:spTgt spid="35"/>
                                        </p:tgtEl>
                                      </p:cBhvr>
                                    </p:animEffect>
                                    <p:anim calcmode="lin" valueType="num">
                                      <p:cBhvr>
                                        <p:cTn id="56" dur="1000" fill="hold"/>
                                        <p:tgtEl>
                                          <p:spTgt spid="35"/>
                                        </p:tgtEl>
                                        <p:attrNameLst>
                                          <p:attrName>ppt_x</p:attrName>
                                        </p:attrNameLst>
                                      </p:cBhvr>
                                      <p:tavLst>
                                        <p:tav tm="0">
                                          <p:val>
                                            <p:strVal val="#ppt_x"/>
                                          </p:val>
                                        </p:tav>
                                        <p:tav tm="100000">
                                          <p:val>
                                            <p:strVal val="#ppt_x"/>
                                          </p:val>
                                        </p:tav>
                                      </p:tavLst>
                                    </p:anim>
                                    <p:anim calcmode="lin" valueType="num">
                                      <p:cBhvr>
                                        <p:cTn id="5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fade">
                                      <p:cBhvr>
                                        <p:cTn id="72" dur="1000"/>
                                        <p:tgtEl>
                                          <p:spTgt spid="107"/>
                                        </p:tgtEl>
                                      </p:cBhvr>
                                    </p:animEffect>
                                    <p:anim calcmode="lin" valueType="num">
                                      <p:cBhvr>
                                        <p:cTn id="73" dur="1000" fill="hold"/>
                                        <p:tgtEl>
                                          <p:spTgt spid="107"/>
                                        </p:tgtEl>
                                        <p:attrNameLst>
                                          <p:attrName>ppt_x</p:attrName>
                                        </p:attrNameLst>
                                      </p:cBhvr>
                                      <p:tavLst>
                                        <p:tav tm="0">
                                          <p:val>
                                            <p:strVal val="#ppt_x"/>
                                          </p:val>
                                        </p:tav>
                                        <p:tav tm="100000">
                                          <p:val>
                                            <p:strVal val="#ppt_x"/>
                                          </p:val>
                                        </p:tav>
                                      </p:tavLst>
                                    </p:anim>
                                    <p:anim calcmode="lin" valueType="num">
                                      <p:cBhvr>
                                        <p:cTn id="74" dur="1000" fill="hold"/>
                                        <p:tgtEl>
                                          <p:spTgt spid="107"/>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1000"/>
                                        <p:tgtEl>
                                          <p:spTgt spid="34"/>
                                        </p:tgtEl>
                                      </p:cBhvr>
                                    </p:animEffect>
                                    <p:anim calcmode="lin" valueType="num">
                                      <p:cBhvr>
                                        <p:cTn id="78" dur="1000" fill="hold"/>
                                        <p:tgtEl>
                                          <p:spTgt spid="34"/>
                                        </p:tgtEl>
                                        <p:attrNameLst>
                                          <p:attrName>ppt_x</p:attrName>
                                        </p:attrNameLst>
                                      </p:cBhvr>
                                      <p:tavLst>
                                        <p:tav tm="0">
                                          <p:val>
                                            <p:strVal val="#ppt_x"/>
                                          </p:val>
                                        </p:tav>
                                        <p:tav tm="100000">
                                          <p:val>
                                            <p:strVal val="#ppt_x"/>
                                          </p:val>
                                        </p:tav>
                                      </p:tavLst>
                                    </p:anim>
                                    <p:anim calcmode="lin" valueType="num">
                                      <p:cBhvr>
                                        <p:cTn id="79" dur="1000" fill="hold"/>
                                        <p:tgtEl>
                                          <p:spTgt spid="34"/>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1000"/>
                                        <p:tgtEl>
                                          <p:spTgt spid="36"/>
                                        </p:tgtEl>
                                      </p:cBhvr>
                                    </p:animEffect>
                                    <p:anim calcmode="lin" valueType="num">
                                      <p:cBhvr>
                                        <p:cTn id="83" dur="1000" fill="hold"/>
                                        <p:tgtEl>
                                          <p:spTgt spid="36"/>
                                        </p:tgtEl>
                                        <p:attrNameLst>
                                          <p:attrName>ppt_x</p:attrName>
                                        </p:attrNameLst>
                                      </p:cBhvr>
                                      <p:tavLst>
                                        <p:tav tm="0">
                                          <p:val>
                                            <p:strVal val="#ppt_x"/>
                                          </p:val>
                                        </p:tav>
                                        <p:tav tm="100000">
                                          <p:val>
                                            <p:strVal val="#ppt_x"/>
                                          </p:val>
                                        </p:tav>
                                      </p:tavLst>
                                    </p:anim>
                                    <p:anim calcmode="lin" valueType="num">
                                      <p:cBhvr>
                                        <p:cTn id="8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20" grpId="0"/>
      <p:bldP spid="38" grpId="0"/>
      <p:bldP spid="30" grpId="0" animBg="1"/>
      <p:bldP spid="31" grpId="0" bldLvl="0" animBg="1"/>
      <p:bldP spid="33" grpId="0"/>
      <p:bldP spid="34" grpId="0"/>
      <p:bldP spid="35" grpId="0" bldLvl="0" animBg="1"/>
      <p:bldP spid="3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635"/>
            <a:ext cx="12298680" cy="6857365"/>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57" name="矩形: 圆角 31"/>
          <p:cNvSpPr/>
          <p:nvPr/>
        </p:nvSpPr>
        <p:spPr>
          <a:xfrm>
            <a:off x="5567112" y="1890542"/>
            <a:ext cx="6430200" cy="3914722"/>
          </a:xfrm>
          <a:prstGeom prst="roundRect">
            <a:avLst>
              <a:gd name="adj" fmla="val 0"/>
            </a:avLst>
          </a:prstGeom>
          <a:solidFill>
            <a:schemeClr val="bg1">
              <a:alpha val="89000"/>
            </a:schemeClr>
          </a:solidFill>
          <a:ln w="12700" cap="flat">
            <a:solidFill>
              <a:schemeClr val="accent1"/>
            </a:solidFill>
            <a:prstDash val="solid"/>
            <a:miter/>
          </a:ln>
          <a:effectLst/>
        </p:spPr>
        <p:txBody>
          <a:bodyPr rtlCol="0" anchor="ctr"/>
          <a:lstStyle/>
          <a:p>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 name="矩形: 圆角 43"/>
          <p:cNvSpPr/>
          <p:nvPr/>
        </p:nvSpPr>
        <p:spPr>
          <a:xfrm flipH="1">
            <a:off x="5893825" y="2485968"/>
            <a:ext cx="5864523" cy="685801"/>
          </a:xfrm>
          <a:prstGeom prst="roundRect">
            <a:avLst>
              <a:gd name="adj" fmla="val 20526"/>
            </a:avLst>
          </a:prstGeom>
          <a:solidFill>
            <a:schemeClr val="accent2">
              <a:alpha val="10000"/>
            </a:schemeClr>
          </a:solidFill>
          <a:ln w="12700" cap="rnd">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GB" sz="2000" b="1">
              <a:solidFill>
                <a:schemeClr val="bg1"/>
              </a:solidFill>
            </a:endParaRPr>
          </a:p>
        </p:txBody>
      </p:sp>
      <p:sp>
        <p:nvSpPr>
          <p:cNvPr id="4" name="文本框 3"/>
          <p:cNvSpPr txBox="1"/>
          <p:nvPr/>
        </p:nvSpPr>
        <p:spPr>
          <a:xfrm>
            <a:off x="5902325" y="2585596"/>
            <a:ext cx="5856022" cy="461665"/>
          </a:xfrm>
          <a:prstGeom prst="rect">
            <a:avLst/>
          </a:prstGeom>
          <a:noFill/>
        </p:spPr>
        <p:txBody>
          <a:bodyPr wrap="square" rtlCol="0">
            <a:spAutoFit/>
          </a:bodyPr>
          <a:lstStyle/>
          <a:p>
            <a:pPr algn="ctr" defTabSz="913765">
              <a:buSzPct val="100000"/>
              <a:defRPr/>
            </a:pPr>
            <a:r>
              <a:rPr lang="zh-CN" altLang="en-US" sz="2400" dirty="0">
                <a:latin typeface="微软雅黑" panose="020B0503020204020204" charset="-122"/>
                <a:ea typeface="微软雅黑" panose="020B0503020204020204" charset="-122"/>
              </a:rPr>
              <a:t>坚持</a:t>
            </a:r>
            <a:r>
              <a:rPr kumimoji="0" lang="zh-CN" altLang="en-US" sz="2400" b="1" i="0" u="none" strike="noStrike" kern="1200" cap="none" spc="0" normalizeH="0" baseline="0" noProof="0" dirty="0">
                <a:ln>
                  <a:noFill/>
                </a:ln>
                <a:solidFill>
                  <a:schemeClr val="accent1"/>
                </a:solidFill>
                <a:uLnTx/>
                <a:uFillTx/>
                <a:latin typeface="微软雅黑" panose="020B0503020204020204" charset="-122"/>
                <a:ea typeface="微软雅黑" panose="020B0503020204020204" charset="-122"/>
              </a:rPr>
              <a:t>人与自然和谐共生</a:t>
            </a:r>
            <a:endParaRPr kumimoji="0" lang="en-GB" sz="2400" b="1" i="0" u="none" strike="noStrike" kern="1200" cap="none" spc="0" normalizeH="0" baseline="0" noProof="0" dirty="0">
              <a:ln>
                <a:noFill/>
              </a:ln>
              <a:solidFill>
                <a:schemeClr val="accent1"/>
              </a:solidFill>
              <a:uLnTx/>
              <a:uFillTx/>
              <a:latin typeface="微软雅黑" panose="020B0503020204020204" charset="-122"/>
              <a:ea typeface="微软雅黑" panose="020B0503020204020204" charset="-122"/>
            </a:endParaRPr>
          </a:p>
        </p:txBody>
      </p:sp>
      <p:sp>
        <p:nvSpPr>
          <p:cNvPr id="5" name="矩形: 圆角 45"/>
          <p:cNvSpPr/>
          <p:nvPr/>
        </p:nvSpPr>
        <p:spPr>
          <a:xfrm flipH="1">
            <a:off x="5893825" y="3533296"/>
            <a:ext cx="5864523" cy="685801"/>
          </a:xfrm>
          <a:prstGeom prst="roundRect">
            <a:avLst>
              <a:gd name="adj" fmla="val 17719"/>
            </a:avLst>
          </a:prstGeom>
          <a:solidFill>
            <a:srgbClr val="FBAE86">
              <a:alpha val="10000"/>
            </a:srgbClr>
          </a:solidFill>
          <a:ln w="12700" cap="rnd">
            <a:solidFill>
              <a:srgbClr val="FBAE86"/>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GB" sz="2000" b="1">
              <a:solidFill>
                <a:schemeClr val="bg1"/>
              </a:solidFill>
            </a:endParaRPr>
          </a:p>
        </p:txBody>
      </p:sp>
      <p:sp>
        <p:nvSpPr>
          <p:cNvPr id="6" name="文本框 5"/>
          <p:cNvSpPr txBox="1"/>
          <p:nvPr/>
        </p:nvSpPr>
        <p:spPr>
          <a:xfrm>
            <a:off x="5902325" y="3632924"/>
            <a:ext cx="5797309" cy="461665"/>
          </a:xfrm>
          <a:prstGeom prst="rect">
            <a:avLst/>
          </a:prstGeom>
          <a:noFill/>
        </p:spPr>
        <p:txBody>
          <a:bodyPr wrap="square" rtlCol="0">
            <a:spAutoFit/>
          </a:bodyPr>
          <a:lstStyle/>
          <a:p>
            <a:pPr algn="ctr" defTabSz="913765">
              <a:buSzPct val="100000"/>
              <a:defRPr/>
            </a:pPr>
            <a:r>
              <a:rPr lang="zh-CN" altLang="en-US" sz="2400" b="1" dirty="0">
                <a:solidFill>
                  <a:schemeClr val="accent1"/>
                </a:solidFill>
                <a:latin typeface="微软雅黑" panose="020B0503020204020204" charset="-122"/>
                <a:ea typeface="微软雅黑" panose="020B0503020204020204" charset="-122"/>
              </a:rPr>
              <a:t>摒弃</a:t>
            </a:r>
            <a:r>
              <a:rPr kumimoji="0" lang="zh-CN" altLang="en-US" sz="2400" b="0" i="0" u="none" strike="noStrike" kern="1200" cap="none" spc="0" normalizeH="0" baseline="0" noProof="0" dirty="0">
                <a:ln>
                  <a:noFill/>
                </a:ln>
                <a:uLnTx/>
                <a:uFillTx/>
                <a:latin typeface="微软雅黑" panose="020B0503020204020204" charset="-122"/>
                <a:ea typeface="微软雅黑" panose="020B0503020204020204" charset="-122"/>
              </a:rPr>
              <a:t>先污染后治理的传统工业化道路</a:t>
            </a:r>
            <a:endParaRPr kumimoji="0" lang="en-GB" sz="2400" b="0" i="0" u="none" strike="noStrike" kern="1200" cap="none" spc="0" normalizeH="0" baseline="0" noProof="0" dirty="0">
              <a:ln>
                <a:noFill/>
              </a:ln>
              <a:uLnTx/>
              <a:uFillTx/>
              <a:latin typeface="微软雅黑" panose="020B0503020204020204" charset="-122"/>
              <a:ea typeface="微软雅黑" panose="020B0503020204020204" charset="-122"/>
            </a:endParaRPr>
          </a:p>
        </p:txBody>
      </p:sp>
      <p:sp>
        <p:nvSpPr>
          <p:cNvPr id="13" name="矩形: 圆角 53"/>
          <p:cNvSpPr/>
          <p:nvPr/>
        </p:nvSpPr>
        <p:spPr>
          <a:xfrm flipH="1">
            <a:off x="5893825" y="4549076"/>
            <a:ext cx="5864522" cy="685801"/>
          </a:xfrm>
          <a:prstGeom prst="roundRect">
            <a:avLst>
              <a:gd name="adj" fmla="val 14912"/>
            </a:avLst>
          </a:prstGeom>
          <a:solidFill>
            <a:srgbClr val="FFC000">
              <a:alpha val="10000"/>
            </a:srgbClr>
          </a:solidFill>
          <a:ln w="12700" cap="rnd">
            <a:solidFill>
              <a:srgbClr val="FFC00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GB" sz="2000" b="1">
              <a:solidFill>
                <a:schemeClr val="bg1"/>
              </a:solidFill>
            </a:endParaRPr>
          </a:p>
        </p:txBody>
      </p:sp>
      <p:sp>
        <p:nvSpPr>
          <p:cNvPr id="17" name="文本框 16"/>
          <p:cNvSpPr txBox="1"/>
          <p:nvPr/>
        </p:nvSpPr>
        <p:spPr>
          <a:xfrm>
            <a:off x="6005034" y="4638522"/>
            <a:ext cx="5753313" cy="461665"/>
          </a:xfrm>
          <a:prstGeom prst="rect">
            <a:avLst/>
          </a:prstGeom>
          <a:noFill/>
        </p:spPr>
        <p:txBody>
          <a:bodyPr wrap="square" rtlCol="0">
            <a:spAutoFit/>
          </a:bodyPr>
          <a:lstStyle>
            <a:defPPr>
              <a:defRPr lang="en-US"/>
            </a:defPPr>
            <a:lvl1pPr marR="0" lvl="0" defTabSz="913765" fontAlgn="auto">
              <a:spcBef>
                <a:spcPts val="0"/>
              </a:spcBef>
              <a:spcAft>
                <a:spcPts val="0"/>
              </a:spcAft>
              <a:buClrTx/>
              <a:buSzPct val="100000"/>
              <a:defRPr kumimoji="0" sz="2400" b="0" i="0" u="none" strike="noStrike" cap="none" spc="0" normalizeH="0" baseline="0">
                <a:ln>
                  <a:noFill/>
                </a:ln>
                <a:effectLst/>
                <a:uLnTx/>
                <a:uFillTx/>
                <a:latin typeface="Verdana" panose="020B0604030504040204" pitchFamily="34" charset="0"/>
                <a:ea typeface="微软雅黑" panose="020B0503020204020204" charset="-122"/>
              </a:defRPr>
            </a:lvl1pPr>
          </a:lstStyle>
          <a:p>
            <a:pPr algn="ctr"/>
            <a:r>
              <a:rPr lang="zh-CN" altLang="en-US" dirty="0"/>
              <a:t>为了保护地球家园作出</a:t>
            </a:r>
            <a:r>
              <a:rPr lang="zh-CN" altLang="en-US" b="1" dirty="0">
                <a:solidFill>
                  <a:schemeClr val="accent1"/>
                </a:solidFill>
              </a:rPr>
              <a:t>中国贡献</a:t>
            </a:r>
            <a:endParaRPr lang="zh-CN" altLang="en-US" b="1" dirty="0">
              <a:solidFill>
                <a:schemeClr val="accent1"/>
              </a:solidFill>
            </a:endParaRPr>
          </a:p>
        </p:txBody>
      </p:sp>
      <p:sp>
        <p:nvSpPr>
          <p:cNvPr id="8" name="箭头: 五边形 7"/>
          <p:cNvSpPr/>
          <p:nvPr/>
        </p:nvSpPr>
        <p:spPr>
          <a:xfrm rot="10800000">
            <a:off x="8616279" y="1623123"/>
            <a:ext cx="3575720" cy="536102"/>
          </a:xfrm>
          <a:prstGeom prst="homePlate">
            <a:avLst>
              <a:gd name="adj" fmla="val 51333"/>
            </a:avLst>
          </a:prstGeom>
          <a:gradFill flip="none" rotWithShape="1">
            <a:gsLst>
              <a:gs pos="1900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400" dirty="0">
                <a:solidFill>
                  <a:prstClr val="white"/>
                </a:solidFill>
                <a:latin typeface="+mn-ea"/>
              </a:rPr>
              <a:t> </a:t>
            </a:r>
            <a:endParaRPr lang="zh-CN" altLang="en-US" sz="2400" dirty="0">
              <a:solidFill>
                <a:prstClr val="white"/>
              </a:solidFill>
              <a:latin typeface="+mn-ea"/>
            </a:endParaRPr>
          </a:p>
        </p:txBody>
      </p:sp>
      <p:sp>
        <p:nvSpPr>
          <p:cNvPr id="49" name="文本框 48"/>
          <p:cNvSpPr txBox="1"/>
          <p:nvPr/>
        </p:nvSpPr>
        <p:spPr>
          <a:xfrm>
            <a:off x="9376784" y="1645649"/>
            <a:ext cx="2322850" cy="461665"/>
          </a:xfrm>
          <a:prstGeom prst="rect">
            <a:avLst/>
          </a:prstGeom>
          <a:noFill/>
        </p:spPr>
        <p:txBody>
          <a:bodyPr wrap="square">
            <a:spAutoFit/>
          </a:bodyPr>
          <a:lstStyle/>
          <a:p>
            <a:pPr algn="just"/>
            <a:r>
              <a:rPr lang="zh-CN" altLang="en-US" sz="2400" b="1" dirty="0">
                <a:solidFill>
                  <a:schemeClr val="bg1"/>
                </a:solidFill>
                <a:latin typeface="Verdana" panose="020B0604030504040204" pitchFamily="34" charset="0"/>
                <a:ea typeface="微软雅黑" panose="020B0503020204020204" charset="-122"/>
              </a:rPr>
              <a:t>中国式现代化</a:t>
            </a:r>
            <a:endParaRPr kumimoji="0" lang="en-US" altLang="zh-CN" sz="2400" b="1" i="0" u="none" strike="noStrike" kern="1200" cap="none" spc="0" normalizeH="0" baseline="0" noProof="0" dirty="0">
              <a:ln>
                <a:noFill/>
              </a:ln>
              <a:solidFill>
                <a:schemeClr val="bg1"/>
              </a:solidFill>
              <a:effectLst/>
              <a:uLnTx/>
              <a:uFillTx/>
              <a:latin typeface="Verdana" panose="020B0604030504040204" pitchFamily="34" charset="0"/>
              <a:ea typeface="微软雅黑" panose="020B0503020204020204" charset="-122"/>
            </a:endParaRPr>
          </a:p>
        </p:txBody>
      </p:sp>
      <p:sp>
        <p:nvSpPr>
          <p:cNvPr id="7" name="任意多边形 37"/>
          <p:cNvSpPr/>
          <p:nvPr/>
        </p:nvSpPr>
        <p:spPr>
          <a:xfrm>
            <a:off x="0" y="6553200"/>
            <a:ext cx="12192000" cy="304799"/>
          </a:xfrm>
          <a:custGeom>
            <a:avLst/>
            <a:gdLst>
              <a:gd name="connsiteX0" fmla="*/ 12192000 w 12192000"/>
              <a:gd name="connsiteY0" fmla="*/ 0 h 2815562"/>
              <a:gd name="connsiteX1" fmla="*/ 12192000 w 12192000"/>
              <a:gd name="connsiteY1" fmla="*/ 2815562 h 2815562"/>
              <a:gd name="connsiteX2" fmla="*/ 0 w 12192000"/>
              <a:gd name="connsiteY2" fmla="*/ 2815562 h 2815562"/>
              <a:gd name="connsiteX3" fmla="*/ 0 w 12192000"/>
              <a:gd name="connsiteY3" fmla="*/ 28422 h 2815562"/>
              <a:gd name="connsiteX4" fmla="*/ 12192000 w 12192000"/>
              <a:gd name="connsiteY4" fmla="*/ 0 h 2815562"/>
              <a:gd name="connsiteX0-1" fmla="*/ 12192000 w 12192000"/>
              <a:gd name="connsiteY0-2" fmla="*/ 0 h 2815562"/>
              <a:gd name="connsiteX1-3" fmla="*/ 12192000 w 12192000"/>
              <a:gd name="connsiteY1-4" fmla="*/ 2815562 h 2815562"/>
              <a:gd name="connsiteX2-5" fmla="*/ 0 w 12192000"/>
              <a:gd name="connsiteY2-6" fmla="*/ 2815562 h 2815562"/>
              <a:gd name="connsiteX3-7" fmla="*/ 0 w 12192000"/>
              <a:gd name="connsiteY3-8" fmla="*/ 28422 h 2815562"/>
              <a:gd name="connsiteX4-9" fmla="*/ 12192000 w 12192000"/>
              <a:gd name="connsiteY4-10" fmla="*/ 0 h 2815562"/>
              <a:gd name="connsiteX0-11" fmla="*/ 12192000 w 12192000"/>
              <a:gd name="connsiteY0-12" fmla="*/ 0 h 2815562"/>
              <a:gd name="connsiteX1-13" fmla="*/ 12192000 w 12192000"/>
              <a:gd name="connsiteY1-14" fmla="*/ 2815562 h 2815562"/>
              <a:gd name="connsiteX2-15" fmla="*/ 0 w 12192000"/>
              <a:gd name="connsiteY2-16" fmla="*/ 2815562 h 2815562"/>
              <a:gd name="connsiteX3-17" fmla="*/ 0 w 12192000"/>
              <a:gd name="connsiteY3-18" fmla="*/ 28422 h 2815562"/>
              <a:gd name="connsiteX4-19" fmla="*/ 12192000 w 12192000"/>
              <a:gd name="connsiteY4-20" fmla="*/ 0 h 2815562"/>
              <a:gd name="connsiteX0-21" fmla="*/ 12192000 w 12192000"/>
              <a:gd name="connsiteY0-22" fmla="*/ 0 h 2815562"/>
              <a:gd name="connsiteX1-23" fmla="*/ 12192000 w 12192000"/>
              <a:gd name="connsiteY1-24" fmla="*/ 2815562 h 2815562"/>
              <a:gd name="connsiteX2-25" fmla="*/ 0 w 12192000"/>
              <a:gd name="connsiteY2-26" fmla="*/ 2815562 h 2815562"/>
              <a:gd name="connsiteX3-27" fmla="*/ 0 w 12192000"/>
              <a:gd name="connsiteY3-28" fmla="*/ 28422 h 2815562"/>
              <a:gd name="connsiteX4-29" fmla="*/ 12192000 w 12192000"/>
              <a:gd name="connsiteY4-30" fmla="*/ 0 h 2815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815562">
                <a:moveTo>
                  <a:pt x="12192000" y="0"/>
                </a:moveTo>
                <a:lnTo>
                  <a:pt x="12192000" y="2815562"/>
                </a:lnTo>
                <a:lnTo>
                  <a:pt x="0" y="2815562"/>
                </a:lnTo>
                <a:lnTo>
                  <a:pt x="0" y="28422"/>
                </a:lnTo>
                <a:cubicBezTo>
                  <a:pt x="4352757" y="1982502"/>
                  <a:pt x="9244530" y="1665019"/>
                  <a:pt x="12192000" y="0"/>
                </a:cubicBezTo>
                <a:close/>
              </a:path>
            </a:pathLst>
          </a:custGeom>
          <a:solidFill>
            <a:schemeClr val="accent2">
              <a:alpha val="5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a:solidFill>
                <a:srgbClr val="FFFFFF"/>
              </a:solidFill>
              <a:latin typeface="思源黑体 CN Normal" panose="020B0400000000000000" pitchFamily="34" charset="-122"/>
              <a:ea typeface="思源黑体 CN Normal" panose="020B0400000000000000" pitchFamily="34" charset="-122"/>
            </a:endParaRPr>
          </a:p>
        </p:txBody>
      </p:sp>
      <p:sp>
        <p:nvSpPr>
          <p:cNvPr id="9" name="任意多边形 38"/>
          <p:cNvSpPr/>
          <p:nvPr/>
        </p:nvSpPr>
        <p:spPr>
          <a:xfrm>
            <a:off x="0" y="6604000"/>
            <a:ext cx="12192000" cy="254000"/>
          </a:xfrm>
          <a:custGeom>
            <a:avLst/>
            <a:gdLst>
              <a:gd name="connsiteX0" fmla="*/ 12192000 w 12192000"/>
              <a:gd name="connsiteY0" fmla="*/ 0 h 2816546"/>
              <a:gd name="connsiteX1" fmla="*/ 12192000 w 12192000"/>
              <a:gd name="connsiteY1" fmla="*/ 2816546 h 2816546"/>
              <a:gd name="connsiteX2" fmla="*/ 0 w 12192000"/>
              <a:gd name="connsiteY2" fmla="*/ 2816546 h 2816546"/>
              <a:gd name="connsiteX3" fmla="*/ 0 w 12192000"/>
              <a:gd name="connsiteY3" fmla="*/ 240178 h 2816546"/>
              <a:gd name="connsiteX4" fmla="*/ 12192000 w 12192000"/>
              <a:gd name="connsiteY4" fmla="*/ 0 h 2816546"/>
              <a:gd name="connsiteX0-1" fmla="*/ 12192000 w 12192000"/>
              <a:gd name="connsiteY0-2" fmla="*/ 0 h 2816546"/>
              <a:gd name="connsiteX1-3" fmla="*/ 12192000 w 12192000"/>
              <a:gd name="connsiteY1-4" fmla="*/ 2816546 h 2816546"/>
              <a:gd name="connsiteX2-5" fmla="*/ 0 w 12192000"/>
              <a:gd name="connsiteY2-6" fmla="*/ 2816546 h 2816546"/>
              <a:gd name="connsiteX3-7" fmla="*/ 0 w 12192000"/>
              <a:gd name="connsiteY3-8" fmla="*/ 240178 h 2816546"/>
              <a:gd name="connsiteX4-9" fmla="*/ 12192000 w 12192000"/>
              <a:gd name="connsiteY4-10" fmla="*/ 0 h 28165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816546">
                <a:moveTo>
                  <a:pt x="12192000" y="0"/>
                </a:moveTo>
                <a:lnTo>
                  <a:pt x="12192000" y="2816546"/>
                </a:lnTo>
                <a:lnTo>
                  <a:pt x="0" y="2816546"/>
                </a:lnTo>
                <a:lnTo>
                  <a:pt x="0" y="240178"/>
                </a:lnTo>
                <a:cubicBezTo>
                  <a:pt x="3832992" y="2229552"/>
                  <a:pt x="9706542" y="1851108"/>
                  <a:pt x="12192000" y="0"/>
                </a:cubicBezTo>
                <a:close/>
              </a:path>
            </a:pathLst>
          </a:cu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endParaRPr>
          </a:p>
        </p:txBody>
      </p:sp>
      <p:sp>
        <p:nvSpPr>
          <p:cNvPr id="12" name="标题 1"/>
          <p:cNvSpPr txBox="1"/>
          <p:nvPr/>
        </p:nvSpPr>
        <p:spPr>
          <a:xfrm>
            <a:off x="177800" y="42037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11.</a:t>
            </a:r>
            <a:r>
              <a:rPr kumimoji="1" lang="zh-CN" altLang="en-US" sz="3200" b="1">
                <a:latin typeface="黑体" panose="02010609060101010101" charset="-122"/>
                <a:ea typeface="黑体" panose="02010609060101010101" charset="-122"/>
                <a:cs typeface="黑体" panose="02010609060101010101" charset="-122"/>
              </a:rPr>
              <a:t> 中国式现代化是人与自然和谐共生的现代化</a:t>
            </a:r>
            <a:endParaRPr kumimoji="1" lang="zh-CN" altLang="en-US" sz="3200" b="1">
              <a:latin typeface="黑体" panose="02010609060101010101" charset="-122"/>
              <a:ea typeface="黑体" panose="02010609060101010101" charset="-122"/>
              <a:cs typeface="黑体" panose="02010609060101010101" charset="-122"/>
            </a:endParaRPr>
          </a:p>
        </p:txBody>
      </p:sp>
      <p:sp>
        <p:nvSpPr>
          <p:cNvPr id="10" name="文本框 9"/>
          <p:cNvSpPr txBox="1"/>
          <p:nvPr/>
        </p:nvSpPr>
        <p:spPr>
          <a:xfrm>
            <a:off x="355600" y="5565140"/>
            <a:ext cx="6096000" cy="368300"/>
          </a:xfrm>
          <a:prstGeom prst="rect">
            <a:avLst/>
          </a:prstGeom>
          <a:noFill/>
        </p:spPr>
        <p:txBody>
          <a:bodyPr wrap="square" rtlCol="0" anchor="t">
            <a:spAutoFit/>
          </a:bodyPr>
          <a:lstStyle/>
          <a:p>
            <a:r>
              <a:rPr lang="zh-CN" altLang="en-US"/>
              <a:t>五集政论片《中国式现代化》第四集《山河见证》</a:t>
            </a:r>
            <a:endParaRPr lang="zh-CN" altLang="en-US"/>
          </a:p>
        </p:txBody>
      </p:sp>
      <p:pic>
        <p:nvPicPr>
          <p:cNvPr id="14" name="五集政论片《中国式现代化》第四集《山河见证》">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748665" y="2004060"/>
            <a:ext cx="4404360" cy="33197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p:tgtEl>
                                          <p:spTgt spid="14"/>
                                        </p:tgtEl>
                                        <p:attrNameLst>
                                          <p:attrName>ppt_y</p:attrName>
                                        </p:attrNameLst>
                                      </p:cBhvr>
                                      <p:tavLst>
                                        <p:tav tm="0">
                                          <p:val>
                                            <p:strVal val="#ppt_y+#ppt_h*1.125000"/>
                                          </p:val>
                                        </p:tav>
                                        <p:tav tm="100000">
                                          <p:val>
                                            <p:strVal val="#ppt_y"/>
                                          </p:val>
                                        </p:tav>
                                      </p:tavLst>
                                    </p:anim>
                                    <p:animEffect transition="in" filter="wipe(up)">
                                      <p:cBhvr>
                                        <p:cTn id="55" dur="500"/>
                                        <p:tgtEl>
                                          <p:spTgt spid="14"/>
                                        </p:tgtEl>
                                      </p:cBhvr>
                                    </p:animEffect>
                                  </p:childTnLst>
                                </p:cTn>
                              </p:par>
                            </p:childTnLst>
                          </p:cTn>
                        </p:par>
                        <p:par>
                          <p:cTn id="56" fill="hold">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p:tgtEl>
                                          <p:spTgt spid="10"/>
                                        </p:tgtEl>
                                        <p:attrNameLst>
                                          <p:attrName>ppt_y</p:attrName>
                                        </p:attrNameLst>
                                      </p:cBhvr>
                                      <p:tavLst>
                                        <p:tav tm="0">
                                          <p:val>
                                            <p:strVal val="#ppt_y+#ppt_h*1.125000"/>
                                          </p:val>
                                        </p:tav>
                                        <p:tav tm="100000">
                                          <p:val>
                                            <p:strVal val="#ppt_y"/>
                                          </p:val>
                                        </p:tav>
                                      </p:tavLst>
                                    </p:anim>
                                    <p:animEffect transition="in" filter="wipe(up)">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61" fill="hold" display="1">
                  <p:stCondLst>
                    <p:cond delay="indefinite"/>
                  </p:stCondLst>
                </p:cTn>
                <p:tgtEl>
                  <p:spTgt spid="14"/>
                </p:tgtEl>
              </p:cMediaNode>
            </p:video>
            <p:seq concurrent="1" nextAc="seek">
              <p:cTn id="62" restart="whenNotActive" fill="hold" evtFilter="cancelBubble" nodeType="interactiveSeq">
                <p:stCondLst>
                  <p:cond evt="onClick" delay="0">
                    <p:tgtEl>
                      <p:spTgt spid="14"/>
                    </p:tgtEl>
                  </p:cond>
                </p:stCondLst>
                <p:endSync evt="end" delay="0">
                  <p:rtn val="all"/>
                </p:endSync>
                <p:childTnLst>
                  <p:par>
                    <p:cTn id="63" fill="hold">
                      <p:stCondLst>
                        <p:cond delay="0"/>
                      </p:stCondLst>
                      <p:childTnLst>
                        <p:par>
                          <p:cTn id="64" fill="hold">
                            <p:stCondLst>
                              <p:cond delay="0"/>
                            </p:stCondLst>
                            <p:childTnLst>
                              <p:par>
                                <p:cTn id="65" presetID="2" presetClass="mediacall" presetSubtype="0" fill="hold" nodeType="clickEffect">
                                  <p:stCondLst>
                                    <p:cond delay="0"/>
                                  </p:stCondLst>
                                  <p:childTnLst>
                                    <p:cmd type="call" cmd="togglePause">
                                      <p:cBhvr additive="base">
                                        <p:cTn id="66" dur="1" fill="hold"/>
                                        <p:tgtEl>
                                          <p:spTgt spid="14"/>
                                        </p:tgtEl>
                                      </p:cBhvr>
                                    </p:cmd>
                                  </p:childTnLst>
                                </p:cTn>
                              </p:par>
                            </p:childTnLst>
                          </p:cTn>
                        </p:par>
                      </p:childTnLst>
                    </p:cTn>
                  </p:par>
                </p:childTnLst>
              </p:cTn>
              <p:nextCondLst>
                <p:cond evt="onClick" delay="0">
                  <p:tgtEl>
                    <p:spTgt spid="14"/>
                  </p:tgtEl>
                </p:cond>
              </p:nextCondLst>
            </p:seq>
          </p:childTnLst>
        </p:cTn>
      </p:par>
    </p:tnLst>
    <p:bldLst>
      <p:bldP spid="57" grpId="0" animBg="1"/>
      <p:bldP spid="3" grpId="0" animBg="1"/>
      <p:bldP spid="4" grpId="0"/>
      <p:bldP spid="5" grpId="0" animBg="1"/>
      <p:bldP spid="6" grpId="0"/>
      <p:bldP spid="13" grpId="0" animBg="1"/>
      <p:bldP spid="17" grpId="0"/>
      <p:bldP spid="8" grpId="0" animBg="1"/>
      <p:bldP spid="49" grpId="0"/>
      <p:bldP spid="1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16200000">
            <a:off x="8801497" y="1080136"/>
            <a:ext cx="1946116" cy="4834890"/>
          </a:xfrm>
          <a:prstGeom prst="round2SameRect">
            <a:avLst>
              <a:gd name="adj1" fmla="val 50000"/>
              <a:gd name="adj2" fmla="val 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605155" y="1816373"/>
            <a:ext cx="5885180" cy="708387"/>
          </a:xfrm>
          <a:prstGeom prst="rect">
            <a:avLst/>
          </a:prstGeom>
          <a:noFill/>
          <a:ln>
            <a:noFill/>
          </a:ln>
        </p:spPr>
        <p:txBody>
          <a:bodyPr vert="horz" wrap="square" lIns="0" tIns="0" rIns="0" bIns="0" rtlCol="0" anchor="t"/>
          <a:lstStyle/>
          <a:p>
            <a:pPr algn="l"/>
            <a:endParaRPr kumimoji="1" lang="zh-CN" altLang="en-US"/>
          </a:p>
        </p:txBody>
      </p:sp>
      <p:sp>
        <p:nvSpPr>
          <p:cNvPr id="7" name="标题 1"/>
          <p:cNvSpPr txBox="1"/>
          <p:nvPr/>
        </p:nvSpPr>
        <p:spPr>
          <a:xfrm rot="2700000">
            <a:off x="6891454" y="3852980"/>
            <a:ext cx="264562" cy="264562"/>
          </a:xfrm>
          <a:custGeom>
            <a:avLst/>
            <a:gdLst>
              <a:gd name="connsiteX0" fmla="*/ 47625 w 384809"/>
              <a:gd name="connsiteY0" fmla="*/ 0 h 384810"/>
              <a:gd name="connsiteX1" fmla="*/ 95250 w 384809"/>
              <a:gd name="connsiteY1" fmla="*/ 47625 h 384810"/>
              <a:gd name="connsiteX2" fmla="*/ 95250 w 384809"/>
              <a:gd name="connsiteY2" fmla="*/ 289560 h 384810"/>
              <a:gd name="connsiteX3" fmla="*/ 337184 w 384809"/>
              <a:gd name="connsiteY3" fmla="*/ 289560 h 384810"/>
              <a:gd name="connsiteX4" fmla="*/ 384809 w 384809"/>
              <a:gd name="connsiteY4" fmla="*/ 337185 h 384810"/>
              <a:gd name="connsiteX5" fmla="*/ 337184 w 384809"/>
              <a:gd name="connsiteY5" fmla="*/ 384810 h 384810"/>
              <a:gd name="connsiteX6" fmla="*/ 55244 w 384809"/>
              <a:gd name="connsiteY6" fmla="*/ 384810 h 384810"/>
              <a:gd name="connsiteX7" fmla="*/ 21568 w 384809"/>
              <a:gd name="connsiteY7" fmla="*/ 370861 h 384810"/>
              <a:gd name="connsiteX8" fmla="*/ 18499 w 384809"/>
              <a:gd name="connsiteY8" fmla="*/ 366309 h 384810"/>
              <a:gd name="connsiteX9" fmla="*/ 13949 w 384809"/>
              <a:gd name="connsiteY9" fmla="*/ 363241 h 384810"/>
              <a:gd name="connsiteX10" fmla="*/ 0 w 384809"/>
              <a:gd name="connsiteY10" fmla="*/ 329565 h 384810"/>
              <a:gd name="connsiteX11" fmla="*/ 0 w 384809"/>
              <a:gd name="connsiteY11" fmla="*/ 47625 h 384810"/>
              <a:gd name="connsiteX12" fmla="*/ 47625 w 384809"/>
              <a:gd name="connsiteY12" fmla="*/ 0 h 384810"/>
            </a:gdLst>
            <a:ahLst/>
            <a:cxnLst/>
            <a:rect l="l" t="t" r="r" b="b"/>
            <a:pathLst>
              <a:path w="384809" h="384810">
                <a:moveTo>
                  <a:pt x="47625" y="0"/>
                </a:moveTo>
                <a:cubicBezTo>
                  <a:pt x="73928" y="0"/>
                  <a:pt x="95250" y="21322"/>
                  <a:pt x="95250" y="47625"/>
                </a:cubicBezTo>
                <a:lnTo>
                  <a:pt x="95250" y="289560"/>
                </a:lnTo>
                <a:lnTo>
                  <a:pt x="337184" y="289560"/>
                </a:lnTo>
                <a:cubicBezTo>
                  <a:pt x="363487" y="289560"/>
                  <a:pt x="384809" y="310882"/>
                  <a:pt x="384809" y="337185"/>
                </a:cubicBezTo>
                <a:cubicBezTo>
                  <a:pt x="384809" y="363488"/>
                  <a:pt x="363487" y="384810"/>
                  <a:pt x="337184" y="384810"/>
                </a:cubicBezTo>
                <a:lnTo>
                  <a:pt x="55244" y="384810"/>
                </a:lnTo>
                <a:cubicBezTo>
                  <a:pt x="42093" y="384810"/>
                  <a:pt x="30186" y="379480"/>
                  <a:pt x="21568" y="370861"/>
                </a:cubicBezTo>
                <a:lnTo>
                  <a:pt x="18499" y="366309"/>
                </a:lnTo>
                <a:lnTo>
                  <a:pt x="13949" y="363241"/>
                </a:lnTo>
                <a:cubicBezTo>
                  <a:pt x="5330" y="354623"/>
                  <a:pt x="0" y="342717"/>
                  <a:pt x="0" y="329565"/>
                </a:cubicBezTo>
                <a:lnTo>
                  <a:pt x="0" y="47625"/>
                </a:lnTo>
                <a:cubicBezTo>
                  <a:pt x="0" y="21322"/>
                  <a:pt x="21322" y="0"/>
                  <a:pt x="47625" y="0"/>
                </a:cubicBezTo>
                <a:close/>
              </a:path>
            </a:pathLst>
          </a:cu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05155" y="3162573"/>
            <a:ext cx="5885180" cy="708387"/>
          </a:xfrm>
          <a:prstGeom prst="rect">
            <a:avLst/>
          </a:prstGeom>
          <a:noFill/>
          <a:ln>
            <a:noFill/>
          </a:ln>
        </p:spPr>
        <p:txBody>
          <a:bodyPr vert="horz" wrap="square" lIns="0" tIns="0" rIns="0" bIns="0" rtlCol="0" anchor="t"/>
          <a:lstStyle/>
          <a:p>
            <a:pPr algn="l"/>
            <a:endParaRPr kumimoji="1" lang="zh-CN" altLang="en-US"/>
          </a:p>
        </p:txBody>
      </p:sp>
      <p:sp>
        <p:nvSpPr>
          <p:cNvPr id="9" name="标题 1"/>
          <p:cNvSpPr txBox="1"/>
          <p:nvPr/>
        </p:nvSpPr>
        <p:spPr>
          <a:xfrm>
            <a:off x="605155" y="4508773"/>
            <a:ext cx="5885180" cy="708387"/>
          </a:xfrm>
          <a:prstGeom prst="rect">
            <a:avLst/>
          </a:prstGeom>
          <a:noFill/>
          <a:ln>
            <a:noFill/>
          </a:ln>
        </p:spPr>
        <p:txBody>
          <a:bodyPr vert="horz" wrap="square" lIns="0" tIns="0" rIns="0" bIns="0" rtlCol="0" anchor="t"/>
          <a:lstStyle/>
          <a:p>
            <a:pPr algn="l"/>
            <a:endParaRPr kumimoji="1" lang="zh-CN" altLang="en-US"/>
          </a:p>
        </p:txBody>
      </p:sp>
      <p:sp>
        <p:nvSpPr>
          <p:cNvPr id="10" name="标题 1"/>
          <p:cNvSpPr txBox="1"/>
          <p:nvPr/>
        </p:nvSpPr>
        <p:spPr>
          <a:xfrm>
            <a:off x="605155" y="5854973"/>
            <a:ext cx="5885180" cy="708387"/>
          </a:xfrm>
          <a:prstGeom prst="rect">
            <a:avLst/>
          </a:prstGeom>
          <a:noFill/>
          <a:ln>
            <a:noFill/>
          </a:ln>
        </p:spPr>
        <p:txBody>
          <a:bodyPr vert="horz" wrap="square" lIns="0" tIns="0" rIns="0" bIns="0" rtlCol="0" anchor="t"/>
          <a:lstStyle/>
          <a:p>
            <a:pPr algn="l"/>
            <a:endParaRPr kumimoji="1" lang="zh-CN" altLang="en-US"/>
          </a:p>
        </p:txBody>
      </p:sp>
      <p:sp>
        <p:nvSpPr>
          <p:cNvPr id="11" name="标题 1"/>
          <p:cNvSpPr txBox="1"/>
          <p:nvPr/>
        </p:nvSpPr>
        <p:spPr>
          <a:xfrm>
            <a:off x="1143635" y="1899920"/>
            <a:ext cx="5886000" cy="303570"/>
          </a:xfrm>
          <a:prstGeom prst="rect">
            <a:avLst/>
          </a:prstGeom>
          <a:noFill/>
          <a:ln>
            <a:noFill/>
          </a:ln>
        </p:spPr>
        <p:txBody>
          <a:bodyPr vert="horz" wrap="square" lIns="0" tIns="0" rIns="0" bIns="0" rtlCol="0" anchor="ctr"/>
          <a:lstStyle/>
          <a:p>
            <a:pPr marL="342900" indent="-342900" algn="l">
              <a:buFont typeface="Arial" panose="020B0604020202020204" pitchFamily="34" charset="0"/>
              <a:buChar char="•"/>
            </a:pPr>
            <a:r>
              <a:rPr kumimoji="1" lang="en-US" altLang="zh-CN" sz="2400" b="1">
                <a:ln w="12700">
                  <a:noFill/>
                </a:ln>
                <a:solidFill>
                  <a:srgbClr val="D23918">
                    <a:alpha val="100000"/>
                  </a:srgbClr>
                </a:solidFill>
                <a:latin typeface="微软雅黑" panose="020B0503020204020204" charset="-122"/>
                <a:ea typeface="微软雅黑" panose="020B0503020204020204" charset="-122"/>
                <a:cs typeface="华文宋体" panose="02010600040101010101" charset="-122"/>
              </a:rPr>
              <a:t>健全国家安全体系</a:t>
            </a:r>
            <a:endParaRPr kumimoji="1" lang="zh-CN" altLang="en-US" sz="2400" b="1">
              <a:latin typeface="微软雅黑" panose="020B0503020204020204" charset="-122"/>
              <a:ea typeface="微软雅黑" panose="020B0503020204020204" charset="-122"/>
            </a:endParaRPr>
          </a:p>
        </p:txBody>
      </p:sp>
      <p:sp>
        <p:nvSpPr>
          <p:cNvPr id="12" name="标题 1"/>
          <p:cNvSpPr txBox="1"/>
          <p:nvPr/>
        </p:nvSpPr>
        <p:spPr>
          <a:xfrm>
            <a:off x="1143635" y="2807970"/>
            <a:ext cx="5886000" cy="303570"/>
          </a:xfrm>
          <a:prstGeom prst="rect">
            <a:avLst/>
          </a:prstGeom>
          <a:noFill/>
          <a:ln>
            <a:noFill/>
          </a:ln>
        </p:spPr>
        <p:txBody>
          <a:bodyPr vert="horz" wrap="square" lIns="0" tIns="0" rIns="0" bIns="0" rtlCol="0" anchor="ctr"/>
          <a:lstStyle/>
          <a:p>
            <a:pPr marL="342900" indent="-342900" algn="l">
              <a:buFont typeface="Arial" panose="020B0604020202020204" pitchFamily="34" charset="0"/>
              <a:buChar char="•"/>
            </a:pPr>
            <a:r>
              <a:rPr kumimoji="1" lang="en-US" altLang="zh-CN" sz="2400" b="1">
                <a:ln w="12700">
                  <a:noFill/>
                </a:ln>
                <a:solidFill>
                  <a:srgbClr val="E6B446">
                    <a:alpha val="100000"/>
                  </a:srgbClr>
                </a:solidFill>
                <a:latin typeface="微软雅黑" panose="020B0503020204020204" charset="-122"/>
                <a:ea typeface="微软雅黑" panose="020B0503020204020204" charset="-122"/>
                <a:cs typeface="华文宋体" panose="02010600040101010101" charset="-122"/>
              </a:rPr>
              <a:t>完善公共安全治理机制</a:t>
            </a:r>
            <a:endParaRPr kumimoji="1" lang="zh-CN" altLang="en-US" sz="2400" b="1">
              <a:latin typeface="微软雅黑" panose="020B0503020204020204" charset="-122"/>
              <a:ea typeface="微软雅黑" panose="020B0503020204020204" charset="-122"/>
            </a:endParaRPr>
          </a:p>
        </p:txBody>
      </p:sp>
      <p:sp>
        <p:nvSpPr>
          <p:cNvPr id="13" name="标题 1"/>
          <p:cNvSpPr txBox="1"/>
          <p:nvPr/>
        </p:nvSpPr>
        <p:spPr>
          <a:xfrm>
            <a:off x="1143635" y="3685540"/>
            <a:ext cx="5886000" cy="303570"/>
          </a:xfrm>
          <a:prstGeom prst="rect">
            <a:avLst/>
          </a:prstGeom>
          <a:noFill/>
          <a:ln>
            <a:noFill/>
          </a:ln>
        </p:spPr>
        <p:txBody>
          <a:bodyPr vert="horz" wrap="square" lIns="0" tIns="0" rIns="0" bIns="0" rtlCol="0" anchor="ctr"/>
          <a:lstStyle/>
          <a:p>
            <a:pPr marL="342900" indent="-342900" algn="l">
              <a:buFont typeface="Arial" panose="020B0604020202020204" pitchFamily="34" charset="0"/>
              <a:buChar char="•"/>
            </a:pPr>
            <a:r>
              <a:rPr kumimoji="1" lang="en-US" altLang="zh-CN" sz="2400" b="1">
                <a:ln w="12700">
                  <a:noFill/>
                </a:ln>
                <a:solidFill>
                  <a:srgbClr val="D23918">
                    <a:alpha val="100000"/>
                  </a:srgbClr>
                </a:solidFill>
                <a:latin typeface="微软雅黑" panose="020B0503020204020204" charset="-122"/>
                <a:ea typeface="微软雅黑" panose="020B0503020204020204" charset="-122"/>
                <a:cs typeface="华文宋体" panose="02010600040101010101" charset="-122"/>
              </a:rPr>
              <a:t>健全社会治理体系</a:t>
            </a:r>
            <a:endParaRPr kumimoji="1" lang="zh-CN" altLang="en-US" sz="2400" b="1">
              <a:latin typeface="微软雅黑" panose="020B0503020204020204" charset="-122"/>
              <a:ea typeface="微软雅黑" panose="020B0503020204020204" charset="-122"/>
            </a:endParaRPr>
          </a:p>
        </p:txBody>
      </p:sp>
      <p:sp>
        <p:nvSpPr>
          <p:cNvPr id="14" name="标题 1"/>
          <p:cNvSpPr txBox="1"/>
          <p:nvPr/>
        </p:nvSpPr>
        <p:spPr>
          <a:xfrm>
            <a:off x="1143635" y="4539615"/>
            <a:ext cx="5886000" cy="303570"/>
          </a:xfrm>
          <a:prstGeom prst="rect">
            <a:avLst/>
          </a:prstGeom>
          <a:noFill/>
          <a:ln>
            <a:noFill/>
          </a:ln>
        </p:spPr>
        <p:txBody>
          <a:bodyPr vert="horz" wrap="square" lIns="0" tIns="0" rIns="0" bIns="0" rtlCol="0" anchor="ctr"/>
          <a:lstStyle/>
          <a:p>
            <a:pPr marL="342900" indent="-342900" algn="l">
              <a:buFont typeface="Arial" panose="020B0604020202020204" pitchFamily="34" charset="0"/>
              <a:buChar char="•"/>
            </a:pPr>
            <a:r>
              <a:rPr kumimoji="1" lang="en-US" altLang="zh-CN" sz="2400" b="1">
                <a:ln w="12700">
                  <a:noFill/>
                </a:ln>
                <a:solidFill>
                  <a:srgbClr val="E6B446">
                    <a:alpha val="100000"/>
                  </a:srgbClr>
                </a:solidFill>
                <a:latin typeface="微软雅黑" panose="020B0503020204020204" charset="-122"/>
                <a:ea typeface="微软雅黑" panose="020B0503020204020204" charset="-122"/>
                <a:cs typeface="华文宋体" panose="02010600040101010101" charset="-122"/>
              </a:rPr>
              <a:t>完善涉外国家安全机制</a:t>
            </a:r>
            <a:endParaRPr kumimoji="1" lang="zh-CN" altLang="en-US" sz="2400" b="1">
              <a:latin typeface="微软雅黑" panose="020B0503020204020204" charset="-122"/>
              <a:ea typeface="微软雅黑" panose="020B0503020204020204" charset="-122"/>
            </a:endParaRPr>
          </a:p>
        </p:txBody>
      </p:sp>
      <p:grpSp>
        <p:nvGrpSpPr>
          <p:cNvPr id="16" name="组合 15"/>
          <p:cNvGrpSpPr/>
          <p:nvPr/>
        </p:nvGrpSpPr>
        <p:grpSpPr>
          <a:xfrm>
            <a:off x="176306" y="376135"/>
            <a:ext cx="484094" cy="470981"/>
            <a:chOff x="176306" y="376135"/>
            <a:chExt cx="484094" cy="470981"/>
          </a:xfrm>
        </p:grpSpPr>
        <p:sp>
          <p:nvSpPr>
            <p:cNvPr id="17" name="标题 1"/>
            <p:cNvSpPr txBox="1"/>
            <p:nvPr/>
          </p:nvSpPr>
          <p:spPr>
            <a:xfrm>
              <a:off x="176306" y="473900"/>
              <a:ext cx="373217" cy="373216"/>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409081" y="376135"/>
              <a:ext cx="251319" cy="251319"/>
            </a:xfrm>
            <a:prstGeom prst="round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38" name="标题 1"/>
          <p:cNvSpPr txBox="1"/>
          <p:nvPr/>
        </p:nvSpPr>
        <p:spPr>
          <a:xfrm>
            <a:off x="605155" y="37592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12.</a:t>
            </a:r>
            <a:r>
              <a:rPr kumimoji="1" lang="zh-CN" altLang="en-US" sz="3200" b="1">
                <a:latin typeface="黑体" panose="02010609060101010101" charset="-122"/>
                <a:ea typeface="黑体" panose="02010609060101010101" charset="-122"/>
                <a:cs typeface="黑体" panose="02010609060101010101" charset="-122"/>
              </a:rPr>
              <a:t> 国家安全是中国式现代化行稳致远的重要基础</a:t>
            </a:r>
            <a:endParaRPr kumimoji="1" lang="zh-CN" altLang="en-US" sz="3200" b="1">
              <a:latin typeface="黑体" panose="02010609060101010101" charset="-122"/>
              <a:ea typeface="黑体" panose="02010609060101010101" charset="-122"/>
              <a:cs typeface="黑体" panose="02010609060101010101" charset="-122"/>
            </a:endParaRPr>
          </a:p>
        </p:txBody>
      </p:sp>
      <p:sp>
        <p:nvSpPr>
          <p:cNvPr id="19" name="文本框 18"/>
          <p:cNvSpPr txBox="1"/>
          <p:nvPr/>
        </p:nvSpPr>
        <p:spPr>
          <a:xfrm>
            <a:off x="5191194" y="5393743"/>
            <a:ext cx="5778228" cy="706755"/>
          </a:xfrm>
          <a:prstGeom prst="rect">
            <a:avLst/>
          </a:prstGeom>
          <a:noFill/>
        </p:spPr>
        <p:txBody>
          <a:bodyPr wrap="square" rtlCol="0">
            <a:spAutoFit/>
          </a:bodyPr>
          <a:lstStyle/>
          <a:p>
            <a:pPr algn="just"/>
            <a:r>
              <a:rPr lang="zh-CN" altLang="en-US" sz="2000" dirty="0">
                <a:latin typeface="黑体" panose="02010609060101010101" charset="-122"/>
                <a:ea typeface="黑体" panose="02010609060101010101" charset="-122"/>
              </a:rPr>
              <a:t>两名法官通过直播的方式向观众宣传国家安全相关的法律法规知识</a:t>
            </a:r>
            <a:endParaRPr lang="zh-CN" altLang="en-US" sz="2000" dirty="0">
              <a:latin typeface="黑体" panose="02010609060101010101" charset="-122"/>
              <a:ea typeface="黑体" panose="02010609060101010101" charset="-122"/>
            </a:endParaRPr>
          </a:p>
        </p:txBody>
      </p:sp>
      <p:pic>
        <p:nvPicPr>
          <p:cNvPr id="20" name="图片 19"/>
          <p:cNvPicPr>
            <a:picLocks noChangeAspect="1"/>
          </p:cNvPicPr>
          <p:nvPr/>
        </p:nvPicPr>
        <p:blipFill>
          <a:blip r:embed="rId1"/>
          <a:stretch>
            <a:fillRect/>
          </a:stretch>
        </p:blipFill>
        <p:spPr>
          <a:xfrm>
            <a:off x="5408514" y="1493939"/>
            <a:ext cx="5291934" cy="3530164"/>
          </a:xfrm>
          <a:prstGeom prst="plaque">
            <a:avLst>
              <a:gd name="adj" fmla="val 7968"/>
            </a:avLst>
          </a:prstGeom>
          <a:ln w="101600">
            <a:gradFill flip="none" rotWithShape="1">
              <a:gsLst>
                <a:gs pos="0">
                  <a:schemeClr val="accent1"/>
                </a:gs>
                <a:gs pos="48000">
                  <a:schemeClr val="accent5">
                    <a:lumMod val="75000"/>
                  </a:schemeClr>
                </a:gs>
                <a:gs pos="100000">
                  <a:schemeClr val="accent2">
                    <a:lumMod val="60000"/>
                    <a:lumOff val="40000"/>
                  </a:schemeClr>
                </a:gs>
              </a:gsLst>
              <a:lin ang="16200000" scaled="1"/>
              <a:tileRect/>
            </a:gradFill>
          </a:ln>
          <a:effectLst>
            <a:outerShdw blurRad="152400" sx="102000" sy="102000" algn="ctr" rotWithShape="0">
              <a:prstClr val="black">
                <a:alpha val="2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p:tgtEl>
                                          <p:spTgt spid="11"/>
                                        </p:tgtEl>
                                        <p:attrNameLst>
                                          <p:attrName>ppt_y</p:attrName>
                                        </p:attrNameLst>
                                      </p:cBhvr>
                                      <p:tavLst>
                                        <p:tav tm="0">
                                          <p:val>
                                            <p:strVal val="#ppt_y+#ppt_h*1.125000"/>
                                          </p:val>
                                        </p:tav>
                                        <p:tav tm="100000">
                                          <p:val>
                                            <p:strVal val="#ppt_y"/>
                                          </p:val>
                                        </p:tav>
                                      </p:tavLst>
                                    </p:anim>
                                    <p:animEffect transition="in" filter="wipe(up)">
                                      <p:cBhvr>
                                        <p:cTn id="15" dur="500"/>
                                        <p:tgtEl>
                                          <p:spTgt spid="11"/>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ppt_y</p:attrName>
                                        </p:attrNameLst>
                                      </p:cBhvr>
                                      <p:tavLst>
                                        <p:tav tm="0">
                                          <p:val>
                                            <p:strVal val="#ppt_y+#ppt_h*1.125000"/>
                                          </p:val>
                                        </p:tav>
                                        <p:tav tm="100000">
                                          <p:val>
                                            <p:strVal val="#ppt_y"/>
                                          </p:val>
                                        </p:tav>
                                      </p:tavLst>
                                    </p:anim>
                                    <p:animEffect transition="in" filter="wipe(up)">
                                      <p:cBhvr>
                                        <p:cTn id="19" dur="500"/>
                                        <p:tgtEl>
                                          <p:spTgt spid="12"/>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ppt_y</p:attrName>
                                        </p:attrNameLst>
                                      </p:cBhvr>
                                      <p:tavLst>
                                        <p:tav tm="0">
                                          <p:val>
                                            <p:strVal val="#ppt_y+#ppt_h*1.125000"/>
                                          </p:val>
                                        </p:tav>
                                        <p:tav tm="100000">
                                          <p:val>
                                            <p:strVal val="#ppt_y"/>
                                          </p:val>
                                        </p:tav>
                                      </p:tavLst>
                                    </p:anim>
                                    <p:animEffect transition="in" filter="wipe(up)">
                                      <p:cBhvr>
                                        <p:cTn id="23" dur="500"/>
                                        <p:tgtEl>
                                          <p:spTgt spid="13"/>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ppt_y</p:attrName>
                                        </p:attrNameLst>
                                      </p:cBhvr>
                                      <p:tavLst>
                                        <p:tav tm="0">
                                          <p:val>
                                            <p:strVal val="#ppt_y+#ppt_h*1.125000"/>
                                          </p:val>
                                        </p:tav>
                                        <p:tav tm="100000">
                                          <p:val>
                                            <p:strVal val="#ppt_y"/>
                                          </p:val>
                                        </p:tav>
                                      </p:tavLst>
                                    </p:anim>
                                    <p:animEffect transition="in" filter="wipe(up)">
                                      <p:cBhvr>
                                        <p:cTn id="27" dur="500"/>
                                        <p:tgtEl>
                                          <p:spTgt spid="14"/>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1000"/>
                                        <p:tgtEl>
                                          <p:spTgt spid="2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38" grpId="0"/>
      <p:bldP spid="1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695324" y="1412092"/>
            <a:ext cx="3157570" cy="5020458"/>
          </a:xfrm>
          <a:prstGeom prst="roundRect">
            <a:avLst>
              <a:gd name="adj" fmla="val 5836"/>
            </a:avLst>
          </a:prstGeom>
          <a:solidFill>
            <a:schemeClr val="bg1"/>
          </a:solidFill>
          <a:ln w="12700" cap="flat">
            <a:noFill/>
            <a:miter/>
          </a:ln>
          <a:effectLst>
            <a:outerShdw blurRad="261620" dist="143891" dir="5400000" sx="98000" sy="98000" algn="t" rotWithShape="0">
              <a:schemeClr val="accent1">
                <a:alpha val="20000"/>
              </a:schemeClr>
            </a:outerShdw>
          </a:effectLst>
        </p:spPr>
        <p:txBody>
          <a:bodyPr vert="horz" wrap="square" lIns="94183" tIns="47092" rIns="94183" bIns="47092" rtlCol="0" anchor="ctr"/>
          <a:lstStyle/>
          <a:p>
            <a:pPr algn="ctr"/>
            <a:endParaRPr kumimoji="1" lang="zh-CN" altLang="en-US"/>
          </a:p>
        </p:txBody>
      </p:sp>
      <p:sp>
        <p:nvSpPr>
          <p:cNvPr id="6" name="标题 1"/>
          <p:cNvSpPr txBox="1"/>
          <p:nvPr/>
        </p:nvSpPr>
        <p:spPr>
          <a:xfrm flipH="1" flipV="1">
            <a:off x="1051406" y="1624488"/>
            <a:ext cx="2364335" cy="2364341"/>
          </a:xfrm>
          <a:prstGeom prst="arc">
            <a:avLst>
              <a:gd name="adj1" fmla="val 2400747"/>
              <a:gd name="adj2" fmla="val 9711943"/>
            </a:avLst>
          </a:prstGeom>
          <a:noFill/>
          <a:ln w="30002" cap="flat">
            <a:gradFill>
              <a:gsLst>
                <a:gs pos="0">
                  <a:schemeClr val="accent1">
                    <a:lumMod val="90000"/>
                    <a:lumOff val="10000"/>
                    <a:alpha val="0"/>
                  </a:schemeClr>
                </a:gs>
                <a:gs pos="100000">
                  <a:schemeClr val="accent1">
                    <a:lumMod val="90000"/>
                    <a:lumOff val="10000"/>
                  </a:schemeClr>
                </a:gs>
              </a:gsLst>
              <a:lin ang="10800000" scaled="0"/>
            </a:gradFill>
            <a:miter/>
          </a:ln>
          <a:effectLst/>
        </p:spPr>
        <p:txBody>
          <a:bodyPr vert="horz" wrap="square" lIns="144006" tIns="72003" rIns="144006" bIns="72003" rtlCol="0" anchor="ctr"/>
          <a:lstStyle/>
          <a:p>
            <a:pPr algn="ctr"/>
            <a:endParaRPr kumimoji="1" lang="zh-CN" altLang="en-US"/>
          </a:p>
        </p:txBody>
      </p:sp>
      <p:sp>
        <p:nvSpPr>
          <p:cNvPr id="8" name="标题 1"/>
          <p:cNvSpPr txBox="1"/>
          <p:nvPr/>
        </p:nvSpPr>
        <p:spPr>
          <a:xfrm>
            <a:off x="851216" y="4769534"/>
            <a:ext cx="2845786" cy="1330275"/>
          </a:xfrm>
          <a:prstGeom prst="rect">
            <a:avLst/>
          </a:prstGeom>
          <a:noFill/>
          <a:ln>
            <a:noFill/>
          </a:ln>
          <a:effectLst/>
        </p:spPr>
        <p:txBody>
          <a:bodyPr vert="horz" wrap="square" lIns="0" tIns="0" rIns="0" bIns="0" rtlCol="0" anchor="t"/>
          <a:lstStyle/>
          <a:p>
            <a:pPr algn="ctr"/>
            <a:endParaRPr kumimoji="1" lang="zh-CN" altLang="en-US"/>
          </a:p>
        </p:txBody>
      </p:sp>
      <p:sp>
        <p:nvSpPr>
          <p:cNvPr id="9" name="标题 1"/>
          <p:cNvSpPr txBox="1"/>
          <p:nvPr/>
        </p:nvSpPr>
        <p:spPr>
          <a:xfrm>
            <a:off x="4459535" y="1412092"/>
            <a:ext cx="3157570" cy="5017638"/>
          </a:xfrm>
          <a:prstGeom prst="roundRect">
            <a:avLst>
              <a:gd name="adj" fmla="val 6908"/>
            </a:avLst>
          </a:prstGeom>
          <a:solidFill>
            <a:schemeClr val="bg1"/>
          </a:solidFill>
          <a:ln w="12700" cap="flat">
            <a:noFill/>
            <a:miter/>
          </a:ln>
          <a:effectLst>
            <a:outerShdw blurRad="261620" dist="143891" dir="5400000" sx="98000" sy="98000" algn="t" rotWithShape="0">
              <a:schemeClr val="accent1">
                <a:alpha val="20000"/>
              </a:schemeClr>
            </a:outerShdw>
          </a:effectLst>
        </p:spPr>
        <p:txBody>
          <a:bodyPr vert="horz" wrap="square" lIns="94183" tIns="47092" rIns="94183" bIns="47092" rtlCol="0" anchor="ctr"/>
          <a:lstStyle/>
          <a:p>
            <a:pPr algn="ctr"/>
            <a:endParaRPr kumimoji="1" lang="zh-CN" altLang="en-US"/>
          </a:p>
        </p:txBody>
      </p:sp>
      <p:sp>
        <p:nvSpPr>
          <p:cNvPr id="12" name="标题 1"/>
          <p:cNvSpPr txBox="1"/>
          <p:nvPr/>
        </p:nvSpPr>
        <p:spPr>
          <a:xfrm flipH="1" flipV="1">
            <a:off x="4815618" y="1624488"/>
            <a:ext cx="2364335" cy="2364341"/>
          </a:xfrm>
          <a:prstGeom prst="arc">
            <a:avLst>
              <a:gd name="adj1" fmla="val 2400747"/>
              <a:gd name="adj2" fmla="val 9711943"/>
            </a:avLst>
          </a:prstGeom>
          <a:noFill/>
          <a:ln w="30002" cap="flat">
            <a:gradFill>
              <a:gsLst>
                <a:gs pos="0">
                  <a:schemeClr val="accent1">
                    <a:lumMod val="90000"/>
                    <a:lumOff val="10000"/>
                    <a:alpha val="0"/>
                  </a:schemeClr>
                </a:gs>
                <a:gs pos="100000">
                  <a:schemeClr val="accent1">
                    <a:lumMod val="90000"/>
                    <a:lumOff val="10000"/>
                  </a:schemeClr>
                </a:gs>
              </a:gsLst>
              <a:lin ang="10800000" scaled="0"/>
            </a:gradFill>
            <a:miter/>
          </a:ln>
          <a:effectLst/>
        </p:spPr>
        <p:txBody>
          <a:bodyPr vert="horz" wrap="square" lIns="144006" tIns="72003" rIns="144006" bIns="72003" rtlCol="0" anchor="ctr"/>
          <a:lstStyle/>
          <a:p>
            <a:pPr algn="ctr"/>
            <a:endParaRPr kumimoji="1" lang="zh-CN" altLang="en-US"/>
          </a:p>
        </p:txBody>
      </p:sp>
      <p:sp>
        <p:nvSpPr>
          <p:cNvPr id="13" name="标题 1"/>
          <p:cNvSpPr txBox="1"/>
          <p:nvPr/>
        </p:nvSpPr>
        <p:spPr>
          <a:xfrm>
            <a:off x="5061585" y="4769485"/>
            <a:ext cx="2091690" cy="544830"/>
          </a:xfrm>
          <a:prstGeom prst="rect">
            <a:avLst/>
          </a:prstGeom>
          <a:noFill/>
          <a:ln>
            <a:noFill/>
          </a:ln>
        </p:spPr>
        <p:txBody>
          <a:bodyPr vert="horz" wrap="square" lIns="0" tIns="0" rIns="0" bIns="0" rtlCol="0" anchor="ctr"/>
          <a:lstStyle/>
          <a:p>
            <a:pPr algn="l"/>
            <a:r>
              <a:rPr kumimoji="1" lang="en-US" altLang="zh-CN" sz="2000" b="1">
                <a:ln w="12700">
                  <a:noFill/>
                </a:ln>
                <a:gradFill>
                  <a:gsLst>
                    <a:gs pos="18000">
                      <a:srgbClr val="EA6548">
                        <a:alpha val="100000"/>
                      </a:srgbClr>
                    </a:gs>
                    <a:gs pos="93000">
                      <a:srgbClr val="D23918">
                        <a:alpha val="100000"/>
                      </a:srgbClr>
                    </a:gs>
                  </a:gsLst>
                  <a:lin ang="5400000" scaled="0"/>
                </a:gradFill>
                <a:latin typeface="微软雅黑" panose="020B0503020204020204" charset="-122"/>
                <a:ea typeface="微软雅黑" panose="020B0503020204020204" charset="-122"/>
                <a:cs typeface="微软雅黑" panose="020B0503020204020204" charset="-122"/>
              </a:rPr>
              <a:t>深化联合作战体系改革</a:t>
            </a:r>
            <a:endParaRPr kumimoji="1" lang="zh-CN" altLang="en-US" sz="2000" b="1">
              <a:latin typeface="微软雅黑" panose="020B0503020204020204" charset="-122"/>
              <a:ea typeface="微软雅黑" panose="020B0503020204020204" charset="-122"/>
              <a:cs typeface="微软雅黑" panose="020B0503020204020204" charset="-122"/>
            </a:endParaRPr>
          </a:p>
        </p:txBody>
      </p:sp>
      <p:sp>
        <p:nvSpPr>
          <p:cNvPr id="15" name="标题 1"/>
          <p:cNvSpPr txBox="1"/>
          <p:nvPr/>
        </p:nvSpPr>
        <p:spPr>
          <a:xfrm>
            <a:off x="8223746" y="1412092"/>
            <a:ext cx="3157570" cy="5020458"/>
          </a:xfrm>
          <a:prstGeom prst="roundRect">
            <a:avLst>
              <a:gd name="adj" fmla="val 5836"/>
            </a:avLst>
          </a:prstGeom>
          <a:solidFill>
            <a:schemeClr val="bg1"/>
          </a:solidFill>
          <a:ln w="12700" cap="flat">
            <a:noFill/>
            <a:miter/>
          </a:ln>
          <a:effectLst>
            <a:outerShdw blurRad="261620" dist="143891" dir="5400000" sx="98000" sy="98000" algn="t" rotWithShape="0">
              <a:schemeClr val="accent1">
                <a:alpha val="20000"/>
              </a:schemeClr>
            </a:outerShdw>
          </a:effectLst>
        </p:spPr>
        <p:txBody>
          <a:bodyPr vert="horz" wrap="square" lIns="94183" tIns="47092" rIns="94183" bIns="47092" rtlCol="0" anchor="ctr"/>
          <a:lstStyle/>
          <a:p>
            <a:pPr algn="ctr"/>
            <a:endParaRPr kumimoji="1" lang="zh-CN" altLang="en-US"/>
          </a:p>
        </p:txBody>
      </p:sp>
      <p:sp>
        <p:nvSpPr>
          <p:cNvPr id="19" name="标题 1"/>
          <p:cNvSpPr txBox="1"/>
          <p:nvPr/>
        </p:nvSpPr>
        <p:spPr>
          <a:xfrm>
            <a:off x="8379460" y="4777523"/>
            <a:ext cx="2844800" cy="545047"/>
          </a:xfrm>
          <a:prstGeom prst="rect">
            <a:avLst/>
          </a:prstGeom>
          <a:noFill/>
          <a:ln>
            <a:noFill/>
          </a:ln>
        </p:spPr>
        <p:txBody>
          <a:bodyPr vert="horz" wrap="square" lIns="0" tIns="0" rIns="0" bIns="0" rtlCol="0" anchor="ctr"/>
          <a:lstStyle/>
          <a:p>
            <a:pPr algn="ctr"/>
            <a:r>
              <a:rPr kumimoji="1" lang="en-US" altLang="zh-CN" sz="2000" b="1">
                <a:ln w="12700">
                  <a:noFill/>
                </a:ln>
                <a:gradFill>
                  <a:gsLst>
                    <a:gs pos="18000">
                      <a:srgbClr val="EA6548">
                        <a:alpha val="100000"/>
                      </a:srgbClr>
                    </a:gs>
                    <a:gs pos="93000">
                      <a:srgbClr val="D23918">
                        <a:alpha val="100000"/>
                      </a:srgbClr>
                    </a:gs>
                  </a:gsLst>
                  <a:lin ang="5400000" scaled="0"/>
                </a:gradFill>
                <a:latin typeface="微软雅黑" panose="020B0503020204020204" charset="-122"/>
                <a:ea typeface="微软雅黑" panose="020B0503020204020204" charset="-122"/>
                <a:cs typeface="华文宋体" panose="02010600040101010101" charset="-122"/>
              </a:rPr>
              <a:t>深化跨军地改革</a:t>
            </a:r>
            <a:endParaRPr kumimoji="1" lang="zh-CN" altLang="en-US" sz="2000" b="1">
              <a:latin typeface="微软雅黑" panose="020B0503020204020204" charset="-122"/>
              <a:ea typeface="微软雅黑" panose="020B0503020204020204" charset="-122"/>
            </a:endParaRPr>
          </a:p>
        </p:txBody>
      </p:sp>
      <p:sp>
        <p:nvSpPr>
          <p:cNvPr id="20" name="标题 1"/>
          <p:cNvSpPr txBox="1"/>
          <p:nvPr/>
        </p:nvSpPr>
        <p:spPr>
          <a:xfrm>
            <a:off x="8379638" y="4769534"/>
            <a:ext cx="2845786" cy="1332816"/>
          </a:xfrm>
          <a:prstGeom prst="rect">
            <a:avLst/>
          </a:prstGeom>
          <a:noFill/>
          <a:ln>
            <a:noFill/>
          </a:ln>
          <a:effectLst/>
        </p:spPr>
        <p:txBody>
          <a:bodyPr vert="horz" wrap="square" lIns="0" tIns="0" rIns="0" bIns="0" rtlCol="0" anchor="t"/>
          <a:lstStyle/>
          <a:p>
            <a:pPr algn="ctr"/>
            <a:endParaRPr kumimoji="1" lang="zh-CN" altLang="en-US"/>
          </a:p>
        </p:txBody>
      </p:sp>
      <p:sp>
        <p:nvSpPr>
          <p:cNvPr id="38" name="标题 1"/>
          <p:cNvSpPr txBox="1"/>
          <p:nvPr/>
        </p:nvSpPr>
        <p:spPr>
          <a:xfrm>
            <a:off x="177800" y="420370"/>
            <a:ext cx="11586845" cy="431800"/>
          </a:xfrm>
          <a:prstGeom prst="rect">
            <a:avLst/>
          </a:prstGeom>
          <a:noFill/>
          <a:ln>
            <a:noFill/>
          </a:ln>
        </p:spPr>
        <p:txBody>
          <a:bodyPr vert="horz" wrap="square" lIns="0" tIns="0" rIns="0" bIns="0" rtlCol="0" anchor="ctr"/>
          <a:lstStyle/>
          <a:p>
            <a:pPr algn="l"/>
            <a:r>
              <a:rPr kumimoji="1" lang="en-US" altLang="zh-CN" sz="3200" b="1">
                <a:latin typeface="黑体" panose="02010609060101010101" charset="-122"/>
                <a:ea typeface="黑体" panose="02010609060101010101" charset="-122"/>
                <a:cs typeface="黑体" panose="02010609060101010101" charset="-122"/>
              </a:rPr>
              <a:t>13.</a:t>
            </a:r>
            <a:r>
              <a:rPr kumimoji="1" lang="zh-CN" altLang="en-US" sz="3200" b="1">
                <a:latin typeface="黑体" panose="02010609060101010101" charset="-122"/>
                <a:ea typeface="黑体" panose="02010609060101010101" charset="-122"/>
                <a:cs typeface="黑体" panose="02010609060101010101" charset="-122"/>
              </a:rPr>
              <a:t> 国防和军队现代化是中国式现代化的重要组成部分</a:t>
            </a:r>
            <a:endParaRPr kumimoji="1" lang="zh-CN" altLang="en-US" sz="3200" b="1">
              <a:latin typeface="黑体" panose="02010609060101010101" charset="-122"/>
              <a:ea typeface="黑体" panose="02010609060101010101" charset="-122"/>
              <a:cs typeface="黑体" panose="02010609060101010101" charset="-122"/>
            </a:endParaRPr>
          </a:p>
        </p:txBody>
      </p:sp>
      <p:sp>
        <p:nvSpPr>
          <p:cNvPr id="25" name="标题 1"/>
          <p:cNvSpPr txBox="1"/>
          <p:nvPr/>
        </p:nvSpPr>
        <p:spPr>
          <a:xfrm>
            <a:off x="1346200" y="4564380"/>
            <a:ext cx="1954530" cy="982980"/>
          </a:xfrm>
          <a:prstGeom prst="rect">
            <a:avLst/>
          </a:prstGeom>
          <a:noFill/>
          <a:ln>
            <a:noFill/>
          </a:ln>
        </p:spPr>
        <p:txBody>
          <a:bodyPr vert="horz" wrap="square" lIns="0" tIns="0" rIns="0" bIns="0" rtlCol="0" anchor="ctr"/>
          <a:lstStyle/>
          <a:p>
            <a:pPr algn="ctr"/>
            <a:r>
              <a:rPr kumimoji="1" lang="zh-CN" altLang="en-US" sz="2000" b="1">
                <a:ln w="12700">
                  <a:noFill/>
                </a:ln>
                <a:gradFill>
                  <a:gsLst>
                    <a:gs pos="18000">
                      <a:srgbClr val="EA6548">
                        <a:alpha val="100000"/>
                      </a:srgbClr>
                    </a:gs>
                    <a:gs pos="93000">
                      <a:srgbClr val="D23918">
                        <a:alpha val="100000"/>
                      </a:srgbClr>
                    </a:gs>
                  </a:gsLst>
                  <a:lin ang="5400000" scaled="0"/>
                </a:gradFill>
                <a:latin typeface="微软雅黑" panose="020B0503020204020204" charset="-122"/>
                <a:ea typeface="微软雅黑" panose="020B0503020204020204" charset="-122"/>
                <a:cs typeface="华文宋体" panose="02010600040101010101" charset="-122"/>
              </a:rPr>
              <a:t>完善人民军队领导管理体制机制</a:t>
            </a:r>
            <a:endParaRPr kumimoji="1" lang="zh-CN" altLang="en-US" sz="2000" b="1">
              <a:ln w="12700">
                <a:noFill/>
              </a:ln>
              <a:gradFill>
                <a:gsLst>
                  <a:gs pos="18000">
                    <a:srgbClr val="EA6548">
                      <a:alpha val="100000"/>
                    </a:srgbClr>
                  </a:gs>
                  <a:gs pos="93000">
                    <a:srgbClr val="D23918">
                      <a:alpha val="100000"/>
                    </a:srgbClr>
                  </a:gs>
                </a:gsLst>
                <a:lin ang="5400000" scaled="0"/>
              </a:gradFill>
              <a:latin typeface="微软雅黑" panose="020B0503020204020204" charset="-122"/>
              <a:ea typeface="微软雅黑" panose="020B0503020204020204" charset="-122"/>
              <a:cs typeface="华文宋体" panose="02010600040101010101" charset="-122"/>
            </a:endParaRPr>
          </a:p>
        </p:txBody>
      </p:sp>
      <p:pic>
        <p:nvPicPr>
          <p:cNvPr id="7" name="图片 6"/>
          <p:cNvPicPr/>
          <p:nvPr/>
        </p:nvPicPr>
        <p:blipFill>
          <a:blip r:embed="rId1"/>
        </p:blipFill>
        <p:spPr>
          <a:xfrm>
            <a:off x="4459605" y="1624330"/>
            <a:ext cx="3153410" cy="2310765"/>
          </a:xfrm>
          <a:prstGeom prst="rect">
            <a:avLst/>
          </a:prstGeom>
        </p:spPr>
      </p:pic>
      <p:pic>
        <p:nvPicPr>
          <p:cNvPr id="24" name="图片 23"/>
          <p:cNvPicPr/>
          <p:nvPr/>
        </p:nvPicPr>
        <p:blipFill>
          <a:blip r:embed="rId2"/>
        </p:blipFill>
        <p:spPr>
          <a:xfrm>
            <a:off x="695325" y="1624330"/>
            <a:ext cx="3157220" cy="2242185"/>
          </a:xfrm>
          <a:prstGeom prst="rect">
            <a:avLst/>
          </a:prstGeom>
        </p:spPr>
      </p:pic>
      <p:pic>
        <p:nvPicPr>
          <p:cNvPr id="26" name="图片 25"/>
          <p:cNvPicPr/>
          <p:nvPr/>
        </p:nvPicPr>
        <p:blipFill>
          <a:blip r:embed="rId3"/>
          <a:srcRect/>
        </p:blipFill>
        <p:spPr>
          <a:xfrm>
            <a:off x="8223250" y="1609090"/>
            <a:ext cx="3143885" cy="2326005"/>
          </a:xfrm>
          <a:prstGeom prst="rect">
            <a:avLst/>
          </a:prstGeom>
        </p:spPr>
      </p:pic>
      <p:sp>
        <p:nvSpPr>
          <p:cNvPr id="31" name="图文框 30"/>
          <p:cNvSpPr/>
          <p:nvPr/>
        </p:nvSpPr>
        <p:spPr>
          <a:xfrm>
            <a:off x="1055370" y="4489450"/>
            <a:ext cx="2663825" cy="1080135"/>
          </a:xfrm>
          <a:prstGeom prst="frame">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32" name="图文框 31"/>
          <p:cNvSpPr/>
          <p:nvPr/>
        </p:nvSpPr>
        <p:spPr>
          <a:xfrm>
            <a:off x="4763770" y="4493260"/>
            <a:ext cx="2663825" cy="1080135"/>
          </a:xfrm>
          <a:prstGeom prst="frame">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33" name="图文框 32"/>
          <p:cNvSpPr/>
          <p:nvPr/>
        </p:nvSpPr>
        <p:spPr>
          <a:xfrm>
            <a:off x="8494395" y="4561840"/>
            <a:ext cx="2663825" cy="1080135"/>
          </a:xfrm>
          <a:prstGeom prst="frame">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1000"/>
                                        <p:tgtEl>
                                          <p:spTgt spid="7"/>
                                        </p:tgtEl>
                                      </p:cBhvr>
                                    </p:animEffect>
                                    <p:anim calcmode="lin" valueType="num">
                                      <p:cBhvr>
                                        <p:cTn id="65" dur="1000" fill="hold"/>
                                        <p:tgtEl>
                                          <p:spTgt spid="7"/>
                                        </p:tgtEl>
                                        <p:attrNameLst>
                                          <p:attrName>ppt_x</p:attrName>
                                        </p:attrNameLst>
                                      </p:cBhvr>
                                      <p:tavLst>
                                        <p:tav tm="0">
                                          <p:val>
                                            <p:strVal val="#ppt_x"/>
                                          </p:val>
                                        </p:tav>
                                        <p:tav tm="100000">
                                          <p:val>
                                            <p:strVal val="#ppt_x"/>
                                          </p:val>
                                        </p:tav>
                                      </p:tavLst>
                                    </p:anim>
                                    <p:anim calcmode="lin" valueType="num">
                                      <p:cBhvr>
                                        <p:cTn id="66" dur="1000" fill="hold"/>
                                        <p:tgtEl>
                                          <p:spTgt spid="7"/>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1000"/>
                                        <p:tgtEl>
                                          <p:spTgt spid="24"/>
                                        </p:tgtEl>
                                      </p:cBhvr>
                                    </p:animEffect>
                                    <p:anim calcmode="lin" valueType="num">
                                      <p:cBhvr>
                                        <p:cTn id="70" dur="1000" fill="hold"/>
                                        <p:tgtEl>
                                          <p:spTgt spid="24"/>
                                        </p:tgtEl>
                                        <p:attrNameLst>
                                          <p:attrName>ppt_x</p:attrName>
                                        </p:attrNameLst>
                                      </p:cBhvr>
                                      <p:tavLst>
                                        <p:tav tm="0">
                                          <p:val>
                                            <p:strVal val="#ppt_x"/>
                                          </p:val>
                                        </p:tav>
                                        <p:tav tm="100000">
                                          <p:val>
                                            <p:strVal val="#ppt_x"/>
                                          </p:val>
                                        </p:tav>
                                      </p:tavLst>
                                    </p:anim>
                                    <p:anim calcmode="lin" valueType="num">
                                      <p:cBhvr>
                                        <p:cTn id="71" dur="1000" fill="hold"/>
                                        <p:tgtEl>
                                          <p:spTgt spid="24"/>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1000"/>
                                        <p:tgtEl>
                                          <p:spTgt spid="26"/>
                                        </p:tgtEl>
                                      </p:cBhvr>
                                    </p:animEffect>
                                    <p:anim calcmode="lin" valueType="num">
                                      <p:cBhvr>
                                        <p:cTn id="75" dur="1000" fill="hold"/>
                                        <p:tgtEl>
                                          <p:spTgt spid="26"/>
                                        </p:tgtEl>
                                        <p:attrNameLst>
                                          <p:attrName>ppt_x</p:attrName>
                                        </p:attrNameLst>
                                      </p:cBhvr>
                                      <p:tavLst>
                                        <p:tav tm="0">
                                          <p:val>
                                            <p:strVal val="#ppt_x"/>
                                          </p:val>
                                        </p:tav>
                                        <p:tav tm="100000">
                                          <p:val>
                                            <p:strVal val="#ppt_x"/>
                                          </p:val>
                                        </p:tav>
                                      </p:tavLst>
                                    </p:anim>
                                    <p:anim calcmode="lin" valueType="num">
                                      <p:cBhvr>
                                        <p:cTn id="76" dur="1000" fill="hold"/>
                                        <p:tgtEl>
                                          <p:spTgt spid="26"/>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1000"/>
                                        <p:tgtEl>
                                          <p:spTgt spid="31"/>
                                        </p:tgtEl>
                                      </p:cBhvr>
                                    </p:animEffect>
                                    <p:anim calcmode="lin" valueType="num">
                                      <p:cBhvr>
                                        <p:cTn id="80" dur="1000" fill="hold"/>
                                        <p:tgtEl>
                                          <p:spTgt spid="31"/>
                                        </p:tgtEl>
                                        <p:attrNameLst>
                                          <p:attrName>ppt_x</p:attrName>
                                        </p:attrNameLst>
                                      </p:cBhvr>
                                      <p:tavLst>
                                        <p:tav tm="0">
                                          <p:val>
                                            <p:strVal val="#ppt_x"/>
                                          </p:val>
                                        </p:tav>
                                        <p:tav tm="100000">
                                          <p:val>
                                            <p:strVal val="#ppt_x"/>
                                          </p:val>
                                        </p:tav>
                                      </p:tavLst>
                                    </p:anim>
                                    <p:anim calcmode="lin" valueType="num">
                                      <p:cBhvr>
                                        <p:cTn id="81" dur="1000" fill="hold"/>
                                        <p:tgtEl>
                                          <p:spTgt spid="31"/>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1000"/>
                                        <p:tgtEl>
                                          <p:spTgt spid="33"/>
                                        </p:tgtEl>
                                      </p:cBhvr>
                                    </p:animEffect>
                                    <p:anim calcmode="lin" valueType="num">
                                      <p:cBhvr>
                                        <p:cTn id="90" dur="1000" fill="hold"/>
                                        <p:tgtEl>
                                          <p:spTgt spid="33"/>
                                        </p:tgtEl>
                                        <p:attrNameLst>
                                          <p:attrName>ppt_x</p:attrName>
                                        </p:attrNameLst>
                                      </p:cBhvr>
                                      <p:tavLst>
                                        <p:tav tm="0">
                                          <p:val>
                                            <p:strVal val="#ppt_x"/>
                                          </p:val>
                                        </p:tav>
                                        <p:tav tm="100000">
                                          <p:val>
                                            <p:strVal val="#ppt_x"/>
                                          </p:val>
                                        </p:tav>
                                      </p:tavLst>
                                    </p:anim>
                                    <p:anim calcmode="lin" valueType="num">
                                      <p:cBhvr>
                                        <p:cTn id="9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8" grpId="0" bldLvl="0" animBg="1"/>
      <p:bldP spid="9" grpId="0" bldLvl="0" animBg="1"/>
      <p:bldP spid="12" grpId="0" bldLvl="0" animBg="1"/>
      <p:bldP spid="13" grpId="0"/>
      <p:bldP spid="15" grpId="0" bldLvl="0" animBg="1"/>
      <p:bldP spid="19" grpId="0"/>
      <p:bldP spid="20" grpId="0" bldLvl="0" animBg="1"/>
      <p:bldP spid="38" grpId="0"/>
      <p:bldP spid="25" grpId="0"/>
      <p:bldP spid="31" grpId="0" bldLvl="0" animBg="1"/>
      <p:bldP spid="32" grpId="0" bldLvl="0" animBg="1"/>
      <p:bldP spid="33"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a:stretch>
            <a:fillRect/>
          </a:stretch>
        </p:blipFill>
        <p:spPr>
          <a:xfrm>
            <a:off x="0" y="0"/>
            <a:ext cx="12192000" cy="6858000"/>
          </a:xfrm>
          <a:prstGeom prst="rect">
            <a:avLst/>
          </a:prstGeom>
        </p:spPr>
      </p:pic>
      <p:pic>
        <p:nvPicPr>
          <p:cNvPr id="3" name="图片 2"/>
          <p:cNvPicPr>
            <a:picLocks noChangeAspect="1"/>
          </p:cNvPicPr>
          <p:nvPr/>
        </p:nvPicPr>
        <p:blipFill>
          <a:blip r:embed="rId2"/>
          <a:srcRect/>
          <a:stretch>
            <a:fillRect/>
          </a:stretch>
        </p:blipFill>
        <p:spPr>
          <a:xfrm rot="10800000">
            <a:off x="0" y="0"/>
            <a:ext cx="5547360" cy="3833403"/>
          </a:xfrm>
          <a:prstGeom prst="rect">
            <a:avLst/>
          </a:prstGeom>
          <a:noFill/>
          <a:ln>
            <a:noFill/>
          </a:ln>
        </p:spPr>
      </p:pic>
      <p:pic>
        <p:nvPicPr>
          <p:cNvPr id="4" name="图片 3"/>
          <p:cNvPicPr>
            <a:picLocks noChangeAspect="1"/>
          </p:cNvPicPr>
          <p:nvPr/>
        </p:nvPicPr>
        <p:blipFill>
          <a:blip r:embed="rId2"/>
          <a:srcRect/>
          <a:stretch>
            <a:fillRect/>
          </a:stretch>
        </p:blipFill>
        <p:spPr>
          <a:xfrm rot="10800000" flipH="1">
            <a:off x="6644640" y="0"/>
            <a:ext cx="5547360" cy="3833403"/>
          </a:xfrm>
          <a:prstGeom prst="rect">
            <a:avLst/>
          </a:prstGeom>
          <a:noFill/>
          <a:ln>
            <a:noFill/>
          </a:ln>
        </p:spPr>
      </p:pic>
      <p:pic>
        <p:nvPicPr>
          <p:cNvPr id="5" name="图片 4"/>
          <p:cNvPicPr>
            <a:picLocks noChangeAspect="1"/>
          </p:cNvPicPr>
          <p:nvPr/>
        </p:nvPicPr>
        <p:blipFill>
          <a:blip r:embed="rId3"/>
          <a:srcRect/>
          <a:stretch>
            <a:fillRect/>
          </a:stretch>
        </p:blipFill>
        <p:spPr>
          <a:xfrm>
            <a:off x="-12700" y="3764280"/>
            <a:ext cx="12204700" cy="3291840"/>
          </a:xfrm>
          <a:prstGeom prst="rect">
            <a:avLst/>
          </a:prstGeom>
          <a:noFill/>
          <a:ln>
            <a:noFill/>
          </a:ln>
        </p:spPr>
      </p:pic>
      <p:sp>
        <p:nvSpPr>
          <p:cNvPr id="6" name="标题 1"/>
          <p:cNvSpPr txBox="1"/>
          <p:nvPr/>
        </p:nvSpPr>
        <p:spPr>
          <a:xfrm>
            <a:off x="660400" y="2129741"/>
            <a:ext cx="10858500" cy="4525219"/>
          </a:xfrm>
          <a:prstGeom prst="roundRect">
            <a:avLst>
              <a:gd name="adj" fmla="val 11453"/>
            </a:avLst>
          </a:prstGeom>
          <a:noFill/>
          <a:ln w="19050" cap="sq">
            <a:gradFill>
              <a:gsLst>
                <a:gs pos="0">
                  <a:schemeClr val="accent2">
                    <a:lumMod val="20000"/>
                    <a:lumOff val="80000"/>
                  </a:schemeClr>
                </a:gs>
                <a:gs pos="41000">
                  <a:schemeClr val="bg1">
                    <a:alpha val="0"/>
                  </a:schemeClr>
                </a:gs>
              </a:gsLst>
              <a:lin ang="5400000" scaled="0"/>
            </a:gra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5326136" y="1390323"/>
            <a:ext cx="1490414" cy="1490414"/>
          </a:xfrm>
          <a:prstGeom prst="ellipse">
            <a:avLst/>
          </a:prstGeom>
          <a:gradFill>
            <a:gsLst>
              <a:gs pos="0">
                <a:schemeClr val="accent2"/>
              </a:gs>
              <a:gs pos="100000">
                <a:schemeClr val="accent2">
                  <a:lumMod val="20000"/>
                  <a:lumOff val="80000"/>
                </a:schemeClr>
              </a:gs>
            </a:gsLst>
            <a:lin ang="2700000" scaled="0"/>
          </a:gradFill>
          <a:ln w="12700" cap="sq">
            <a:noFill/>
            <a:miter/>
          </a:ln>
          <a:effectLst>
            <a:outerShdw blurRad="50800" dist="38100" dir="5400000" algn="t" rotWithShape="0">
              <a:schemeClr val="accent2">
                <a:lumMod val="50000"/>
                <a:alpha val="25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262485" y="3009418"/>
            <a:ext cx="9654331" cy="2013994"/>
          </a:xfrm>
          <a:prstGeom prst="rect">
            <a:avLst/>
          </a:prstGeom>
          <a:noFill/>
          <a:ln>
            <a:noFill/>
          </a:ln>
        </p:spPr>
        <p:txBody>
          <a:bodyPr vert="horz" wrap="square" lIns="0" tIns="0" rIns="0" bIns="0" rtlCol="0" anchor="ctr"/>
          <a:lstStyle/>
          <a:p>
            <a:pPr algn="ctr"/>
            <a:r>
              <a:rPr kumimoji="1" lang="zh-CN" altLang="en-US" sz="48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（四）</a:t>
            </a:r>
            <a:r>
              <a:rPr kumimoji="1" lang="en-US" altLang="zh-CN" sz="48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提高党对进一步全面深化改革、推进中国式现代化的领导水平</a:t>
            </a:r>
            <a:endParaRPr kumimoji="1" lang="zh-CN" altLang="en-US"/>
          </a:p>
        </p:txBody>
      </p:sp>
      <p:sp>
        <p:nvSpPr>
          <p:cNvPr id="9" name="标题 1"/>
          <p:cNvSpPr txBox="1"/>
          <p:nvPr/>
        </p:nvSpPr>
        <p:spPr>
          <a:xfrm>
            <a:off x="5060678" y="1578248"/>
            <a:ext cx="2021332" cy="1129676"/>
          </a:xfrm>
          <a:prstGeom prst="rect">
            <a:avLst/>
          </a:prstGeom>
          <a:noFill/>
          <a:ln>
            <a:noFill/>
          </a:ln>
        </p:spPr>
        <p:txBody>
          <a:bodyPr vert="horz" wrap="square" lIns="0" tIns="0" rIns="0" bIns="0" rtlCol="0" anchor="ctr"/>
          <a:lstStyle/>
          <a:p>
            <a:pPr algn="ctr"/>
            <a:r>
              <a:rPr kumimoji="1" lang="en-US" altLang="zh-CN" sz="6000">
                <a:ln w="12700">
                  <a:noFill/>
                </a:ln>
                <a:solidFill>
                  <a:srgbClr val="D23918">
                    <a:alpha val="100000"/>
                  </a:srgbClr>
                </a:solidFill>
                <a:latin typeface="华文中宋" panose="02010600040101010101" pitchFamily="2" charset="-122"/>
                <a:ea typeface="华文中宋" panose="02010600040101010101" pitchFamily="2" charset="-122"/>
                <a:cs typeface="华文中宋" panose="02010600040101010101" pitchFamily="2" charset="-122"/>
              </a:rPr>
              <a:t>04</a:t>
            </a:r>
            <a:endParaRPr kumimoji="1" lang="zh-CN" altLang="en-US"/>
          </a:p>
        </p:txBody>
      </p:sp>
      <p:sp>
        <p:nvSpPr>
          <p:cNvPr id="10" name="标题 1"/>
          <p:cNvSpPr txBox="1"/>
          <p:nvPr/>
        </p:nvSpPr>
        <p:spPr>
          <a:xfrm>
            <a:off x="5405799" y="1469986"/>
            <a:ext cx="1331088" cy="1331088"/>
          </a:xfrm>
          <a:prstGeom prst="ellipse">
            <a:avLst/>
          </a:prstGeom>
          <a:noFill/>
          <a:ln w="12700" cap="sq">
            <a:solidFill>
              <a:schemeClr val="accent1"/>
            </a:solidFill>
            <a:miter/>
          </a:ln>
          <a:effectLst>
            <a:outerShdw blurRad="50800" dist="38100" dir="5400000" algn="t" rotWithShape="0">
              <a:schemeClr val="accent2">
                <a:lumMod val="50000"/>
                <a:alpha val="25000"/>
              </a:schemeClr>
            </a:outerShdw>
          </a:effectLst>
        </p:spPr>
        <p:txBody>
          <a:bodyPr vert="horz" wrap="square" lIns="91440" tIns="45720" rIns="91440" bIns="45720" rtlCol="0" anchor="ctr"/>
          <a:lstStyle/>
          <a:p>
            <a:pPr algn="ct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custDataLst>
              <p:tags r:id="rId1"/>
            </p:custDataLst>
          </p:nvPr>
        </p:nvSpPr>
        <p:spPr>
          <a:xfrm>
            <a:off x="993140" y="1542415"/>
            <a:ext cx="10029190" cy="3781425"/>
          </a:xfrm>
          <a:prstGeom prst="roundRect">
            <a:avLst>
              <a:gd name="adj" fmla="val 3148"/>
            </a:avLst>
          </a:prstGeom>
          <a:solidFill>
            <a:schemeClr val="bg1"/>
          </a:solidFill>
          <a:ln w="19050" cap="sq">
            <a:solidFill>
              <a:schemeClr val="accent1"/>
            </a:solidFill>
            <a:miter/>
          </a:ln>
          <a:effectLst>
            <a:outerShdw dist="88900" dir="2340000" algn="ctr" rotWithShape="0">
              <a:schemeClr val="accent3">
                <a:alpha val="100000"/>
              </a:schemeClr>
            </a:outerShdw>
          </a:effectLst>
        </p:spPr>
        <p:txBody>
          <a:bodyPr vert="horz" wrap="square" lIns="91440" tIns="45720" rIns="91440" bIns="45720" rtlCol="0" anchor="ctr"/>
          <a:lstStyle/>
          <a:p>
            <a:pPr algn="ctr"/>
            <a:endParaRPr kumimoji="1" lang="zh-CN" altLang="en-US"/>
          </a:p>
        </p:txBody>
      </p:sp>
      <p:sp>
        <p:nvSpPr>
          <p:cNvPr id="5" name="标题 1"/>
          <p:cNvSpPr txBox="1"/>
          <p:nvPr>
            <p:custDataLst>
              <p:tags r:id="rId2"/>
            </p:custDataLst>
          </p:nvPr>
        </p:nvSpPr>
        <p:spPr>
          <a:xfrm>
            <a:off x="1343660" y="2188210"/>
            <a:ext cx="9289415" cy="2533015"/>
          </a:xfrm>
          <a:prstGeom prst="rect">
            <a:avLst/>
          </a:prstGeom>
          <a:noFill/>
          <a:ln>
            <a:noFill/>
          </a:ln>
        </p:spPr>
        <p:txBody>
          <a:bodyPr vert="horz" wrap="square" lIns="0" tIns="0" rIns="0" bIns="0" rtlCol="0" anchor="t"/>
          <a:lstStyle/>
          <a:p>
            <a:pPr algn="l">
              <a:lnSpc>
                <a:spcPct val="150000"/>
              </a:lnSpc>
            </a:pPr>
            <a:r>
              <a:rPr kumimoji="1" lang="en-US" altLang="zh-CN" sz="2000" b="1">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决定》强调，党中央领导改革的总体设计、统筹协调、整体推进，鼓励各地区各部门结合实际开拓创新，创造可复制、可推广的新鲜经验。提出要走好新时代党的群众路线，把社会期盼、群众智慧、专家意见、基层经验充分吸收到改革设计中来。提出要围绕解决突出矛盾设置改革议题，优化重点改革方案生成机制，及时发现问题、纠正偏差。</a:t>
            </a:r>
            <a:endParaRPr kumimoji="1" lang="en-US" altLang="zh-CN" sz="2000" b="1">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8" name="标题 1"/>
          <p:cNvSpPr txBox="1"/>
          <p:nvPr>
            <p:custDataLst>
              <p:tags r:id="rId3"/>
            </p:custDataLst>
          </p:nvPr>
        </p:nvSpPr>
        <p:spPr>
          <a:xfrm>
            <a:off x="2391349" y="1848892"/>
            <a:ext cx="444500" cy="254000"/>
          </a:xfrm>
          <a:prstGeom prst="rect">
            <a:avLst/>
          </a:prstGeom>
          <a:noFill/>
          <a:ln>
            <a:noFill/>
          </a:ln>
        </p:spPr>
        <p:txBody>
          <a:bodyPr vert="horz" wrap="square" lIns="0" tIns="0" rIns="0" bIns="0" rtlCol="0" anchor="t">
            <a:spAutoFit/>
          </a:bodyPr>
          <a:lstStyle/>
          <a:p>
            <a:pPr algn="ctr"/>
            <a:r>
              <a:rPr kumimoji="1" lang="en-US" altLang="zh-CN" sz="20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01</a:t>
            </a:r>
            <a:endParaRPr kumimoji="1" lang="zh-CN" altLang="en-US"/>
          </a:p>
        </p:txBody>
      </p:sp>
      <p:sp>
        <p:nvSpPr>
          <p:cNvPr id="13" name="标题 1"/>
          <p:cNvSpPr txBox="1"/>
          <p:nvPr>
            <p:custDataLst>
              <p:tags r:id="rId4"/>
            </p:custDataLst>
          </p:nvPr>
        </p:nvSpPr>
        <p:spPr>
          <a:xfrm>
            <a:off x="7816789" y="1848892"/>
            <a:ext cx="444500" cy="254000"/>
          </a:xfrm>
          <a:prstGeom prst="rect">
            <a:avLst/>
          </a:prstGeom>
          <a:noFill/>
          <a:ln>
            <a:noFill/>
          </a:ln>
        </p:spPr>
        <p:txBody>
          <a:bodyPr vert="horz" wrap="square" lIns="0" tIns="0" rIns="0" bIns="0" rtlCol="0" anchor="t">
            <a:spAutoFit/>
          </a:bodyPr>
          <a:lstStyle/>
          <a:p>
            <a:pPr algn="ctr"/>
            <a:r>
              <a:rPr kumimoji="1" lang="en-US" altLang="zh-CN" sz="20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02</a:t>
            </a:r>
            <a:endParaRPr kumimoji="1" lang="zh-CN" altLang="en-US"/>
          </a:p>
        </p:txBody>
      </p:sp>
      <p:sp>
        <p:nvSpPr>
          <p:cNvPr id="17"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18"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1.坚持党中央对进一步全面深化改革的集中统一领导</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19" name="标题 1"/>
          <p:cNvSpPr txBox="1"/>
          <p:nvPr/>
        </p:nvSpPr>
        <p:spPr>
          <a:xfrm>
            <a:off x="-22412" y="58260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ahLst/>
            <a:cxn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alpha val="81000"/>
            </a:schemeClr>
          </a:solidFill>
          <a:ln w="25400" cap="flat">
            <a:noFill/>
            <a:miter/>
          </a:ln>
          <a:effectLst/>
        </p:spPr>
        <p:txBody>
          <a:bodyPr vert="horz" wrap="square" lIns="91440" tIns="45720" rIns="91440" bIns="45720" rtlCol="0" anchor="ctr"/>
          <a:lstStyle/>
          <a:p>
            <a:pPr algn="ct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500"/>
                            </p:stCondLst>
                            <p:childTnLst>
                              <p:par>
                                <p:cTn id="17" presetID="1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形状 56"/>
          <p:cNvSpPr/>
          <p:nvPr/>
        </p:nvSpPr>
        <p:spPr>
          <a:xfrm>
            <a:off x="0" y="3535826"/>
            <a:ext cx="12192000" cy="2690990"/>
          </a:xfrm>
          <a:custGeom>
            <a:avLst/>
            <a:gdLst>
              <a:gd name="connsiteX0" fmla="*/ 12192000 w 12192000"/>
              <a:gd name="connsiteY0" fmla="*/ 0 h 2690990"/>
              <a:gd name="connsiteX1" fmla="*/ 12192000 w 12192000"/>
              <a:gd name="connsiteY1" fmla="*/ 357564 h 2690990"/>
              <a:gd name="connsiteX2" fmla="*/ 12080516 w 12192000"/>
              <a:gd name="connsiteY2" fmla="*/ 383135 h 2690990"/>
              <a:gd name="connsiteX3" fmla="*/ 5126872 w 12192000"/>
              <a:gd name="connsiteY3" fmla="*/ 2686601 h 2690990"/>
              <a:gd name="connsiteX4" fmla="*/ 0 w 12192000"/>
              <a:gd name="connsiteY4" fmla="*/ 2190298 h 2690990"/>
              <a:gd name="connsiteX5" fmla="*/ 0 w 12192000"/>
              <a:gd name="connsiteY5" fmla="*/ 697570 h 2690990"/>
              <a:gd name="connsiteX6" fmla="*/ 5946756 w 12192000"/>
              <a:gd name="connsiteY6" fmla="*/ 1953599 h 2690990"/>
              <a:gd name="connsiteX7" fmla="*/ 12121079 w 12192000"/>
              <a:gd name="connsiteY7" fmla="*/ 16504 h 269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690990">
                <a:moveTo>
                  <a:pt x="12192000" y="0"/>
                </a:moveTo>
                <a:lnTo>
                  <a:pt x="12192000" y="357564"/>
                </a:lnTo>
                <a:lnTo>
                  <a:pt x="12080516" y="383135"/>
                </a:lnTo>
                <a:cubicBezTo>
                  <a:pt x="9547450" y="1004605"/>
                  <a:pt x="6733074" y="2790992"/>
                  <a:pt x="5126872" y="2686601"/>
                </a:cubicBezTo>
                <a:cubicBezTo>
                  <a:pt x="3220727" y="2564434"/>
                  <a:pt x="1937280" y="1121336"/>
                  <a:pt x="0" y="2190298"/>
                </a:cubicBezTo>
                <a:lnTo>
                  <a:pt x="0" y="697570"/>
                </a:lnTo>
                <a:cubicBezTo>
                  <a:pt x="1676093" y="12925"/>
                  <a:pt x="3732723" y="1953599"/>
                  <a:pt x="5946756" y="1953599"/>
                </a:cubicBezTo>
                <a:cubicBezTo>
                  <a:pt x="7698091" y="1953599"/>
                  <a:pt x="10179972" y="500431"/>
                  <a:pt x="12121079" y="16504"/>
                </a:cubicBezTo>
                <a:close/>
              </a:path>
            </a:pathLst>
          </a:custGeom>
          <a:gradFill>
            <a:gsLst>
              <a:gs pos="31000">
                <a:srgbClr val="C62222">
                  <a:alpha val="67000"/>
                </a:srgbClr>
              </a:gs>
              <a:gs pos="100000">
                <a:srgbClr val="FF0000">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宋体 CN" panose="02020400000000000000" pitchFamily="18" charset="-122"/>
              <a:sym typeface="Arial" panose="020B0604020202020204" pitchFamily="34" charset="0"/>
            </a:endParaRPr>
          </a:p>
        </p:txBody>
      </p:sp>
      <p:grpSp>
        <p:nvGrpSpPr>
          <p:cNvPr id="22" name="组合 21"/>
          <p:cNvGrpSpPr/>
          <p:nvPr/>
        </p:nvGrpSpPr>
        <p:grpSpPr>
          <a:xfrm>
            <a:off x="267981" y="308614"/>
            <a:ext cx="4165796" cy="637364"/>
            <a:chOff x="525411" y="454398"/>
            <a:chExt cx="4165796" cy="637364"/>
          </a:xfrm>
        </p:grpSpPr>
        <p:grpSp>
          <p:nvGrpSpPr>
            <p:cNvPr id="8" name="组合 7"/>
            <p:cNvGrpSpPr/>
            <p:nvPr/>
          </p:nvGrpSpPr>
          <p:grpSpPr>
            <a:xfrm>
              <a:off x="525411" y="454398"/>
              <a:ext cx="704950" cy="637364"/>
              <a:chOff x="1337683" y="2484282"/>
              <a:chExt cx="772300" cy="698258"/>
            </a:xfrm>
          </p:grpSpPr>
          <p:sp>
            <p:nvSpPr>
              <p:cNvPr id="13" name="Freeform 9"/>
              <p:cNvSpPr/>
              <p:nvPr/>
            </p:nvSpPr>
            <p:spPr bwMode="auto">
              <a:xfrm rot="5400000">
                <a:off x="1386353" y="2497575"/>
                <a:ext cx="698258" cy="671671"/>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gradFill flip="none" rotWithShape="1">
                <a:gsLst>
                  <a:gs pos="0">
                    <a:srgbClr val="F03E34"/>
                  </a:gs>
                  <a:gs pos="100000">
                    <a:srgbClr val="590004"/>
                  </a:gs>
                </a:gsLst>
                <a:lin ang="135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prstClr val="white"/>
                  </a:solidFill>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11" name="文本框 10"/>
              <p:cNvSpPr txBox="1"/>
              <p:nvPr/>
            </p:nvSpPr>
            <p:spPr>
              <a:xfrm>
                <a:off x="1337683" y="2631101"/>
                <a:ext cx="772300" cy="403488"/>
              </a:xfrm>
              <a:prstGeom prst="rect">
                <a:avLst/>
              </a:prstGeom>
              <a:noFill/>
            </p:spPr>
            <p:txBody>
              <a:bodyPr wrap="square" rtlCol="0">
                <a:spAutoFit/>
              </a:bodyPr>
              <a:lstStyle/>
              <a:p>
                <a:pPr algn="ctr">
                  <a:defRPr/>
                </a:pPr>
                <a:r>
                  <a:rPr lang="en-US" altLang="zh-CN" b="1" dirty="0">
                    <a:solidFill>
                      <a:schemeClr val="bg1"/>
                    </a:solidFill>
                    <a:latin typeface="黑体" panose="02010609060101010101" charset="-122"/>
                    <a:ea typeface="黑体" panose="02010609060101010101" charset="-122"/>
                  </a:rPr>
                  <a:t>2</a:t>
                </a:r>
                <a:endParaRPr lang="en-US" altLang="zh-CN" b="1" dirty="0">
                  <a:solidFill>
                    <a:schemeClr val="bg1"/>
                  </a:solidFill>
                  <a:latin typeface="黑体" panose="02010609060101010101" charset="-122"/>
                  <a:ea typeface="黑体" panose="02010609060101010101" charset="-122"/>
                  <a:sym typeface="Arial" panose="020B0604020202020204" pitchFamily="34" charset="0"/>
                </a:endParaRPr>
              </a:p>
            </p:txBody>
          </p:sp>
        </p:grpSp>
        <p:sp>
          <p:nvSpPr>
            <p:cNvPr id="19" name="文本框 18"/>
            <p:cNvSpPr txBox="1"/>
            <p:nvPr/>
          </p:nvSpPr>
          <p:spPr>
            <a:xfrm>
              <a:off x="1243302" y="496504"/>
              <a:ext cx="3447905" cy="523220"/>
            </a:xfrm>
            <a:prstGeom prst="rect">
              <a:avLst/>
            </a:prstGeom>
            <a:noFill/>
          </p:spPr>
          <p:txBody>
            <a:bodyPr wrap="square" rtlCol="0">
              <a:spAutoFit/>
            </a:bodyPr>
            <a:lstStyle/>
            <a:p>
              <a:pPr algn="just"/>
              <a:r>
                <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rPr>
                <a:t>现代社会的基本特征</a:t>
              </a:r>
              <a:endPar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endParaRPr>
            </a:p>
          </p:txBody>
        </p:sp>
      </p:grpSp>
      <p:grpSp>
        <p:nvGrpSpPr>
          <p:cNvPr id="16" name="组合 15"/>
          <p:cNvGrpSpPr/>
          <p:nvPr>
            <p:custDataLst>
              <p:tags r:id="rId1"/>
            </p:custDataLst>
          </p:nvPr>
        </p:nvGrpSpPr>
        <p:grpSpPr>
          <a:xfrm>
            <a:off x="985872" y="2194280"/>
            <a:ext cx="2851056" cy="3215481"/>
            <a:chOff x="7931430" y="3066152"/>
            <a:chExt cx="2851056" cy="3215481"/>
          </a:xfrm>
        </p:grpSpPr>
        <p:sp>
          <p:nvSpPr>
            <p:cNvPr id="17" name="矩形: 圆角 4"/>
            <p:cNvSpPr/>
            <p:nvPr>
              <p:custDataLst>
                <p:tags r:id="rId2"/>
              </p:custDataLst>
            </p:nvPr>
          </p:nvSpPr>
          <p:spPr>
            <a:xfrm>
              <a:off x="7931430" y="3066152"/>
              <a:ext cx="2851056" cy="3215481"/>
            </a:xfrm>
            <a:prstGeom prst="roundRect">
              <a:avLst>
                <a:gd name="adj" fmla="val 5598"/>
              </a:avLst>
            </a:prstGeom>
            <a:solidFill>
              <a:schemeClr val="bg1"/>
            </a:solidFill>
            <a:ln>
              <a:solidFill>
                <a:srgbClr val="C00000"/>
              </a:solid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sp>
          <p:nvSpPr>
            <p:cNvPr id="18" name="文本框 17"/>
            <p:cNvSpPr txBox="1"/>
            <p:nvPr>
              <p:custDataLst>
                <p:tags r:id="rId3"/>
              </p:custDataLst>
            </p:nvPr>
          </p:nvSpPr>
          <p:spPr>
            <a:xfrm>
              <a:off x="8050087" y="4029545"/>
              <a:ext cx="2595009" cy="1881284"/>
            </a:xfrm>
            <a:prstGeom prst="rect">
              <a:avLst/>
            </a:prstGeom>
            <a:noFill/>
          </p:spPr>
          <p:txBody>
            <a:bodyPr wrap="square">
              <a:spAutoFit/>
            </a:bodyPr>
            <a:lstStyle>
              <a:defPPr>
                <a:defRPr lang="zh-CN"/>
              </a:defPPr>
              <a:lvl1pPr algn="just">
                <a:lnSpc>
                  <a:spcPct val="150000"/>
                </a:lnSpc>
                <a:defRPr sz="1600">
                  <a:latin typeface="黑体" panose="02010609060101010101" charset="-122"/>
                  <a:ea typeface="黑体" panose="02010609060101010101" charset="-122"/>
                </a:defRPr>
              </a:lvl1pPr>
            </a:lstStyle>
            <a:p>
              <a:r>
                <a:rPr lang="zh-CN" altLang="zh-CN" dirty="0"/>
                <a:t>从社会构成以及社会各种构成要素相互关系的角度看，现代社会呈现</a:t>
              </a:r>
              <a:r>
                <a:rPr lang="zh-CN" altLang="zh-CN" dirty="0">
                  <a:solidFill>
                    <a:srgbClr val="C00000"/>
                  </a:solidFill>
                </a:rPr>
                <a:t>高度的社会分化与高度的社会整合</a:t>
              </a:r>
              <a:r>
                <a:rPr lang="zh-CN" altLang="en-US" dirty="0">
                  <a:solidFill>
                    <a:srgbClr val="C00000"/>
                  </a:solidFill>
                </a:rPr>
                <a:t>同时并存</a:t>
              </a:r>
              <a:r>
                <a:rPr lang="zh-CN" altLang="en-US" dirty="0"/>
                <a:t>的基本特征。</a:t>
              </a:r>
              <a:endParaRPr lang="en-US" altLang="zh-CN" dirty="0"/>
            </a:p>
          </p:txBody>
        </p:sp>
        <p:sp>
          <p:nvSpPr>
            <p:cNvPr id="23" name="文本框 22"/>
            <p:cNvSpPr txBox="1"/>
            <p:nvPr>
              <p:custDataLst>
                <p:tags r:id="rId4"/>
              </p:custDataLst>
            </p:nvPr>
          </p:nvSpPr>
          <p:spPr>
            <a:xfrm>
              <a:off x="8050087" y="3394584"/>
              <a:ext cx="1385777" cy="369332"/>
            </a:xfrm>
            <a:prstGeom prst="rect">
              <a:avLst/>
            </a:prstGeom>
            <a:noFill/>
          </p:spPr>
          <p:txBody>
            <a:bodyPr wrap="square">
              <a:spAutoFit/>
            </a:bodyPr>
            <a:lstStyle>
              <a:defPPr>
                <a:defRPr lang="zh-CN"/>
              </a:defPPr>
              <a:lvl1pPr>
                <a:lnSpc>
                  <a:spcPct val="150000"/>
                </a:lnSpc>
                <a:defRPr>
                  <a:latin typeface="黑体" panose="02010609060101010101" charset="-122"/>
                  <a:ea typeface="黑体" panose="02010609060101010101" charset="-122"/>
                </a:defRPr>
              </a:lvl1pPr>
            </a:lstStyle>
            <a:p>
              <a:pPr>
                <a:lnSpc>
                  <a:spcPct val="100000"/>
                </a:lnSpc>
              </a:pPr>
              <a:r>
                <a:rPr lang="zh-CN" altLang="en-US" dirty="0"/>
                <a:t>第二</a:t>
              </a:r>
              <a:endParaRPr lang="en-US" altLang="zh-CN" dirty="0"/>
            </a:p>
          </p:txBody>
        </p:sp>
      </p:grpSp>
      <p:grpSp>
        <p:nvGrpSpPr>
          <p:cNvPr id="24" name="组合 23"/>
          <p:cNvGrpSpPr/>
          <p:nvPr>
            <p:custDataLst>
              <p:tags r:id="rId5"/>
            </p:custDataLst>
          </p:nvPr>
        </p:nvGrpSpPr>
        <p:grpSpPr>
          <a:xfrm>
            <a:off x="4670472" y="2194281"/>
            <a:ext cx="2851056" cy="3215481"/>
            <a:chOff x="7931430" y="3066152"/>
            <a:chExt cx="2851056" cy="3215481"/>
          </a:xfrm>
        </p:grpSpPr>
        <p:sp>
          <p:nvSpPr>
            <p:cNvPr id="25" name="矩形: 圆角 4"/>
            <p:cNvSpPr/>
            <p:nvPr>
              <p:custDataLst>
                <p:tags r:id="rId6"/>
              </p:custDataLst>
            </p:nvPr>
          </p:nvSpPr>
          <p:spPr>
            <a:xfrm>
              <a:off x="7931430" y="3066152"/>
              <a:ext cx="2851056" cy="3215481"/>
            </a:xfrm>
            <a:prstGeom prst="roundRect">
              <a:avLst>
                <a:gd name="adj" fmla="val 5598"/>
              </a:avLst>
            </a:prstGeom>
            <a:solidFill>
              <a:schemeClr val="bg1"/>
            </a:solidFill>
            <a:ln>
              <a:solidFill>
                <a:srgbClr val="C00000"/>
              </a:solid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sp>
          <p:nvSpPr>
            <p:cNvPr id="26" name="文本框 25"/>
            <p:cNvSpPr txBox="1"/>
            <p:nvPr>
              <p:custDataLst>
                <p:tags r:id="rId7"/>
              </p:custDataLst>
            </p:nvPr>
          </p:nvSpPr>
          <p:spPr>
            <a:xfrm>
              <a:off x="8035149" y="4029544"/>
              <a:ext cx="2595009" cy="1881284"/>
            </a:xfrm>
            <a:prstGeom prst="rect">
              <a:avLst/>
            </a:prstGeom>
            <a:noFill/>
          </p:spPr>
          <p:txBody>
            <a:bodyPr wrap="square">
              <a:spAutoFit/>
            </a:bodyPr>
            <a:lstStyle>
              <a:defPPr>
                <a:defRPr lang="zh-CN"/>
              </a:defPPr>
              <a:lvl1pPr algn="just">
                <a:lnSpc>
                  <a:spcPct val="150000"/>
                </a:lnSpc>
                <a:defRPr sz="1600">
                  <a:latin typeface="黑体" panose="02010609060101010101" charset="-122"/>
                  <a:ea typeface="黑体" panose="02010609060101010101" charset="-122"/>
                </a:defRPr>
              </a:lvl1pPr>
            </a:lstStyle>
            <a:p>
              <a:r>
                <a:rPr lang="zh-CN" altLang="en-US" dirty="0"/>
                <a:t>从</a:t>
              </a:r>
              <a:r>
                <a:rPr lang="zh-CN" altLang="zh-CN" dirty="0"/>
                <a:t>社会经济空间分布</a:t>
              </a:r>
              <a:r>
                <a:rPr lang="zh-CN" altLang="en-US" dirty="0"/>
                <a:t>的角度看</a:t>
              </a:r>
              <a:r>
                <a:rPr lang="zh-CN" altLang="zh-CN" dirty="0"/>
                <a:t>，</a:t>
              </a:r>
              <a:r>
                <a:rPr lang="zh-CN" altLang="zh-CN" dirty="0">
                  <a:solidFill>
                    <a:srgbClr val="C00000"/>
                  </a:solidFill>
                </a:rPr>
                <a:t>城市化</a:t>
              </a:r>
              <a:r>
                <a:rPr lang="zh-CN" altLang="zh-CN" dirty="0"/>
                <a:t>水平达到</a:t>
              </a:r>
              <a:r>
                <a:rPr lang="en-US" altLang="zh-CN" dirty="0">
                  <a:solidFill>
                    <a:srgbClr val="C00000"/>
                  </a:solidFill>
                </a:rPr>
                <a:t>50%</a:t>
              </a:r>
              <a:r>
                <a:rPr lang="zh-CN" altLang="zh-CN" dirty="0"/>
                <a:t>是进入现代社会的最低标准。我国城镇化率</a:t>
              </a:r>
              <a:r>
                <a:rPr lang="zh-CN" altLang="en-US" dirty="0"/>
                <a:t>现已超过</a:t>
              </a:r>
              <a:r>
                <a:rPr lang="en-US" altLang="zh-CN" dirty="0"/>
                <a:t>50%</a:t>
              </a:r>
              <a:r>
                <a:rPr lang="zh-CN" altLang="zh-CN" dirty="0"/>
                <a:t>，实现了城市化。</a:t>
              </a:r>
              <a:endParaRPr lang="zh-CN" altLang="zh-CN" dirty="0"/>
            </a:p>
          </p:txBody>
        </p:sp>
        <p:sp>
          <p:nvSpPr>
            <p:cNvPr id="29" name="文本框 28"/>
            <p:cNvSpPr txBox="1"/>
            <p:nvPr>
              <p:custDataLst>
                <p:tags r:id="rId8"/>
              </p:custDataLst>
            </p:nvPr>
          </p:nvSpPr>
          <p:spPr>
            <a:xfrm>
              <a:off x="8050087" y="3394584"/>
              <a:ext cx="1385777" cy="369332"/>
            </a:xfrm>
            <a:prstGeom prst="rect">
              <a:avLst/>
            </a:prstGeom>
            <a:noFill/>
          </p:spPr>
          <p:txBody>
            <a:bodyPr wrap="square">
              <a:spAutoFit/>
            </a:bodyPr>
            <a:lstStyle>
              <a:defPPr>
                <a:defRPr lang="zh-CN"/>
              </a:defPPr>
              <a:lvl1pPr>
                <a:lnSpc>
                  <a:spcPct val="150000"/>
                </a:lnSpc>
                <a:defRPr>
                  <a:latin typeface="黑体" panose="02010609060101010101" charset="-122"/>
                  <a:ea typeface="黑体" panose="02010609060101010101" charset="-122"/>
                </a:defRPr>
              </a:lvl1pPr>
            </a:lstStyle>
            <a:p>
              <a:pPr>
                <a:lnSpc>
                  <a:spcPct val="100000"/>
                </a:lnSpc>
              </a:pPr>
              <a:r>
                <a:rPr lang="zh-CN" altLang="en-US" dirty="0"/>
                <a:t>第三</a:t>
              </a:r>
              <a:endParaRPr lang="en-US" altLang="zh-CN" dirty="0"/>
            </a:p>
          </p:txBody>
        </p:sp>
      </p:grpSp>
      <p:grpSp>
        <p:nvGrpSpPr>
          <p:cNvPr id="32" name="组合 31"/>
          <p:cNvGrpSpPr/>
          <p:nvPr>
            <p:custDataLst>
              <p:tags r:id="rId9"/>
            </p:custDataLst>
          </p:nvPr>
        </p:nvGrpSpPr>
        <p:grpSpPr>
          <a:xfrm>
            <a:off x="8355072" y="2194280"/>
            <a:ext cx="2851056" cy="3215481"/>
            <a:chOff x="7931430" y="3066152"/>
            <a:chExt cx="2851056" cy="3215481"/>
          </a:xfrm>
        </p:grpSpPr>
        <p:sp>
          <p:nvSpPr>
            <p:cNvPr id="33" name="矩形: 圆角 4"/>
            <p:cNvSpPr/>
            <p:nvPr>
              <p:custDataLst>
                <p:tags r:id="rId10"/>
              </p:custDataLst>
            </p:nvPr>
          </p:nvSpPr>
          <p:spPr>
            <a:xfrm>
              <a:off x="7931430" y="3066152"/>
              <a:ext cx="2851056" cy="3215481"/>
            </a:xfrm>
            <a:prstGeom prst="roundRect">
              <a:avLst>
                <a:gd name="adj" fmla="val 5598"/>
              </a:avLst>
            </a:prstGeom>
            <a:solidFill>
              <a:schemeClr val="bg1"/>
            </a:solidFill>
            <a:ln>
              <a:solidFill>
                <a:srgbClr val="C00000"/>
              </a:solid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sp>
          <p:nvSpPr>
            <p:cNvPr id="34" name="文本框 33"/>
            <p:cNvSpPr txBox="1"/>
            <p:nvPr>
              <p:custDataLst>
                <p:tags r:id="rId11"/>
              </p:custDataLst>
            </p:nvPr>
          </p:nvSpPr>
          <p:spPr>
            <a:xfrm>
              <a:off x="8050087" y="4082132"/>
              <a:ext cx="2595009" cy="1881284"/>
            </a:xfrm>
            <a:prstGeom prst="rect">
              <a:avLst/>
            </a:prstGeom>
            <a:noFill/>
          </p:spPr>
          <p:txBody>
            <a:bodyPr wrap="square">
              <a:spAutoFit/>
            </a:bodyPr>
            <a:lstStyle>
              <a:defPPr>
                <a:defRPr lang="zh-CN"/>
              </a:defPPr>
              <a:lvl1pPr algn="just">
                <a:lnSpc>
                  <a:spcPct val="150000"/>
                </a:lnSpc>
                <a:defRPr sz="1600">
                  <a:latin typeface="黑体" panose="02010609060101010101" charset="-122"/>
                  <a:ea typeface="黑体" panose="02010609060101010101" charset="-122"/>
                </a:defRPr>
              </a:lvl1pPr>
            </a:lstStyle>
            <a:p>
              <a:r>
                <a:rPr lang="zh-CN" altLang="zh-CN" dirty="0"/>
                <a:t>从国家间交往的角度看，</a:t>
              </a:r>
              <a:r>
                <a:rPr lang="zh-CN" altLang="zh-CN" dirty="0">
                  <a:solidFill>
                    <a:srgbClr val="C00000"/>
                  </a:solidFill>
                </a:rPr>
                <a:t>对外开放</a:t>
              </a:r>
              <a:r>
                <a:rPr lang="zh-CN" altLang="en-US" dirty="0">
                  <a:solidFill>
                    <a:srgbClr val="C00000"/>
                  </a:solidFill>
                </a:rPr>
                <a:t>或经济全球化</a:t>
              </a:r>
              <a:r>
                <a:rPr lang="zh-CN" altLang="en-US" dirty="0"/>
                <a:t>是现代社会的一个基本特征。</a:t>
              </a:r>
              <a:endParaRPr lang="en-US" altLang="zh-CN" dirty="0"/>
            </a:p>
            <a:p>
              <a:r>
                <a:rPr lang="zh-CN" altLang="zh-CN" dirty="0"/>
                <a:t>国家</a:t>
              </a:r>
              <a:r>
                <a:rPr lang="zh-CN" altLang="en-US" dirty="0"/>
                <a:t>或</a:t>
              </a:r>
              <a:r>
                <a:rPr lang="zh-CN" altLang="zh-CN" dirty="0"/>
                <a:t>地区</a:t>
              </a:r>
              <a:r>
                <a:rPr lang="zh-CN" altLang="en-US" dirty="0"/>
                <a:t>间的</a:t>
              </a:r>
              <a:r>
                <a:rPr lang="zh-CN" altLang="zh-CN" dirty="0"/>
                <a:t>交流</a:t>
              </a:r>
              <a:r>
                <a:rPr lang="zh-CN" altLang="en-US" dirty="0"/>
                <a:t>交往已</a:t>
              </a:r>
              <a:r>
                <a:rPr lang="zh-CN" altLang="zh-CN" dirty="0"/>
                <a:t>成为一种历史必然</a:t>
              </a:r>
              <a:r>
                <a:rPr lang="zh-CN" altLang="en-US" dirty="0"/>
                <a:t>。</a:t>
              </a:r>
              <a:endParaRPr lang="zh-CN" altLang="en-US" dirty="0"/>
            </a:p>
          </p:txBody>
        </p:sp>
        <p:sp>
          <p:nvSpPr>
            <p:cNvPr id="37" name="文本框 36"/>
            <p:cNvSpPr txBox="1"/>
            <p:nvPr>
              <p:custDataLst>
                <p:tags r:id="rId12"/>
              </p:custDataLst>
            </p:nvPr>
          </p:nvSpPr>
          <p:spPr>
            <a:xfrm>
              <a:off x="8050087" y="3394584"/>
              <a:ext cx="1385777" cy="369332"/>
            </a:xfrm>
            <a:prstGeom prst="rect">
              <a:avLst/>
            </a:prstGeom>
            <a:noFill/>
          </p:spPr>
          <p:txBody>
            <a:bodyPr wrap="square">
              <a:spAutoFit/>
            </a:bodyPr>
            <a:lstStyle>
              <a:defPPr>
                <a:defRPr lang="zh-CN"/>
              </a:defPPr>
              <a:lvl1pPr>
                <a:lnSpc>
                  <a:spcPct val="150000"/>
                </a:lnSpc>
                <a:defRPr>
                  <a:latin typeface="黑体" panose="02010609060101010101" charset="-122"/>
                  <a:ea typeface="黑体" panose="02010609060101010101" charset="-122"/>
                </a:defRPr>
              </a:lvl1pPr>
            </a:lstStyle>
            <a:p>
              <a:pPr>
                <a:lnSpc>
                  <a:spcPct val="100000"/>
                </a:lnSpc>
              </a:pPr>
              <a:r>
                <a:rPr lang="zh-CN" altLang="en-US" dirty="0"/>
                <a:t>第四</a:t>
              </a:r>
              <a:endParaRPr lang="en-US" altLang="zh-CN" dirty="0"/>
            </a:p>
          </p:txBody>
        </p:sp>
      </p:grpSp>
      <p:cxnSp>
        <p:nvCxnSpPr>
          <p:cNvPr id="53" name="直接连接符 52"/>
          <p:cNvCxnSpPr/>
          <p:nvPr>
            <p:custDataLst>
              <p:tags r:id="rId13"/>
            </p:custDataLst>
          </p:nvPr>
        </p:nvCxnSpPr>
        <p:spPr>
          <a:xfrm>
            <a:off x="1199415" y="2954686"/>
            <a:ext cx="489626" cy="0"/>
          </a:xfrm>
          <a:prstGeom prst="line">
            <a:avLst/>
          </a:prstGeom>
          <a:ln w="31750">
            <a:solidFill>
              <a:srgbClr val="DF1716"/>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14"/>
            </p:custDataLst>
          </p:nvPr>
        </p:nvCxnSpPr>
        <p:spPr>
          <a:xfrm>
            <a:off x="4892457" y="2968506"/>
            <a:ext cx="489626" cy="0"/>
          </a:xfrm>
          <a:prstGeom prst="line">
            <a:avLst/>
          </a:prstGeom>
          <a:ln w="31750">
            <a:solidFill>
              <a:srgbClr val="DF1716"/>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15"/>
            </p:custDataLst>
          </p:nvPr>
        </p:nvCxnSpPr>
        <p:spPr>
          <a:xfrm>
            <a:off x="8568327" y="2954686"/>
            <a:ext cx="489626" cy="0"/>
          </a:xfrm>
          <a:prstGeom prst="line">
            <a:avLst/>
          </a:prstGeom>
          <a:ln w="31750">
            <a:solidFill>
              <a:srgbClr val="DF1716"/>
            </a:solidFill>
          </a:ln>
        </p:spPr>
        <p:style>
          <a:lnRef idx="1">
            <a:schemeClr val="accent1"/>
          </a:lnRef>
          <a:fillRef idx="0">
            <a:schemeClr val="accent1"/>
          </a:fillRef>
          <a:effectRef idx="0">
            <a:schemeClr val="accent1"/>
          </a:effectRef>
          <a:fontRef idx="minor">
            <a:schemeClr val="tx1"/>
          </a:fontRef>
        </p:style>
      </p:cxnSp>
      <p:sp>
        <p:nvSpPr>
          <p:cNvPr id="58" name="three-gears_74920"/>
          <p:cNvSpPr/>
          <p:nvPr>
            <p:custDataLst>
              <p:tags r:id="rId16"/>
            </p:custDataLst>
          </p:nvPr>
        </p:nvSpPr>
        <p:spPr>
          <a:xfrm>
            <a:off x="3056209" y="2517395"/>
            <a:ext cx="489626" cy="451201"/>
          </a:xfrm>
          <a:custGeom>
            <a:avLst/>
            <a:gdLst>
              <a:gd name="connsiteX0" fmla="*/ 204318 w 590797"/>
              <a:gd name="connsiteY0" fmla="*/ 320467 h 608406"/>
              <a:gd name="connsiteX1" fmla="*/ 131187 w 590797"/>
              <a:gd name="connsiteY1" fmla="*/ 393358 h 608406"/>
              <a:gd name="connsiteX2" fmla="*/ 204318 w 590797"/>
              <a:gd name="connsiteY2" fmla="*/ 466249 h 608406"/>
              <a:gd name="connsiteX3" fmla="*/ 277314 w 590797"/>
              <a:gd name="connsiteY3" fmla="*/ 393358 h 608406"/>
              <a:gd name="connsiteX4" fmla="*/ 204318 w 590797"/>
              <a:gd name="connsiteY4" fmla="*/ 320467 h 608406"/>
              <a:gd name="connsiteX5" fmla="*/ 532443 w 590797"/>
              <a:gd name="connsiteY5" fmla="*/ 180620 h 608406"/>
              <a:gd name="connsiteX6" fmla="*/ 512814 w 590797"/>
              <a:gd name="connsiteY6" fmla="*/ 202765 h 608406"/>
              <a:gd name="connsiteX7" fmla="*/ 534998 w 590797"/>
              <a:gd name="connsiteY7" fmla="*/ 222360 h 608406"/>
              <a:gd name="connsiteX8" fmla="*/ 554761 w 590797"/>
              <a:gd name="connsiteY8" fmla="*/ 200215 h 608406"/>
              <a:gd name="connsiteX9" fmla="*/ 532443 w 590797"/>
              <a:gd name="connsiteY9" fmla="*/ 180620 h 608406"/>
              <a:gd name="connsiteX10" fmla="*/ 173264 w 590797"/>
              <a:gd name="connsiteY10" fmla="*/ 178310 h 608406"/>
              <a:gd name="connsiteX11" fmla="*/ 235237 w 590797"/>
              <a:gd name="connsiteY11" fmla="*/ 178310 h 608406"/>
              <a:gd name="connsiteX12" fmla="*/ 251637 w 590797"/>
              <a:gd name="connsiteY12" fmla="*/ 191599 h 608406"/>
              <a:gd name="connsiteX13" fmla="*/ 259434 w 590797"/>
              <a:gd name="connsiteY13" fmla="*/ 229723 h 608406"/>
              <a:gd name="connsiteX14" fmla="*/ 266290 w 590797"/>
              <a:gd name="connsiteY14" fmla="*/ 232273 h 608406"/>
              <a:gd name="connsiteX15" fmla="*/ 312804 w 590797"/>
              <a:gd name="connsiteY15" fmla="*/ 259255 h 608406"/>
              <a:gd name="connsiteX16" fmla="*/ 318450 w 590797"/>
              <a:gd name="connsiteY16" fmla="*/ 263819 h 608406"/>
              <a:gd name="connsiteX17" fmla="*/ 355553 w 590797"/>
              <a:gd name="connsiteY17" fmla="*/ 251604 h 608406"/>
              <a:gd name="connsiteX18" fmla="*/ 360795 w 590797"/>
              <a:gd name="connsiteY18" fmla="*/ 250664 h 608406"/>
              <a:gd name="connsiteX19" fmla="*/ 375314 w 590797"/>
              <a:gd name="connsiteY19" fmla="*/ 259121 h 608406"/>
              <a:gd name="connsiteX20" fmla="*/ 406233 w 590797"/>
              <a:gd name="connsiteY20" fmla="*/ 312681 h 608406"/>
              <a:gd name="connsiteX21" fmla="*/ 402872 w 590797"/>
              <a:gd name="connsiteY21" fmla="*/ 333488 h 608406"/>
              <a:gd name="connsiteX22" fmla="*/ 373835 w 590797"/>
              <a:gd name="connsiteY22" fmla="*/ 359262 h 608406"/>
              <a:gd name="connsiteX23" fmla="*/ 374911 w 590797"/>
              <a:gd name="connsiteY23" fmla="*/ 366511 h 608406"/>
              <a:gd name="connsiteX24" fmla="*/ 377062 w 590797"/>
              <a:gd name="connsiteY24" fmla="*/ 393358 h 608406"/>
              <a:gd name="connsiteX25" fmla="*/ 374911 w 590797"/>
              <a:gd name="connsiteY25" fmla="*/ 420340 h 608406"/>
              <a:gd name="connsiteX26" fmla="*/ 373835 w 590797"/>
              <a:gd name="connsiteY26" fmla="*/ 427454 h 608406"/>
              <a:gd name="connsiteX27" fmla="*/ 402872 w 590797"/>
              <a:gd name="connsiteY27" fmla="*/ 453228 h 608406"/>
              <a:gd name="connsiteX28" fmla="*/ 406233 w 590797"/>
              <a:gd name="connsiteY28" fmla="*/ 474035 h 608406"/>
              <a:gd name="connsiteX29" fmla="*/ 375314 w 590797"/>
              <a:gd name="connsiteY29" fmla="*/ 527729 h 608406"/>
              <a:gd name="connsiteX30" fmla="*/ 360795 w 590797"/>
              <a:gd name="connsiteY30" fmla="*/ 536052 h 608406"/>
              <a:gd name="connsiteX31" fmla="*/ 355553 w 590797"/>
              <a:gd name="connsiteY31" fmla="*/ 535247 h 608406"/>
              <a:gd name="connsiteX32" fmla="*/ 318450 w 590797"/>
              <a:gd name="connsiteY32" fmla="*/ 522897 h 608406"/>
              <a:gd name="connsiteX33" fmla="*/ 312804 w 590797"/>
              <a:gd name="connsiteY33" fmla="*/ 527461 h 608406"/>
              <a:gd name="connsiteX34" fmla="*/ 266290 w 590797"/>
              <a:gd name="connsiteY34" fmla="*/ 554443 h 608406"/>
              <a:gd name="connsiteX35" fmla="*/ 259434 w 590797"/>
              <a:gd name="connsiteY35" fmla="*/ 556993 h 608406"/>
              <a:gd name="connsiteX36" fmla="*/ 251637 w 590797"/>
              <a:gd name="connsiteY36" fmla="*/ 595117 h 608406"/>
              <a:gd name="connsiteX37" fmla="*/ 235237 w 590797"/>
              <a:gd name="connsiteY37" fmla="*/ 608406 h 608406"/>
              <a:gd name="connsiteX38" fmla="*/ 173264 w 590797"/>
              <a:gd name="connsiteY38" fmla="*/ 608406 h 608406"/>
              <a:gd name="connsiteX39" fmla="*/ 156864 w 590797"/>
              <a:gd name="connsiteY39" fmla="*/ 595117 h 608406"/>
              <a:gd name="connsiteX40" fmla="*/ 149067 w 590797"/>
              <a:gd name="connsiteY40" fmla="*/ 557127 h 608406"/>
              <a:gd name="connsiteX41" fmla="*/ 142211 w 590797"/>
              <a:gd name="connsiteY41" fmla="*/ 554443 h 608406"/>
              <a:gd name="connsiteX42" fmla="*/ 95697 w 590797"/>
              <a:gd name="connsiteY42" fmla="*/ 527595 h 608406"/>
              <a:gd name="connsiteX43" fmla="*/ 90051 w 590797"/>
              <a:gd name="connsiteY43" fmla="*/ 522897 h 608406"/>
              <a:gd name="connsiteX44" fmla="*/ 52948 w 590797"/>
              <a:gd name="connsiteY44" fmla="*/ 535247 h 608406"/>
              <a:gd name="connsiteX45" fmla="*/ 47706 w 590797"/>
              <a:gd name="connsiteY45" fmla="*/ 536052 h 608406"/>
              <a:gd name="connsiteX46" fmla="*/ 33321 w 590797"/>
              <a:gd name="connsiteY46" fmla="*/ 527729 h 608406"/>
              <a:gd name="connsiteX47" fmla="*/ 2268 w 590797"/>
              <a:gd name="connsiteY47" fmla="*/ 474169 h 608406"/>
              <a:gd name="connsiteX48" fmla="*/ 5629 w 590797"/>
              <a:gd name="connsiteY48" fmla="*/ 453362 h 608406"/>
              <a:gd name="connsiteX49" fmla="*/ 34666 w 590797"/>
              <a:gd name="connsiteY49" fmla="*/ 427454 h 608406"/>
              <a:gd name="connsiteX50" fmla="*/ 33590 w 590797"/>
              <a:gd name="connsiteY50" fmla="*/ 420340 h 608406"/>
              <a:gd name="connsiteX51" fmla="*/ 31439 w 590797"/>
              <a:gd name="connsiteY51" fmla="*/ 393358 h 608406"/>
              <a:gd name="connsiteX52" fmla="*/ 33590 w 590797"/>
              <a:gd name="connsiteY52" fmla="*/ 366511 h 608406"/>
              <a:gd name="connsiteX53" fmla="*/ 34666 w 590797"/>
              <a:gd name="connsiteY53" fmla="*/ 359262 h 608406"/>
              <a:gd name="connsiteX54" fmla="*/ 5629 w 590797"/>
              <a:gd name="connsiteY54" fmla="*/ 333488 h 608406"/>
              <a:gd name="connsiteX55" fmla="*/ 2268 w 590797"/>
              <a:gd name="connsiteY55" fmla="*/ 312681 h 608406"/>
              <a:gd name="connsiteX56" fmla="*/ 33187 w 590797"/>
              <a:gd name="connsiteY56" fmla="*/ 259121 h 608406"/>
              <a:gd name="connsiteX57" fmla="*/ 47706 w 590797"/>
              <a:gd name="connsiteY57" fmla="*/ 250664 h 608406"/>
              <a:gd name="connsiteX58" fmla="*/ 52948 w 590797"/>
              <a:gd name="connsiteY58" fmla="*/ 251604 h 608406"/>
              <a:gd name="connsiteX59" fmla="*/ 90051 w 590797"/>
              <a:gd name="connsiteY59" fmla="*/ 263819 h 608406"/>
              <a:gd name="connsiteX60" fmla="*/ 95697 w 590797"/>
              <a:gd name="connsiteY60" fmla="*/ 259255 h 608406"/>
              <a:gd name="connsiteX61" fmla="*/ 142211 w 590797"/>
              <a:gd name="connsiteY61" fmla="*/ 232408 h 608406"/>
              <a:gd name="connsiteX62" fmla="*/ 149067 w 590797"/>
              <a:gd name="connsiteY62" fmla="*/ 229723 h 608406"/>
              <a:gd name="connsiteX63" fmla="*/ 156864 w 590797"/>
              <a:gd name="connsiteY63" fmla="*/ 191734 h 608406"/>
              <a:gd name="connsiteX64" fmla="*/ 173264 w 590797"/>
              <a:gd name="connsiteY64" fmla="*/ 178310 h 608406"/>
              <a:gd name="connsiteX65" fmla="*/ 538897 w 590797"/>
              <a:gd name="connsiteY65" fmla="*/ 142102 h 608406"/>
              <a:gd name="connsiteX66" fmla="*/ 542930 w 590797"/>
              <a:gd name="connsiteY66" fmla="*/ 145055 h 608406"/>
              <a:gd name="connsiteX67" fmla="*/ 545753 w 590797"/>
              <a:gd name="connsiteY67" fmla="*/ 155926 h 608406"/>
              <a:gd name="connsiteX68" fmla="*/ 563097 w 590797"/>
              <a:gd name="connsiteY68" fmla="*/ 164649 h 608406"/>
              <a:gd name="connsiteX69" fmla="*/ 573584 w 590797"/>
              <a:gd name="connsiteY69" fmla="*/ 160355 h 608406"/>
              <a:gd name="connsiteX70" fmla="*/ 578289 w 590797"/>
              <a:gd name="connsiteY70" fmla="*/ 161831 h 608406"/>
              <a:gd name="connsiteX71" fmla="*/ 587835 w 590797"/>
              <a:gd name="connsiteY71" fmla="*/ 176326 h 608406"/>
              <a:gd name="connsiteX72" fmla="*/ 587297 w 590797"/>
              <a:gd name="connsiteY72" fmla="*/ 181157 h 608406"/>
              <a:gd name="connsiteX73" fmla="*/ 579365 w 590797"/>
              <a:gd name="connsiteY73" fmla="*/ 189076 h 608406"/>
              <a:gd name="connsiteX74" fmla="*/ 580844 w 590797"/>
              <a:gd name="connsiteY74" fmla="*/ 198739 h 608406"/>
              <a:gd name="connsiteX75" fmla="*/ 580440 w 590797"/>
              <a:gd name="connsiteY75" fmla="*/ 208536 h 608406"/>
              <a:gd name="connsiteX76" fmla="*/ 589314 w 590797"/>
              <a:gd name="connsiteY76" fmla="*/ 215515 h 608406"/>
              <a:gd name="connsiteX77" fmla="*/ 590389 w 590797"/>
              <a:gd name="connsiteY77" fmla="*/ 220212 h 608406"/>
              <a:gd name="connsiteX78" fmla="*/ 582726 w 590797"/>
              <a:gd name="connsiteY78" fmla="*/ 235646 h 608406"/>
              <a:gd name="connsiteX79" fmla="*/ 578155 w 590797"/>
              <a:gd name="connsiteY79" fmla="*/ 237660 h 608406"/>
              <a:gd name="connsiteX80" fmla="*/ 567265 w 590797"/>
              <a:gd name="connsiteY80" fmla="*/ 234707 h 608406"/>
              <a:gd name="connsiteX81" fmla="*/ 550997 w 590797"/>
              <a:gd name="connsiteY81" fmla="*/ 245444 h 608406"/>
              <a:gd name="connsiteX82" fmla="*/ 549383 w 590797"/>
              <a:gd name="connsiteY82" fmla="*/ 256583 h 608406"/>
              <a:gd name="connsiteX83" fmla="*/ 545753 w 590797"/>
              <a:gd name="connsiteY83" fmla="*/ 259804 h 608406"/>
              <a:gd name="connsiteX84" fmla="*/ 528544 w 590797"/>
              <a:gd name="connsiteY84" fmla="*/ 260878 h 608406"/>
              <a:gd name="connsiteX85" fmla="*/ 524511 w 590797"/>
              <a:gd name="connsiteY85" fmla="*/ 257925 h 608406"/>
              <a:gd name="connsiteX86" fmla="*/ 521688 w 590797"/>
              <a:gd name="connsiteY86" fmla="*/ 247054 h 608406"/>
              <a:gd name="connsiteX87" fmla="*/ 504344 w 590797"/>
              <a:gd name="connsiteY87" fmla="*/ 238331 h 608406"/>
              <a:gd name="connsiteX88" fmla="*/ 493857 w 590797"/>
              <a:gd name="connsiteY88" fmla="*/ 242625 h 608406"/>
              <a:gd name="connsiteX89" fmla="*/ 489152 w 590797"/>
              <a:gd name="connsiteY89" fmla="*/ 241149 h 608406"/>
              <a:gd name="connsiteX90" fmla="*/ 479606 w 590797"/>
              <a:gd name="connsiteY90" fmla="*/ 226789 h 608406"/>
              <a:gd name="connsiteX91" fmla="*/ 480144 w 590797"/>
              <a:gd name="connsiteY91" fmla="*/ 221823 h 608406"/>
              <a:gd name="connsiteX92" fmla="*/ 488076 w 590797"/>
              <a:gd name="connsiteY92" fmla="*/ 213904 h 608406"/>
              <a:gd name="connsiteX93" fmla="*/ 486597 w 590797"/>
              <a:gd name="connsiteY93" fmla="*/ 204241 h 608406"/>
              <a:gd name="connsiteX94" fmla="*/ 487001 w 590797"/>
              <a:gd name="connsiteY94" fmla="*/ 194444 h 608406"/>
              <a:gd name="connsiteX95" fmla="*/ 478127 w 590797"/>
              <a:gd name="connsiteY95" fmla="*/ 187465 h 608406"/>
              <a:gd name="connsiteX96" fmla="*/ 477052 w 590797"/>
              <a:gd name="connsiteY96" fmla="*/ 182768 h 608406"/>
              <a:gd name="connsiteX97" fmla="*/ 484850 w 590797"/>
              <a:gd name="connsiteY97" fmla="*/ 167334 h 608406"/>
              <a:gd name="connsiteX98" fmla="*/ 489286 w 590797"/>
              <a:gd name="connsiteY98" fmla="*/ 165320 h 608406"/>
              <a:gd name="connsiteX99" fmla="*/ 500176 w 590797"/>
              <a:gd name="connsiteY99" fmla="*/ 168273 h 608406"/>
              <a:gd name="connsiteX100" fmla="*/ 516444 w 590797"/>
              <a:gd name="connsiteY100" fmla="*/ 157536 h 608406"/>
              <a:gd name="connsiteX101" fmla="*/ 518058 w 590797"/>
              <a:gd name="connsiteY101" fmla="*/ 146397 h 608406"/>
              <a:gd name="connsiteX102" fmla="*/ 521688 w 590797"/>
              <a:gd name="connsiteY102" fmla="*/ 143176 h 608406"/>
              <a:gd name="connsiteX103" fmla="*/ 376508 w 590797"/>
              <a:gd name="connsiteY103" fmla="*/ 67611 h 608406"/>
              <a:gd name="connsiteX104" fmla="*/ 356075 w 590797"/>
              <a:gd name="connsiteY104" fmla="*/ 115265 h 608406"/>
              <a:gd name="connsiteX105" fmla="*/ 403662 w 590797"/>
              <a:gd name="connsiteY105" fmla="*/ 135669 h 608406"/>
              <a:gd name="connsiteX106" fmla="*/ 424095 w 590797"/>
              <a:gd name="connsiteY106" fmla="*/ 88015 h 608406"/>
              <a:gd name="connsiteX107" fmla="*/ 376508 w 590797"/>
              <a:gd name="connsiteY107" fmla="*/ 67611 h 608406"/>
              <a:gd name="connsiteX108" fmla="*/ 365754 w 590797"/>
              <a:gd name="connsiteY108" fmla="*/ 493 h 608406"/>
              <a:gd name="connsiteX109" fmla="*/ 374088 w 590797"/>
              <a:gd name="connsiteY109" fmla="*/ 3044 h 608406"/>
              <a:gd name="connsiteX110" fmla="*/ 384842 w 590797"/>
              <a:gd name="connsiteY110" fmla="*/ 19420 h 608406"/>
              <a:gd name="connsiteX111" fmla="*/ 418315 w 590797"/>
              <a:gd name="connsiteY111" fmla="*/ 24253 h 608406"/>
              <a:gd name="connsiteX112" fmla="*/ 433505 w 590797"/>
              <a:gd name="connsiteY112" fmla="*/ 11635 h 608406"/>
              <a:gd name="connsiteX113" fmla="*/ 442108 w 590797"/>
              <a:gd name="connsiteY113" fmla="*/ 11500 h 608406"/>
              <a:gd name="connsiteX114" fmla="*/ 465633 w 590797"/>
              <a:gd name="connsiteY114" fmla="*/ 30025 h 608406"/>
              <a:gd name="connsiteX115" fmla="*/ 467515 w 590797"/>
              <a:gd name="connsiteY115" fmla="*/ 38482 h 608406"/>
              <a:gd name="connsiteX116" fmla="*/ 458777 w 590797"/>
              <a:gd name="connsiteY116" fmla="*/ 55933 h 608406"/>
              <a:gd name="connsiteX117" fmla="*/ 466709 w 590797"/>
              <a:gd name="connsiteY117" fmla="*/ 71101 h 608406"/>
              <a:gd name="connsiteX118" fmla="*/ 471414 w 590797"/>
              <a:gd name="connsiteY118" fmla="*/ 87478 h 608406"/>
              <a:gd name="connsiteX119" fmla="*/ 489830 w 590797"/>
              <a:gd name="connsiteY119" fmla="*/ 94056 h 608406"/>
              <a:gd name="connsiteX120" fmla="*/ 494266 w 590797"/>
              <a:gd name="connsiteY120" fmla="*/ 101439 h 608406"/>
              <a:gd name="connsiteX121" fmla="*/ 489965 w 590797"/>
              <a:gd name="connsiteY121" fmla="*/ 131239 h 608406"/>
              <a:gd name="connsiteX122" fmla="*/ 483647 w 590797"/>
              <a:gd name="connsiteY122" fmla="*/ 137011 h 608406"/>
              <a:gd name="connsiteX123" fmla="*/ 464020 w 590797"/>
              <a:gd name="connsiteY123" fmla="*/ 138219 h 608406"/>
              <a:gd name="connsiteX124" fmla="*/ 443049 w 590797"/>
              <a:gd name="connsiteY124" fmla="*/ 164798 h 608406"/>
              <a:gd name="connsiteX125" fmla="*/ 446545 w 590797"/>
              <a:gd name="connsiteY125" fmla="*/ 184128 h 608406"/>
              <a:gd name="connsiteX126" fmla="*/ 442243 w 590797"/>
              <a:gd name="connsiteY126" fmla="*/ 191645 h 608406"/>
              <a:gd name="connsiteX127" fmla="*/ 414416 w 590797"/>
              <a:gd name="connsiteY127" fmla="*/ 202787 h 608406"/>
              <a:gd name="connsiteX128" fmla="*/ 406216 w 590797"/>
              <a:gd name="connsiteY128" fmla="*/ 200236 h 608406"/>
              <a:gd name="connsiteX129" fmla="*/ 395328 w 590797"/>
              <a:gd name="connsiteY129" fmla="*/ 183860 h 608406"/>
              <a:gd name="connsiteX130" fmla="*/ 361855 w 590797"/>
              <a:gd name="connsiteY130" fmla="*/ 179027 h 608406"/>
              <a:gd name="connsiteX131" fmla="*/ 346799 w 590797"/>
              <a:gd name="connsiteY131" fmla="*/ 191645 h 608406"/>
              <a:gd name="connsiteX132" fmla="*/ 338062 w 590797"/>
              <a:gd name="connsiteY132" fmla="*/ 191780 h 608406"/>
              <a:gd name="connsiteX133" fmla="*/ 314537 w 590797"/>
              <a:gd name="connsiteY133" fmla="*/ 173255 h 608406"/>
              <a:gd name="connsiteX134" fmla="*/ 312655 w 590797"/>
              <a:gd name="connsiteY134" fmla="*/ 164798 h 608406"/>
              <a:gd name="connsiteX135" fmla="*/ 321393 w 590797"/>
              <a:gd name="connsiteY135" fmla="*/ 147213 h 608406"/>
              <a:gd name="connsiteX136" fmla="*/ 313461 w 590797"/>
              <a:gd name="connsiteY136" fmla="*/ 132179 h 608406"/>
              <a:gd name="connsiteX137" fmla="*/ 308891 w 590797"/>
              <a:gd name="connsiteY137" fmla="*/ 115802 h 608406"/>
              <a:gd name="connsiteX138" fmla="*/ 290340 w 590797"/>
              <a:gd name="connsiteY138" fmla="*/ 109090 h 608406"/>
              <a:gd name="connsiteX139" fmla="*/ 285904 w 590797"/>
              <a:gd name="connsiteY139" fmla="*/ 101707 h 608406"/>
              <a:gd name="connsiteX140" fmla="*/ 290205 w 590797"/>
              <a:gd name="connsiteY140" fmla="*/ 72041 h 608406"/>
              <a:gd name="connsiteX141" fmla="*/ 296523 w 590797"/>
              <a:gd name="connsiteY141" fmla="*/ 66269 h 608406"/>
              <a:gd name="connsiteX142" fmla="*/ 316284 w 590797"/>
              <a:gd name="connsiteY142" fmla="*/ 65061 h 608406"/>
              <a:gd name="connsiteX143" fmla="*/ 337121 w 590797"/>
              <a:gd name="connsiteY143" fmla="*/ 38482 h 608406"/>
              <a:gd name="connsiteX144" fmla="*/ 333625 w 590797"/>
              <a:gd name="connsiteY144" fmla="*/ 19152 h 608406"/>
              <a:gd name="connsiteX145" fmla="*/ 337927 w 590797"/>
              <a:gd name="connsiteY145" fmla="*/ 11635 h 60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90797" h="608406">
                <a:moveTo>
                  <a:pt x="204318" y="320467"/>
                </a:moveTo>
                <a:cubicBezTo>
                  <a:pt x="163988" y="320467"/>
                  <a:pt x="131187" y="353221"/>
                  <a:pt x="131187" y="393358"/>
                </a:cubicBezTo>
                <a:cubicBezTo>
                  <a:pt x="131187" y="433629"/>
                  <a:pt x="163988" y="466249"/>
                  <a:pt x="204318" y="466249"/>
                </a:cubicBezTo>
                <a:cubicBezTo>
                  <a:pt x="244513" y="466249"/>
                  <a:pt x="277314" y="433629"/>
                  <a:pt x="277314" y="393358"/>
                </a:cubicBezTo>
                <a:cubicBezTo>
                  <a:pt x="277314" y="353221"/>
                  <a:pt x="244513" y="320467"/>
                  <a:pt x="204318" y="320467"/>
                </a:cubicBezTo>
                <a:close/>
                <a:moveTo>
                  <a:pt x="532443" y="180620"/>
                </a:moveTo>
                <a:cubicBezTo>
                  <a:pt x="520881" y="181291"/>
                  <a:pt x="512142" y="191223"/>
                  <a:pt x="512814" y="202765"/>
                </a:cubicBezTo>
                <a:cubicBezTo>
                  <a:pt x="513486" y="214307"/>
                  <a:pt x="523435" y="223031"/>
                  <a:pt x="534998" y="222360"/>
                </a:cubicBezTo>
                <a:cubicBezTo>
                  <a:pt x="546560" y="221689"/>
                  <a:pt x="555434" y="211757"/>
                  <a:pt x="554761" y="200215"/>
                </a:cubicBezTo>
                <a:cubicBezTo>
                  <a:pt x="554089" y="188673"/>
                  <a:pt x="544140" y="179949"/>
                  <a:pt x="532443" y="180620"/>
                </a:cubicBezTo>
                <a:close/>
                <a:moveTo>
                  <a:pt x="173264" y="178310"/>
                </a:moveTo>
                <a:lnTo>
                  <a:pt x="235237" y="178310"/>
                </a:lnTo>
                <a:cubicBezTo>
                  <a:pt x="243168" y="178310"/>
                  <a:pt x="250024" y="183948"/>
                  <a:pt x="251637" y="191599"/>
                </a:cubicBezTo>
                <a:lnTo>
                  <a:pt x="259434" y="229723"/>
                </a:lnTo>
                <a:lnTo>
                  <a:pt x="266290" y="232273"/>
                </a:lnTo>
                <a:cubicBezTo>
                  <a:pt x="283094" y="238851"/>
                  <a:pt x="298688" y="247845"/>
                  <a:pt x="312804" y="259255"/>
                </a:cubicBezTo>
                <a:lnTo>
                  <a:pt x="318450" y="263819"/>
                </a:lnTo>
                <a:lnTo>
                  <a:pt x="355553" y="251604"/>
                </a:lnTo>
                <a:cubicBezTo>
                  <a:pt x="357166" y="250932"/>
                  <a:pt x="359048" y="250664"/>
                  <a:pt x="360795" y="250664"/>
                </a:cubicBezTo>
                <a:cubicBezTo>
                  <a:pt x="366710" y="250664"/>
                  <a:pt x="372222" y="253886"/>
                  <a:pt x="375314" y="259121"/>
                </a:cubicBezTo>
                <a:lnTo>
                  <a:pt x="406233" y="312681"/>
                </a:lnTo>
                <a:cubicBezTo>
                  <a:pt x="410266" y="319528"/>
                  <a:pt x="408787" y="328253"/>
                  <a:pt x="402872" y="333488"/>
                </a:cubicBezTo>
                <a:lnTo>
                  <a:pt x="373835" y="359262"/>
                </a:lnTo>
                <a:lnTo>
                  <a:pt x="374911" y="366511"/>
                </a:lnTo>
                <a:cubicBezTo>
                  <a:pt x="376389" y="375370"/>
                  <a:pt x="377062" y="384364"/>
                  <a:pt x="377062" y="393358"/>
                </a:cubicBezTo>
                <a:cubicBezTo>
                  <a:pt x="377062" y="402352"/>
                  <a:pt x="376389" y="411480"/>
                  <a:pt x="374911" y="420340"/>
                </a:cubicBezTo>
                <a:lnTo>
                  <a:pt x="373835" y="427454"/>
                </a:lnTo>
                <a:lnTo>
                  <a:pt x="402872" y="453228"/>
                </a:lnTo>
                <a:cubicBezTo>
                  <a:pt x="408787" y="458463"/>
                  <a:pt x="410266" y="467188"/>
                  <a:pt x="406233" y="474035"/>
                </a:cubicBezTo>
                <a:lnTo>
                  <a:pt x="375314" y="527729"/>
                </a:lnTo>
                <a:cubicBezTo>
                  <a:pt x="372356" y="532830"/>
                  <a:pt x="366710" y="536052"/>
                  <a:pt x="360795" y="536052"/>
                </a:cubicBezTo>
                <a:cubicBezTo>
                  <a:pt x="359048" y="536052"/>
                  <a:pt x="357166" y="535784"/>
                  <a:pt x="355553" y="535247"/>
                </a:cubicBezTo>
                <a:lnTo>
                  <a:pt x="318450" y="522897"/>
                </a:lnTo>
                <a:lnTo>
                  <a:pt x="312804" y="527461"/>
                </a:lnTo>
                <a:cubicBezTo>
                  <a:pt x="298823" y="538871"/>
                  <a:pt x="283094" y="547999"/>
                  <a:pt x="266290" y="554443"/>
                </a:cubicBezTo>
                <a:lnTo>
                  <a:pt x="259434" y="556993"/>
                </a:lnTo>
                <a:lnTo>
                  <a:pt x="251637" y="595117"/>
                </a:lnTo>
                <a:cubicBezTo>
                  <a:pt x="250024" y="602902"/>
                  <a:pt x="243168" y="608406"/>
                  <a:pt x="235237" y="608406"/>
                </a:cubicBezTo>
                <a:lnTo>
                  <a:pt x="173264" y="608406"/>
                </a:lnTo>
                <a:cubicBezTo>
                  <a:pt x="165333" y="608406"/>
                  <a:pt x="158477" y="602768"/>
                  <a:pt x="156864" y="595117"/>
                </a:cubicBezTo>
                <a:lnTo>
                  <a:pt x="149067" y="557127"/>
                </a:lnTo>
                <a:lnTo>
                  <a:pt x="142211" y="554443"/>
                </a:lnTo>
                <a:cubicBezTo>
                  <a:pt x="125407" y="547999"/>
                  <a:pt x="109813" y="538871"/>
                  <a:pt x="95697" y="527595"/>
                </a:cubicBezTo>
                <a:lnTo>
                  <a:pt x="90051" y="522897"/>
                </a:lnTo>
                <a:lnTo>
                  <a:pt x="52948" y="535247"/>
                </a:lnTo>
                <a:cubicBezTo>
                  <a:pt x="51335" y="535784"/>
                  <a:pt x="49588" y="536052"/>
                  <a:pt x="47706" y="536052"/>
                </a:cubicBezTo>
                <a:cubicBezTo>
                  <a:pt x="41791" y="536052"/>
                  <a:pt x="36279" y="532830"/>
                  <a:pt x="33321" y="527729"/>
                </a:cubicBezTo>
                <a:lnTo>
                  <a:pt x="2268" y="474169"/>
                </a:lnTo>
                <a:cubicBezTo>
                  <a:pt x="-1631" y="467323"/>
                  <a:pt x="-286" y="458597"/>
                  <a:pt x="5629" y="453362"/>
                </a:cubicBezTo>
                <a:lnTo>
                  <a:pt x="34666" y="427454"/>
                </a:lnTo>
                <a:lnTo>
                  <a:pt x="33590" y="420340"/>
                </a:lnTo>
                <a:cubicBezTo>
                  <a:pt x="32112" y="411480"/>
                  <a:pt x="31439" y="402352"/>
                  <a:pt x="31439" y="393358"/>
                </a:cubicBezTo>
                <a:cubicBezTo>
                  <a:pt x="31439" y="384364"/>
                  <a:pt x="32246" y="375370"/>
                  <a:pt x="33590" y="366511"/>
                </a:cubicBezTo>
                <a:lnTo>
                  <a:pt x="34666" y="359262"/>
                </a:lnTo>
                <a:lnTo>
                  <a:pt x="5629" y="333488"/>
                </a:lnTo>
                <a:cubicBezTo>
                  <a:pt x="-286" y="328253"/>
                  <a:pt x="-1765" y="319528"/>
                  <a:pt x="2268" y="312681"/>
                </a:cubicBezTo>
                <a:lnTo>
                  <a:pt x="33187" y="259121"/>
                </a:lnTo>
                <a:cubicBezTo>
                  <a:pt x="36279" y="253886"/>
                  <a:pt x="41791" y="250664"/>
                  <a:pt x="47706" y="250664"/>
                </a:cubicBezTo>
                <a:cubicBezTo>
                  <a:pt x="49453" y="250664"/>
                  <a:pt x="51335" y="251067"/>
                  <a:pt x="52948" y="251604"/>
                </a:cubicBezTo>
                <a:lnTo>
                  <a:pt x="90051" y="263819"/>
                </a:lnTo>
                <a:lnTo>
                  <a:pt x="95697" y="259255"/>
                </a:lnTo>
                <a:cubicBezTo>
                  <a:pt x="109813" y="247845"/>
                  <a:pt x="125407" y="238851"/>
                  <a:pt x="142211" y="232408"/>
                </a:cubicBezTo>
                <a:lnTo>
                  <a:pt x="149067" y="229723"/>
                </a:lnTo>
                <a:lnTo>
                  <a:pt x="156864" y="191734"/>
                </a:lnTo>
                <a:cubicBezTo>
                  <a:pt x="158477" y="183948"/>
                  <a:pt x="165333" y="178310"/>
                  <a:pt x="173264" y="178310"/>
                </a:cubicBezTo>
                <a:close/>
                <a:moveTo>
                  <a:pt x="538897" y="142102"/>
                </a:moveTo>
                <a:cubicBezTo>
                  <a:pt x="540779" y="141968"/>
                  <a:pt x="542392" y="143176"/>
                  <a:pt x="542930" y="145055"/>
                </a:cubicBezTo>
                <a:lnTo>
                  <a:pt x="545753" y="155926"/>
                </a:lnTo>
                <a:cubicBezTo>
                  <a:pt x="552207" y="157536"/>
                  <a:pt x="558122" y="160623"/>
                  <a:pt x="563097" y="164649"/>
                </a:cubicBezTo>
                <a:lnTo>
                  <a:pt x="573584" y="160355"/>
                </a:lnTo>
                <a:cubicBezTo>
                  <a:pt x="575331" y="159684"/>
                  <a:pt x="577348" y="160355"/>
                  <a:pt x="578289" y="161831"/>
                </a:cubicBezTo>
                <a:lnTo>
                  <a:pt x="587835" y="176326"/>
                </a:lnTo>
                <a:cubicBezTo>
                  <a:pt x="588776" y="177802"/>
                  <a:pt x="588642" y="179815"/>
                  <a:pt x="587297" y="181157"/>
                </a:cubicBezTo>
                <a:lnTo>
                  <a:pt x="579365" y="189076"/>
                </a:lnTo>
                <a:cubicBezTo>
                  <a:pt x="580171" y="192162"/>
                  <a:pt x="580709" y="195383"/>
                  <a:pt x="580844" y="198739"/>
                </a:cubicBezTo>
                <a:cubicBezTo>
                  <a:pt x="581113" y="202094"/>
                  <a:pt x="580978" y="205315"/>
                  <a:pt x="580440" y="208536"/>
                </a:cubicBezTo>
                <a:lnTo>
                  <a:pt x="589314" y="215515"/>
                </a:lnTo>
                <a:cubicBezTo>
                  <a:pt x="590793" y="216589"/>
                  <a:pt x="591196" y="218602"/>
                  <a:pt x="590389" y="220212"/>
                </a:cubicBezTo>
                <a:lnTo>
                  <a:pt x="582726" y="235646"/>
                </a:lnTo>
                <a:cubicBezTo>
                  <a:pt x="581785" y="237257"/>
                  <a:pt x="579903" y="238196"/>
                  <a:pt x="578155" y="237660"/>
                </a:cubicBezTo>
                <a:lnTo>
                  <a:pt x="567265" y="234707"/>
                </a:lnTo>
                <a:cubicBezTo>
                  <a:pt x="562694" y="239270"/>
                  <a:pt x="557181" y="243028"/>
                  <a:pt x="550997" y="245444"/>
                </a:cubicBezTo>
                <a:lnTo>
                  <a:pt x="549383" y="256583"/>
                </a:lnTo>
                <a:cubicBezTo>
                  <a:pt x="549115" y="258328"/>
                  <a:pt x="547636" y="259804"/>
                  <a:pt x="545753" y="259804"/>
                </a:cubicBezTo>
                <a:lnTo>
                  <a:pt x="528544" y="260878"/>
                </a:lnTo>
                <a:cubicBezTo>
                  <a:pt x="526662" y="261012"/>
                  <a:pt x="525049" y="259804"/>
                  <a:pt x="524511" y="257925"/>
                </a:cubicBezTo>
                <a:lnTo>
                  <a:pt x="521688" y="247054"/>
                </a:lnTo>
                <a:cubicBezTo>
                  <a:pt x="515234" y="245444"/>
                  <a:pt x="509319" y="242357"/>
                  <a:pt x="504344" y="238331"/>
                </a:cubicBezTo>
                <a:lnTo>
                  <a:pt x="493857" y="242625"/>
                </a:lnTo>
                <a:cubicBezTo>
                  <a:pt x="492110" y="243296"/>
                  <a:pt x="490093" y="242625"/>
                  <a:pt x="489152" y="241149"/>
                </a:cubicBezTo>
                <a:lnTo>
                  <a:pt x="479606" y="226789"/>
                </a:lnTo>
                <a:cubicBezTo>
                  <a:pt x="478665" y="225178"/>
                  <a:pt x="478799" y="223165"/>
                  <a:pt x="480144" y="221823"/>
                </a:cubicBezTo>
                <a:lnTo>
                  <a:pt x="488076" y="213904"/>
                </a:lnTo>
                <a:cubicBezTo>
                  <a:pt x="487270" y="210818"/>
                  <a:pt x="486732" y="207597"/>
                  <a:pt x="486597" y="204241"/>
                </a:cubicBezTo>
                <a:cubicBezTo>
                  <a:pt x="486328" y="200886"/>
                  <a:pt x="486463" y="197665"/>
                  <a:pt x="487001" y="194444"/>
                </a:cubicBezTo>
                <a:lnTo>
                  <a:pt x="478127" y="187465"/>
                </a:lnTo>
                <a:cubicBezTo>
                  <a:pt x="476648" y="186391"/>
                  <a:pt x="476245" y="184378"/>
                  <a:pt x="477052" y="182768"/>
                </a:cubicBezTo>
                <a:lnTo>
                  <a:pt x="484850" y="167334"/>
                </a:lnTo>
                <a:cubicBezTo>
                  <a:pt x="485656" y="165723"/>
                  <a:pt x="487538" y="164784"/>
                  <a:pt x="489286" y="165320"/>
                </a:cubicBezTo>
                <a:lnTo>
                  <a:pt x="500176" y="168273"/>
                </a:lnTo>
                <a:cubicBezTo>
                  <a:pt x="504747" y="163710"/>
                  <a:pt x="510260" y="159952"/>
                  <a:pt x="516444" y="157536"/>
                </a:cubicBezTo>
                <a:lnTo>
                  <a:pt x="518058" y="146397"/>
                </a:lnTo>
                <a:cubicBezTo>
                  <a:pt x="518327" y="144652"/>
                  <a:pt x="519805" y="143176"/>
                  <a:pt x="521688" y="143176"/>
                </a:cubicBezTo>
                <a:close/>
                <a:moveTo>
                  <a:pt x="376508" y="67611"/>
                </a:moveTo>
                <a:cubicBezTo>
                  <a:pt x="357688" y="75128"/>
                  <a:pt x="348547" y="96472"/>
                  <a:pt x="356075" y="115265"/>
                </a:cubicBezTo>
                <a:cubicBezTo>
                  <a:pt x="363603" y="133924"/>
                  <a:pt x="384977" y="143052"/>
                  <a:pt x="403662" y="135669"/>
                </a:cubicBezTo>
                <a:cubicBezTo>
                  <a:pt x="422482" y="128152"/>
                  <a:pt x="431623" y="106808"/>
                  <a:pt x="424095" y="88015"/>
                </a:cubicBezTo>
                <a:cubicBezTo>
                  <a:pt x="416702" y="69356"/>
                  <a:pt x="395328" y="60094"/>
                  <a:pt x="376508" y="67611"/>
                </a:cubicBezTo>
                <a:close/>
                <a:moveTo>
                  <a:pt x="365754" y="493"/>
                </a:moveTo>
                <a:cubicBezTo>
                  <a:pt x="368845" y="-715"/>
                  <a:pt x="372206" y="359"/>
                  <a:pt x="374088" y="3044"/>
                </a:cubicBezTo>
                <a:lnTo>
                  <a:pt x="384842" y="19420"/>
                </a:lnTo>
                <a:cubicBezTo>
                  <a:pt x="396403" y="18749"/>
                  <a:pt x="407829" y="20494"/>
                  <a:pt x="418315" y="24253"/>
                </a:cubicBezTo>
                <a:lnTo>
                  <a:pt x="433505" y="11635"/>
                </a:lnTo>
                <a:cubicBezTo>
                  <a:pt x="435925" y="9487"/>
                  <a:pt x="439554" y="9487"/>
                  <a:pt x="442108" y="11500"/>
                </a:cubicBezTo>
                <a:lnTo>
                  <a:pt x="465633" y="30025"/>
                </a:lnTo>
                <a:cubicBezTo>
                  <a:pt x="468187" y="32039"/>
                  <a:pt x="468994" y="35529"/>
                  <a:pt x="467515" y="38482"/>
                </a:cubicBezTo>
                <a:lnTo>
                  <a:pt x="458777" y="55933"/>
                </a:lnTo>
                <a:cubicBezTo>
                  <a:pt x="461869" y="60631"/>
                  <a:pt x="464558" y="65732"/>
                  <a:pt x="466709" y="71101"/>
                </a:cubicBezTo>
                <a:cubicBezTo>
                  <a:pt x="468860" y="76471"/>
                  <a:pt x="470338" y="81974"/>
                  <a:pt x="471414" y="87478"/>
                </a:cubicBezTo>
                <a:lnTo>
                  <a:pt x="489830" y="94056"/>
                </a:lnTo>
                <a:cubicBezTo>
                  <a:pt x="492922" y="95264"/>
                  <a:pt x="494804" y="98351"/>
                  <a:pt x="494266" y="101439"/>
                </a:cubicBezTo>
                <a:lnTo>
                  <a:pt x="489965" y="131239"/>
                </a:lnTo>
                <a:cubicBezTo>
                  <a:pt x="489561" y="134461"/>
                  <a:pt x="486873" y="136877"/>
                  <a:pt x="483647" y="137011"/>
                </a:cubicBezTo>
                <a:lnTo>
                  <a:pt x="464020" y="138219"/>
                </a:lnTo>
                <a:cubicBezTo>
                  <a:pt x="458912" y="148287"/>
                  <a:pt x="451922" y="157415"/>
                  <a:pt x="443049" y="164798"/>
                </a:cubicBezTo>
                <a:lnTo>
                  <a:pt x="446545" y="184128"/>
                </a:lnTo>
                <a:cubicBezTo>
                  <a:pt x="447082" y="187350"/>
                  <a:pt x="445335" y="190437"/>
                  <a:pt x="442243" y="191645"/>
                </a:cubicBezTo>
                <a:lnTo>
                  <a:pt x="414416" y="202787"/>
                </a:lnTo>
                <a:cubicBezTo>
                  <a:pt x="411325" y="203995"/>
                  <a:pt x="407964" y="202921"/>
                  <a:pt x="406216" y="200236"/>
                </a:cubicBezTo>
                <a:lnTo>
                  <a:pt x="395328" y="183860"/>
                </a:lnTo>
                <a:cubicBezTo>
                  <a:pt x="383767" y="184531"/>
                  <a:pt x="372475" y="182786"/>
                  <a:pt x="361855" y="179027"/>
                </a:cubicBezTo>
                <a:lnTo>
                  <a:pt x="346799" y="191645"/>
                </a:lnTo>
                <a:cubicBezTo>
                  <a:pt x="344245" y="193793"/>
                  <a:pt x="340616" y="193793"/>
                  <a:pt x="338062" y="191780"/>
                </a:cubicBezTo>
                <a:lnTo>
                  <a:pt x="314537" y="173255"/>
                </a:lnTo>
                <a:cubicBezTo>
                  <a:pt x="311983" y="171241"/>
                  <a:pt x="311176" y="167751"/>
                  <a:pt x="312655" y="164798"/>
                </a:cubicBezTo>
                <a:lnTo>
                  <a:pt x="321393" y="147213"/>
                </a:lnTo>
                <a:cubicBezTo>
                  <a:pt x="318301" y="142649"/>
                  <a:pt x="315612" y="137548"/>
                  <a:pt x="313461" y="132179"/>
                </a:cubicBezTo>
                <a:cubicBezTo>
                  <a:pt x="311311" y="126809"/>
                  <a:pt x="309832" y="121306"/>
                  <a:pt x="308891" y="115802"/>
                </a:cubicBezTo>
                <a:lnTo>
                  <a:pt x="290340" y="109090"/>
                </a:lnTo>
                <a:cubicBezTo>
                  <a:pt x="287248" y="108016"/>
                  <a:pt x="285366" y="104929"/>
                  <a:pt x="285904" y="101707"/>
                </a:cubicBezTo>
                <a:lnTo>
                  <a:pt x="290205" y="72041"/>
                </a:lnTo>
                <a:cubicBezTo>
                  <a:pt x="290609" y="68819"/>
                  <a:pt x="293297" y="66403"/>
                  <a:pt x="296523" y="66269"/>
                </a:cubicBezTo>
                <a:lnTo>
                  <a:pt x="316284" y="65061"/>
                </a:lnTo>
                <a:cubicBezTo>
                  <a:pt x="321258" y="54993"/>
                  <a:pt x="328248" y="45865"/>
                  <a:pt x="337121" y="38482"/>
                </a:cubicBezTo>
                <a:lnTo>
                  <a:pt x="333625" y="19152"/>
                </a:lnTo>
                <a:cubicBezTo>
                  <a:pt x="333088" y="15930"/>
                  <a:pt x="334835" y="12843"/>
                  <a:pt x="337927" y="11635"/>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black-placeholder-variant_48703"/>
          <p:cNvSpPr/>
          <p:nvPr>
            <p:custDataLst>
              <p:tags r:id="rId17"/>
            </p:custDataLst>
          </p:nvPr>
        </p:nvSpPr>
        <p:spPr>
          <a:xfrm>
            <a:off x="6788653" y="2531216"/>
            <a:ext cx="376055" cy="437290"/>
          </a:xfrm>
          <a:custGeom>
            <a:avLst/>
            <a:gdLst>
              <a:gd name="T0" fmla="*/ 191 w 382"/>
              <a:gd name="T1" fmla="*/ 0 h 507"/>
              <a:gd name="T2" fmla="*/ 0 w 382"/>
              <a:gd name="T3" fmla="*/ 191 h 507"/>
              <a:gd name="T4" fmla="*/ 178 w 382"/>
              <a:gd name="T5" fmla="*/ 502 h 507"/>
              <a:gd name="T6" fmla="*/ 191 w 382"/>
              <a:gd name="T7" fmla="*/ 507 h 507"/>
              <a:gd name="T8" fmla="*/ 205 w 382"/>
              <a:gd name="T9" fmla="*/ 501 h 507"/>
              <a:gd name="T10" fmla="*/ 382 w 382"/>
              <a:gd name="T11" fmla="*/ 191 h 507"/>
              <a:gd name="T12" fmla="*/ 191 w 382"/>
              <a:gd name="T13" fmla="*/ 0 h 507"/>
              <a:gd name="T14" fmla="*/ 191 w 382"/>
              <a:gd name="T15" fmla="*/ 282 h 507"/>
              <a:gd name="T16" fmla="*/ 100 w 382"/>
              <a:gd name="T17" fmla="*/ 191 h 507"/>
              <a:gd name="T18" fmla="*/ 191 w 382"/>
              <a:gd name="T19" fmla="*/ 100 h 507"/>
              <a:gd name="T20" fmla="*/ 282 w 382"/>
              <a:gd name="T21" fmla="*/ 191 h 507"/>
              <a:gd name="T22" fmla="*/ 191 w 382"/>
              <a:gd name="T23" fmla="*/ 28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2" h="507">
                <a:moveTo>
                  <a:pt x="191" y="0"/>
                </a:moveTo>
                <a:cubicBezTo>
                  <a:pt x="86" y="0"/>
                  <a:pt x="0" y="86"/>
                  <a:pt x="0" y="191"/>
                </a:cubicBezTo>
                <a:cubicBezTo>
                  <a:pt x="0" y="343"/>
                  <a:pt x="171" y="495"/>
                  <a:pt x="178" y="502"/>
                </a:cubicBezTo>
                <a:cubicBezTo>
                  <a:pt x="182" y="505"/>
                  <a:pt x="187" y="507"/>
                  <a:pt x="191" y="507"/>
                </a:cubicBezTo>
                <a:cubicBezTo>
                  <a:pt x="196" y="507"/>
                  <a:pt x="201" y="505"/>
                  <a:pt x="205" y="501"/>
                </a:cubicBezTo>
                <a:cubicBezTo>
                  <a:pt x="212" y="495"/>
                  <a:pt x="382" y="334"/>
                  <a:pt x="382" y="191"/>
                </a:cubicBezTo>
                <a:cubicBezTo>
                  <a:pt x="382" y="86"/>
                  <a:pt x="297" y="0"/>
                  <a:pt x="191" y="0"/>
                </a:cubicBezTo>
                <a:close/>
                <a:moveTo>
                  <a:pt x="191" y="282"/>
                </a:moveTo>
                <a:cubicBezTo>
                  <a:pt x="141" y="282"/>
                  <a:pt x="100" y="241"/>
                  <a:pt x="100" y="191"/>
                </a:cubicBezTo>
                <a:cubicBezTo>
                  <a:pt x="100" y="141"/>
                  <a:pt x="141" y="100"/>
                  <a:pt x="191" y="100"/>
                </a:cubicBezTo>
                <a:cubicBezTo>
                  <a:pt x="242" y="100"/>
                  <a:pt x="282" y="141"/>
                  <a:pt x="282" y="191"/>
                </a:cubicBezTo>
                <a:cubicBezTo>
                  <a:pt x="282" y="241"/>
                  <a:pt x="242" y="282"/>
                  <a:pt x="191" y="282"/>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andshake_66607"/>
          <p:cNvSpPr/>
          <p:nvPr>
            <p:custDataLst>
              <p:tags r:id="rId18"/>
            </p:custDataLst>
          </p:nvPr>
        </p:nvSpPr>
        <p:spPr>
          <a:xfrm>
            <a:off x="10362433" y="2585353"/>
            <a:ext cx="489626" cy="369333"/>
          </a:xfrm>
          <a:custGeom>
            <a:avLst/>
            <a:gdLst>
              <a:gd name="connsiteX0" fmla="*/ 520008 w 577671"/>
              <a:gd name="connsiteY0" fmla="*/ 113759 h 478870"/>
              <a:gd name="connsiteX1" fmla="*/ 499710 w 577671"/>
              <a:gd name="connsiteY1" fmla="*/ 134024 h 478870"/>
              <a:gd name="connsiteX2" fmla="*/ 520008 w 577671"/>
              <a:gd name="connsiteY2" fmla="*/ 153368 h 478870"/>
              <a:gd name="connsiteX3" fmla="*/ 539383 w 577671"/>
              <a:gd name="connsiteY3" fmla="*/ 134024 h 478870"/>
              <a:gd name="connsiteX4" fmla="*/ 520008 w 577671"/>
              <a:gd name="connsiteY4" fmla="*/ 113759 h 478870"/>
              <a:gd name="connsiteX5" fmla="*/ 244474 w 577671"/>
              <a:gd name="connsiteY5" fmla="*/ 35937 h 478870"/>
              <a:gd name="connsiteX6" fmla="*/ 274655 w 577671"/>
              <a:gd name="connsiteY6" fmla="*/ 40067 h 478870"/>
              <a:gd name="connsiteX7" fmla="*/ 385348 w 577671"/>
              <a:gd name="connsiteY7" fmla="*/ 74147 h 478870"/>
              <a:gd name="connsiteX8" fmla="*/ 389960 w 577671"/>
              <a:gd name="connsiteY8" fmla="*/ 76910 h 478870"/>
              <a:gd name="connsiteX9" fmla="*/ 500653 w 577671"/>
              <a:gd name="connsiteY9" fmla="*/ 187440 h 478870"/>
              <a:gd name="connsiteX10" fmla="*/ 500653 w 577671"/>
              <a:gd name="connsiteY10" fmla="*/ 204941 h 478870"/>
              <a:gd name="connsiteX11" fmla="*/ 424091 w 577671"/>
              <a:gd name="connsiteY11" fmla="*/ 280469 h 478870"/>
              <a:gd name="connsiteX12" fmla="*/ 442540 w 577671"/>
              <a:gd name="connsiteY12" fmla="*/ 298891 h 478870"/>
              <a:gd name="connsiteX13" fmla="*/ 440695 w 577671"/>
              <a:gd name="connsiteY13" fmla="*/ 352314 h 478870"/>
              <a:gd name="connsiteX14" fmla="*/ 413944 w 577671"/>
              <a:gd name="connsiteY14" fmla="*/ 364288 h 478870"/>
              <a:gd name="connsiteX15" fmla="*/ 402875 w 577671"/>
              <a:gd name="connsiteY15" fmla="*/ 390078 h 478870"/>
              <a:gd name="connsiteX16" fmla="*/ 376124 w 577671"/>
              <a:gd name="connsiteY16" fmla="*/ 402052 h 478870"/>
              <a:gd name="connsiteX17" fmla="*/ 364132 w 577671"/>
              <a:gd name="connsiteY17" fmla="*/ 428763 h 478870"/>
              <a:gd name="connsiteX18" fmla="*/ 338304 w 577671"/>
              <a:gd name="connsiteY18" fmla="*/ 440737 h 478870"/>
              <a:gd name="connsiteX19" fmla="*/ 326312 w 577671"/>
              <a:gd name="connsiteY19" fmla="*/ 466528 h 478870"/>
              <a:gd name="connsiteX20" fmla="*/ 272811 w 577671"/>
              <a:gd name="connsiteY20" fmla="*/ 468370 h 478870"/>
              <a:gd name="connsiteX21" fmla="*/ 228534 w 577671"/>
              <a:gd name="connsiteY21" fmla="*/ 425079 h 478870"/>
              <a:gd name="connsiteX22" fmla="*/ 206395 w 577671"/>
              <a:gd name="connsiteY22" fmla="*/ 447185 h 478870"/>
              <a:gd name="connsiteX23" fmla="*/ 170420 w 577671"/>
              <a:gd name="connsiteY23" fmla="*/ 445343 h 478870"/>
              <a:gd name="connsiteX24" fmla="*/ 168575 w 577671"/>
              <a:gd name="connsiteY24" fmla="*/ 409421 h 478870"/>
              <a:gd name="connsiteX25" fmla="*/ 132600 w 577671"/>
              <a:gd name="connsiteY25" fmla="*/ 406657 h 478870"/>
              <a:gd name="connsiteX26" fmla="*/ 129833 w 577671"/>
              <a:gd name="connsiteY26" fmla="*/ 370735 h 478870"/>
              <a:gd name="connsiteX27" fmla="*/ 93858 w 577671"/>
              <a:gd name="connsiteY27" fmla="*/ 368893 h 478870"/>
              <a:gd name="connsiteX28" fmla="*/ 92013 w 577671"/>
              <a:gd name="connsiteY28" fmla="*/ 332971 h 478870"/>
              <a:gd name="connsiteX29" fmla="*/ 56038 w 577671"/>
              <a:gd name="connsiteY29" fmla="*/ 330208 h 478870"/>
              <a:gd name="connsiteX30" fmla="*/ 53271 w 577671"/>
              <a:gd name="connsiteY30" fmla="*/ 294285 h 478870"/>
              <a:gd name="connsiteX31" fmla="*/ 74487 w 577671"/>
              <a:gd name="connsiteY31" fmla="*/ 273101 h 478870"/>
              <a:gd name="connsiteX32" fmla="*/ 3459 w 577671"/>
              <a:gd name="connsiteY32" fmla="*/ 202177 h 478870"/>
              <a:gd name="connsiteX33" fmla="*/ 3459 w 577671"/>
              <a:gd name="connsiteY33" fmla="*/ 184677 h 478870"/>
              <a:gd name="connsiteX34" fmla="*/ 20063 w 577671"/>
              <a:gd name="connsiteY34" fmla="*/ 184677 h 478870"/>
              <a:gd name="connsiteX35" fmla="*/ 92013 w 577671"/>
              <a:gd name="connsiteY35" fmla="*/ 256521 h 478870"/>
              <a:gd name="connsiteX36" fmla="*/ 126143 w 577671"/>
              <a:gd name="connsiteY36" fmla="*/ 260205 h 478870"/>
              <a:gd name="connsiteX37" fmla="*/ 127988 w 577671"/>
              <a:gd name="connsiteY37" fmla="*/ 296128 h 478870"/>
              <a:gd name="connsiteX38" fmla="*/ 163963 w 577671"/>
              <a:gd name="connsiteY38" fmla="*/ 298891 h 478870"/>
              <a:gd name="connsiteX39" fmla="*/ 166730 w 577671"/>
              <a:gd name="connsiteY39" fmla="*/ 334813 h 478870"/>
              <a:gd name="connsiteX40" fmla="*/ 202705 w 577671"/>
              <a:gd name="connsiteY40" fmla="*/ 336655 h 478870"/>
              <a:gd name="connsiteX41" fmla="*/ 204550 w 577671"/>
              <a:gd name="connsiteY41" fmla="*/ 372577 h 478870"/>
              <a:gd name="connsiteX42" fmla="*/ 240525 w 577671"/>
              <a:gd name="connsiteY42" fmla="*/ 374419 h 478870"/>
              <a:gd name="connsiteX43" fmla="*/ 245137 w 577671"/>
              <a:gd name="connsiteY43" fmla="*/ 407578 h 478870"/>
              <a:gd name="connsiteX44" fmla="*/ 290337 w 577671"/>
              <a:gd name="connsiteY44" fmla="*/ 451790 h 478870"/>
              <a:gd name="connsiteX45" fmla="*/ 308786 w 577671"/>
              <a:gd name="connsiteY45" fmla="*/ 449948 h 478870"/>
              <a:gd name="connsiteX46" fmla="*/ 311553 w 577671"/>
              <a:gd name="connsiteY46" fmla="*/ 430605 h 478870"/>
              <a:gd name="connsiteX47" fmla="*/ 274655 w 577671"/>
              <a:gd name="connsiteY47" fmla="*/ 393762 h 478870"/>
              <a:gd name="connsiteX48" fmla="*/ 274655 w 577671"/>
              <a:gd name="connsiteY48" fmla="*/ 377183 h 478870"/>
              <a:gd name="connsiteX49" fmla="*/ 291259 w 577671"/>
              <a:gd name="connsiteY49" fmla="*/ 377183 h 478870"/>
              <a:gd name="connsiteX50" fmla="*/ 328157 w 577671"/>
              <a:gd name="connsiteY50" fmla="*/ 414026 h 478870"/>
              <a:gd name="connsiteX51" fmla="*/ 347528 w 577671"/>
              <a:gd name="connsiteY51" fmla="*/ 411263 h 478870"/>
              <a:gd name="connsiteX52" fmla="*/ 349373 w 577671"/>
              <a:gd name="connsiteY52" fmla="*/ 392841 h 478870"/>
              <a:gd name="connsiteX53" fmla="*/ 312475 w 577671"/>
              <a:gd name="connsiteY53" fmla="*/ 355998 h 478870"/>
              <a:gd name="connsiteX54" fmla="*/ 312475 w 577671"/>
              <a:gd name="connsiteY54" fmla="*/ 339418 h 478870"/>
              <a:gd name="connsiteX55" fmla="*/ 330002 w 577671"/>
              <a:gd name="connsiteY55" fmla="*/ 339418 h 478870"/>
              <a:gd name="connsiteX56" fmla="*/ 365977 w 577671"/>
              <a:gd name="connsiteY56" fmla="*/ 375341 h 478870"/>
              <a:gd name="connsiteX57" fmla="*/ 385348 w 577671"/>
              <a:gd name="connsiteY57" fmla="*/ 373498 h 478870"/>
              <a:gd name="connsiteX58" fmla="*/ 387193 w 577671"/>
              <a:gd name="connsiteY58" fmla="*/ 354156 h 478870"/>
              <a:gd name="connsiteX59" fmla="*/ 351218 w 577671"/>
              <a:gd name="connsiteY59" fmla="*/ 318234 h 478870"/>
              <a:gd name="connsiteX60" fmla="*/ 351218 w 577671"/>
              <a:gd name="connsiteY60" fmla="*/ 300733 h 478870"/>
              <a:gd name="connsiteX61" fmla="*/ 367822 w 577671"/>
              <a:gd name="connsiteY61" fmla="*/ 300733 h 478870"/>
              <a:gd name="connsiteX62" fmla="*/ 404720 w 577671"/>
              <a:gd name="connsiteY62" fmla="*/ 337576 h 478870"/>
              <a:gd name="connsiteX63" fmla="*/ 424091 w 577671"/>
              <a:gd name="connsiteY63" fmla="*/ 334813 h 478870"/>
              <a:gd name="connsiteX64" fmla="*/ 425936 w 577671"/>
              <a:gd name="connsiteY64" fmla="*/ 316391 h 478870"/>
              <a:gd name="connsiteX65" fmla="*/ 270966 w 577671"/>
              <a:gd name="connsiteY65" fmla="*/ 162571 h 478870"/>
              <a:gd name="connsiteX66" fmla="*/ 247905 w 577671"/>
              <a:gd name="connsiteY66" fmla="*/ 167176 h 478870"/>
              <a:gd name="connsiteX67" fmla="*/ 236836 w 577671"/>
              <a:gd name="connsiteY67" fmla="*/ 181914 h 478870"/>
              <a:gd name="connsiteX68" fmla="*/ 220232 w 577671"/>
              <a:gd name="connsiteY68" fmla="*/ 212309 h 478870"/>
              <a:gd name="connsiteX69" fmla="*/ 212852 w 577671"/>
              <a:gd name="connsiteY69" fmla="*/ 222441 h 478870"/>
              <a:gd name="connsiteX70" fmla="*/ 169498 w 577671"/>
              <a:gd name="connsiteY70" fmla="*/ 235336 h 478870"/>
              <a:gd name="connsiteX71" fmla="*/ 138135 w 577671"/>
              <a:gd name="connsiteY71" fmla="*/ 210467 h 478870"/>
              <a:gd name="connsiteX72" fmla="*/ 135367 w 577671"/>
              <a:gd name="connsiteY72" fmla="*/ 186519 h 478870"/>
              <a:gd name="connsiteX73" fmla="*/ 184257 w 577671"/>
              <a:gd name="connsiteY73" fmla="*/ 71384 h 478870"/>
              <a:gd name="connsiteX74" fmla="*/ 194403 w 577671"/>
              <a:gd name="connsiteY74" fmla="*/ 57568 h 478870"/>
              <a:gd name="connsiteX75" fmla="*/ 244474 w 577671"/>
              <a:gd name="connsiteY75" fmla="*/ 35937 h 478870"/>
              <a:gd name="connsiteX76" fmla="*/ 456809 w 577671"/>
              <a:gd name="connsiteY76" fmla="*/ 0 h 478870"/>
              <a:gd name="connsiteX77" fmla="*/ 473877 w 577671"/>
              <a:gd name="connsiteY77" fmla="*/ 6908 h 478870"/>
              <a:gd name="connsiteX78" fmla="*/ 570752 w 577671"/>
              <a:gd name="connsiteY78" fmla="*/ 104548 h 478870"/>
              <a:gd name="connsiteX79" fmla="*/ 570752 w 577671"/>
              <a:gd name="connsiteY79" fmla="*/ 137709 h 478870"/>
              <a:gd name="connsiteX80" fmla="*/ 536615 w 577671"/>
              <a:gd name="connsiteY80" fmla="*/ 171791 h 478870"/>
              <a:gd name="connsiteX81" fmla="*/ 502478 w 577671"/>
              <a:gd name="connsiteY81" fmla="*/ 171791 h 478870"/>
              <a:gd name="connsiteX82" fmla="*/ 405603 w 577671"/>
              <a:gd name="connsiteY82" fmla="*/ 75072 h 478870"/>
              <a:gd name="connsiteX83" fmla="*/ 405603 w 577671"/>
              <a:gd name="connsiteY83" fmla="*/ 40990 h 478870"/>
              <a:gd name="connsiteX84" fmla="*/ 439740 w 577671"/>
              <a:gd name="connsiteY84" fmla="*/ 6908 h 478870"/>
              <a:gd name="connsiteX85" fmla="*/ 456809 w 577671"/>
              <a:gd name="connsiteY85" fmla="*/ 0 h 47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77671" h="478870">
                <a:moveTo>
                  <a:pt x="520008" y="113759"/>
                </a:moveTo>
                <a:cubicBezTo>
                  <a:pt x="508937" y="113759"/>
                  <a:pt x="499710" y="122971"/>
                  <a:pt x="499710" y="134024"/>
                </a:cubicBezTo>
                <a:cubicBezTo>
                  <a:pt x="499710" y="145078"/>
                  <a:pt x="508937" y="153368"/>
                  <a:pt x="520008" y="153368"/>
                </a:cubicBezTo>
                <a:cubicBezTo>
                  <a:pt x="531079" y="153368"/>
                  <a:pt x="539383" y="145078"/>
                  <a:pt x="539383" y="134024"/>
                </a:cubicBezTo>
                <a:cubicBezTo>
                  <a:pt x="539383" y="122971"/>
                  <a:pt x="531079" y="113759"/>
                  <a:pt x="520008" y="113759"/>
                </a:cubicBezTo>
                <a:close/>
                <a:moveTo>
                  <a:pt x="244474" y="35937"/>
                </a:moveTo>
                <a:cubicBezTo>
                  <a:pt x="253497" y="35519"/>
                  <a:pt x="263586" y="36613"/>
                  <a:pt x="274655" y="40067"/>
                </a:cubicBezTo>
                <a:lnTo>
                  <a:pt x="385348" y="74147"/>
                </a:lnTo>
                <a:cubicBezTo>
                  <a:pt x="387193" y="75068"/>
                  <a:pt x="389038" y="75989"/>
                  <a:pt x="389960" y="76910"/>
                </a:cubicBezTo>
                <a:lnTo>
                  <a:pt x="500653" y="187440"/>
                </a:lnTo>
                <a:cubicBezTo>
                  <a:pt x="505265" y="192046"/>
                  <a:pt x="505265" y="199414"/>
                  <a:pt x="500653" y="204941"/>
                </a:cubicBezTo>
                <a:lnTo>
                  <a:pt x="424091" y="280469"/>
                </a:lnTo>
                <a:lnTo>
                  <a:pt x="442540" y="298891"/>
                </a:lnTo>
                <a:cubicBezTo>
                  <a:pt x="456376" y="313628"/>
                  <a:pt x="455454" y="336655"/>
                  <a:pt x="440695" y="352314"/>
                </a:cubicBezTo>
                <a:cubicBezTo>
                  <a:pt x="433315" y="359682"/>
                  <a:pt x="424091" y="363367"/>
                  <a:pt x="413944" y="364288"/>
                </a:cubicBezTo>
                <a:cubicBezTo>
                  <a:pt x="413944" y="373498"/>
                  <a:pt x="410254" y="382709"/>
                  <a:pt x="402875" y="390078"/>
                </a:cubicBezTo>
                <a:cubicBezTo>
                  <a:pt x="394572" y="397446"/>
                  <a:pt x="385348" y="402052"/>
                  <a:pt x="376124" y="402052"/>
                </a:cubicBezTo>
                <a:cubicBezTo>
                  <a:pt x="375201" y="411263"/>
                  <a:pt x="371511" y="421395"/>
                  <a:pt x="364132" y="428763"/>
                </a:cubicBezTo>
                <a:cubicBezTo>
                  <a:pt x="356752" y="436132"/>
                  <a:pt x="347528" y="439816"/>
                  <a:pt x="338304" y="440737"/>
                </a:cubicBezTo>
                <a:cubicBezTo>
                  <a:pt x="337381" y="449948"/>
                  <a:pt x="333691" y="459159"/>
                  <a:pt x="326312" y="466528"/>
                </a:cubicBezTo>
                <a:cubicBezTo>
                  <a:pt x="310631" y="482186"/>
                  <a:pt x="286647" y="483107"/>
                  <a:pt x="272811" y="468370"/>
                </a:cubicBezTo>
                <a:lnTo>
                  <a:pt x="228534" y="425079"/>
                </a:lnTo>
                <a:lnTo>
                  <a:pt x="206395" y="447185"/>
                </a:lnTo>
                <a:cubicBezTo>
                  <a:pt x="197171" y="456396"/>
                  <a:pt x="180567" y="455475"/>
                  <a:pt x="170420" y="445343"/>
                </a:cubicBezTo>
                <a:cubicBezTo>
                  <a:pt x="160273" y="434290"/>
                  <a:pt x="158428" y="418631"/>
                  <a:pt x="168575" y="409421"/>
                </a:cubicBezTo>
                <a:cubicBezTo>
                  <a:pt x="158428" y="418631"/>
                  <a:pt x="142747" y="417710"/>
                  <a:pt x="132600" y="406657"/>
                </a:cubicBezTo>
                <a:cubicBezTo>
                  <a:pt x="121531" y="396525"/>
                  <a:pt x="120608" y="379946"/>
                  <a:pt x="129833" y="370735"/>
                </a:cubicBezTo>
                <a:cubicBezTo>
                  <a:pt x="120608" y="379946"/>
                  <a:pt x="104927" y="379025"/>
                  <a:pt x="93858" y="368893"/>
                </a:cubicBezTo>
                <a:cubicBezTo>
                  <a:pt x="83711" y="357840"/>
                  <a:pt x="82789" y="342182"/>
                  <a:pt x="92013" y="332971"/>
                </a:cubicBezTo>
                <a:cubicBezTo>
                  <a:pt x="82789" y="342182"/>
                  <a:pt x="66185" y="341261"/>
                  <a:pt x="56038" y="330208"/>
                </a:cubicBezTo>
                <a:cubicBezTo>
                  <a:pt x="44969" y="320076"/>
                  <a:pt x="44046" y="303496"/>
                  <a:pt x="53271" y="294285"/>
                </a:cubicBezTo>
                <a:lnTo>
                  <a:pt x="74487" y="273101"/>
                </a:lnTo>
                <a:lnTo>
                  <a:pt x="3459" y="202177"/>
                </a:lnTo>
                <a:cubicBezTo>
                  <a:pt x="-1153" y="197572"/>
                  <a:pt x="-1153" y="189282"/>
                  <a:pt x="3459" y="184677"/>
                </a:cubicBezTo>
                <a:cubicBezTo>
                  <a:pt x="8071" y="180071"/>
                  <a:pt x="15451" y="180071"/>
                  <a:pt x="20063" y="184677"/>
                </a:cubicBezTo>
                <a:lnTo>
                  <a:pt x="92013" y="256521"/>
                </a:lnTo>
                <a:cubicBezTo>
                  <a:pt x="101237" y="249153"/>
                  <a:pt x="115996" y="250074"/>
                  <a:pt x="126143" y="260205"/>
                </a:cubicBezTo>
                <a:cubicBezTo>
                  <a:pt x="136290" y="271258"/>
                  <a:pt x="137212" y="286917"/>
                  <a:pt x="127988" y="296128"/>
                </a:cubicBezTo>
                <a:cubicBezTo>
                  <a:pt x="137212" y="286917"/>
                  <a:pt x="153816" y="287838"/>
                  <a:pt x="163963" y="298891"/>
                </a:cubicBezTo>
                <a:cubicBezTo>
                  <a:pt x="175032" y="309023"/>
                  <a:pt x="175955" y="324681"/>
                  <a:pt x="166730" y="334813"/>
                </a:cubicBezTo>
                <a:cubicBezTo>
                  <a:pt x="175955" y="324681"/>
                  <a:pt x="191636" y="326523"/>
                  <a:pt x="202705" y="336655"/>
                </a:cubicBezTo>
                <a:cubicBezTo>
                  <a:pt x="212852" y="346787"/>
                  <a:pt x="213775" y="363367"/>
                  <a:pt x="204550" y="372577"/>
                </a:cubicBezTo>
                <a:cubicBezTo>
                  <a:pt x="213775" y="363367"/>
                  <a:pt x="230378" y="364288"/>
                  <a:pt x="240525" y="374419"/>
                </a:cubicBezTo>
                <a:cubicBezTo>
                  <a:pt x="249750" y="384551"/>
                  <a:pt x="251595" y="398368"/>
                  <a:pt x="245137" y="407578"/>
                </a:cubicBezTo>
                <a:lnTo>
                  <a:pt x="290337" y="451790"/>
                </a:lnTo>
                <a:cubicBezTo>
                  <a:pt x="294949" y="456396"/>
                  <a:pt x="303251" y="455475"/>
                  <a:pt x="308786" y="449948"/>
                </a:cubicBezTo>
                <a:cubicBezTo>
                  <a:pt x="314320" y="443501"/>
                  <a:pt x="316165" y="435211"/>
                  <a:pt x="311553" y="430605"/>
                </a:cubicBezTo>
                <a:lnTo>
                  <a:pt x="274655" y="393762"/>
                </a:lnTo>
                <a:cubicBezTo>
                  <a:pt x="270043" y="389157"/>
                  <a:pt x="270043" y="381788"/>
                  <a:pt x="274655" y="377183"/>
                </a:cubicBezTo>
                <a:cubicBezTo>
                  <a:pt x="279268" y="372577"/>
                  <a:pt x="286647" y="372577"/>
                  <a:pt x="291259" y="377183"/>
                </a:cubicBezTo>
                <a:lnTo>
                  <a:pt x="328157" y="414026"/>
                </a:lnTo>
                <a:cubicBezTo>
                  <a:pt x="332769" y="418631"/>
                  <a:pt x="341071" y="416789"/>
                  <a:pt x="347528" y="411263"/>
                </a:cubicBezTo>
                <a:cubicBezTo>
                  <a:pt x="353063" y="405736"/>
                  <a:pt x="353985" y="397446"/>
                  <a:pt x="349373" y="392841"/>
                </a:cubicBezTo>
                <a:lnTo>
                  <a:pt x="312475" y="355998"/>
                </a:lnTo>
                <a:cubicBezTo>
                  <a:pt x="307863" y="351392"/>
                  <a:pt x="307863" y="344024"/>
                  <a:pt x="312475" y="339418"/>
                </a:cubicBezTo>
                <a:cubicBezTo>
                  <a:pt x="318010" y="334813"/>
                  <a:pt x="325390" y="334813"/>
                  <a:pt x="330002" y="339418"/>
                </a:cubicBezTo>
                <a:lnTo>
                  <a:pt x="365977" y="375341"/>
                </a:lnTo>
                <a:cubicBezTo>
                  <a:pt x="370589" y="379946"/>
                  <a:pt x="379813" y="379025"/>
                  <a:pt x="385348" y="373498"/>
                </a:cubicBezTo>
                <a:cubicBezTo>
                  <a:pt x="390883" y="367972"/>
                  <a:pt x="391805" y="358761"/>
                  <a:pt x="387193" y="354156"/>
                </a:cubicBezTo>
                <a:lnTo>
                  <a:pt x="351218" y="318234"/>
                </a:lnTo>
                <a:cubicBezTo>
                  <a:pt x="346606" y="313628"/>
                  <a:pt x="346606" y="305338"/>
                  <a:pt x="351218" y="300733"/>
                </a:cubicBezTo>
                <a:cubicBezTo>
                  <a:pt x="355830" y="296128"/>
                  <a:pt x="363209" y="296128"/>
                  <a:pt x="367822" y="300733"/>
                </a:cubicBezTo>
                <a:lnTo>
                  <a:pt x="404720" y="337576"/>
                </a:lnTo>
                <a:cubicBezTo>
                  <a:pt x="409332" y="342182"/>
                  <a:pt x="417634" y="341261"/>
                  <a:pt x="424091" y="334813"/>
                </a:cubicBezTo>
                <a:cubicBezTo>
                  <a:pt x="429625" y="329287"/>
                  <a:pt x="430548" y="320997"/>
                  <a:pt x="425936" y="316391"/>
                </a:cubicBezTo>
                <a:cubicBezTo>
                  <a:pt x="425936" y="316391"/>
                  <a:pt x="295872" y="186519"/>
                  <a:pt x="270966" y="162571"/>
                </a:cubicBezTo>
                <a:cubicBezTo>
                  <a:pt x="268198" y="159808"/>
                  <a:pt x="261741" y="153360"/>
                  <a:pt x="247905" y="167176"/>
                </a:cubicBezTo>
                <a:cubicBezTo>
                  <a:pt x="243293" y="170861"/>
                  <a:pt x="239603" y="176387"/>
                  <a:pt x="236836" y="181914"/>
                </a:cubicBezTo>
                <a:lnTo>
                  <a:pt x="220232" y="212309"/>
                </a:lnTo>
                <a:cubicBezTo>
                  <a:pt x="218387" y="215073"/>
                  <a:pt x="215619" y="218757"/>
                  <a:pt x="212852" y="222441"/>
                </a:cubicBezTo>
                <a:cubicBezTo>
                  <a:pt x="199938" y="234415"/>
                  <a:pt x="184257" y="239021"/>
                  <a:pt x="169498" y="235336"/>
                </a:cubicBezTo>
                <a:cubicBezTo>
                  <a:pt x="155661" y="232573"/>
                  <a:pt x="144592" y="223362"/>
                  <a:pt x="138135" y="210467"/>
                </a:cubicBezTo>
                <a:cubicBezTo>
                  <a:pt x="133523" y="202177"/>
                  <a:pt x="132600" y="192967"/>
                  <a:pt x="135367" y="186519"/>
                </a:cubicBezTo>
                <a:lnTo>
                  <a:pt x="184257" y="71384"/>
                </a:lnTo>
                <a:cubicBezTo>
                  <a:pt x="186102" y="66779"/>
                  <a:pt x="189791" y="62173"/>
                  <a:pt x="194403" y="57568"/>
                </a:cubicBezTo>
                <a:cubicBezTo>
                  <a:pt x="199938" y="52041"/>
                  <a:pt x="217407" y="37189"/>
                  <a:pt x="244474" y="35937"/>
                </a:cubicBezTo>
                <a:close/>
                <a:moveTo>
                  <a:pt x="456809" y="0"/>
                </a:moveTo>
                <a:cubicBezTo>
                  <a:pt x="463036" y="0"/>
                  <a:pt x="469264" y="2303"/>
                  <a:pt x="473877" y="6908"/>
                </a:cubicBezTo>
                <a:lnTo>
                  <a:pt x="570752" y="104548"/>
                </a:lnTo>
                <a:cubicBezTo>
                  <a:pt x="579978" y="113759"/>
                  <a:pt x="579978" y="128498"/>
                  <a:pt x="570752" y="137709"/>
                </a:cubicBezTo>
                <a:lnTo>
                  <a:pt x="536615" y="171791"/>
                </a:lnTo>
                <a:cubicBezTo>
                  <a:pt x="527389" y="181002"/>
                  <a:pt x="512627" y="181002"/>
                  <a:pt x="502478" y="171791"/>
                </a:cubicBezTo>
                <a:lnTo>
                  <a:pt x="405603" y="75072"/>
                </a:lnTo>
                <a:cubicBezTo>
                  <a:pt x="396377" y="65861"/>
                  <a:pt x="396377" y="50201"/>
                  <a:pt x="405603" y="40990"/>
                </a:cubicBezTo>
                <a:lnTo>
                  <a:pt x="439740" y="6908"/>
                </a:lnTo>
                <a:cubicBezTo>
                  <a:pt x="444353" y="2303"/>
                  <a:pt x="450581" y="0"/>
                  <a:pt x="456809"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75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linds(horizontal)">
                                      <p:cBhvr>
                                        <p:cTn id="15" dur="500"/>
                                        <p:tgtEl>
                                          <p:spTgt spid="5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blinds(horizontal)">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blinds(horizontal)">
                                      <p:cBhvr>
                                        <p:cTn id="26" dur="500"/>
                                        <p:tgtEl>
                                          <p:spTgt spid="5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linds(horizontal)">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linds(horizontal)">
                                      <p:cBhvr>
                                        <p:cTn id="34" dur="500"/>
                                        <p:tgtEl>
                                          <p:spTgt spid="32"/>
                                        </p:tgtEl>
                                      </p:cBhvr>
                                    </p:animEffect>
                                  </p:childTnLst>
                                </p:cTn>
                              </p:par>
                              <p:par>
                                <p:cTn id="35" presetID="3" presetClass="entr" presetSubtype="1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blinds(horizontal)">
                                      <p:cBhvr>
                                        <p:cTn id="37" dur="500"/>
                                        <p:tgtEl>
                                          <p:spTgt spid="5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blinds(horizontal)">
                                      <p:cBhvr>
                                        <p:cTn id="4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58" grpId="0" animBg="1"/>
      <p:bldP spid="59" grpId="0" animBg="1"/>
      <p:bldP spid="6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2412" y="5804149"/>
            <a:ext cx="12248030" cy="1053851"/>
          </a:xfrm>
          <a:custGeom>
            <a:avLst/>
            <a:gdLst>
              <a:gd name="connsiteX0" fmla="*/ 0 w 12191999"/>
              <a:gd name="connsiteY0" fmla="*/ 0 h 1053835"/>
              <a:gd name="connsiteX1" fmla="*/ 84912 w 12191999"/>
              <a:gd name="connsiteY1" fmla="*/ 44439 h 1053835"/>
              <a:gd name="connsiteX2" fmla="*/ 6096001 w 12191999"/>
              <a:gd name="connsiteY2" fmla="*/ 918960 h 1053835"/>
              <a:gd name="connsiteX3" fmla="*/ 12107089 w 12191999"/>
              <a:gd name="connsiteY3" fmla="*/ 44439 h 1053835"/>
              <a:gd name="connsiteX4" fmla="*/ 12191999 w 12191999"/>
              <a:gd name="connsiteY4" fmla="*/ 1 h 1053835"/>
              <a:gd name="connsiteX5" fmla="*/ 12191999 w 12191999"/>
              <a:gd name="connsiteY5" fmla="*/ 1053835 h 1053835"/>
              <a:gd name="connsiteX6" fmla="*/ 0 w 12191999"/>
              <a:gd name="connsiteY6" fmla="*/ 1053835 h 1053835"/>
            </a:gdLst>
            <a:ahLst/>
            <a:cxnLst/>
            <a:rect l="l" t="t" r="r" b="b"/>
            <a:pathLst>
              <a:path w="12191999" h="1053835">
                <a:moveTo>
                  <a:pt x="0" y="0"/>
                </a:moveTo>
                <a:lnTo>
                  <a:pt x="84912" y="44439"/>
                </a:lnTo>
                <a:cubicBezTo>
                  <a:pt x="1182612" y="562756"/>
                  <a:pt x="3462028" y="918960"/>
                  <a:pt x="6096001" y="918960"/>
                </a:cubicBezTo>
                <a:cubicBezTo>
                  <a:pt x="8729972" y="918960"/>
                  <a:pt x="11009388" y="562756"/>
                  <a:pt x="12107089" y="44439"/>
                </a:cubicBezTo>
                <a:lnTo>
                  <a:pt x="12191999" y="1"/>
                </a:lnTo>
                <a:lnTo>
                  <a:pt x="12191999" y="1053835"/>
                </a:lnTo>
                <a:lnTo>
                  <a:pt x="0" y="1053835"/>
                </a:lnTo>
                <a:close/>
              </a:path>
            </a:pathLst>
          </a:custGeom>
          <a:solidFill>
            <a:srgbClr val="FFFFFF">
              <a:alpha val="100000"/>
            </a:srgbClr>
          </a:solidFill>
          <a:ln w="254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2412" y="58260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ahLst/>
            <a:cxn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alpha val="81000"/>
            </a:schemeClr>
          </a:solidFill>
          <a:ln w="25400" cap="flat">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12"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2.深化党的建设制度改革</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13" name="标题 1"/>
          <p:cNvSpPr txBox="1"/>
          <p:nvPr>
            <p:custDataLst>
              <p:tags r:id="rId1"/>
            </p:custDataLst>
          </p:nvPr>
        </p:nvSpPr>
        <p:spPr>
          <a:xfrm>
            <a:off x="993140" y="1542415"/>
            <a:ext cx="10029190" cy="3781425"/>
          </a:xfrm>
          <a:prstGeom prst="roundRect">
            <a:avLst>
              <a:gd name="adj" fmla="val 3148"/>
            </a:avLst>
          </a:prstGeom>
          <a:solidFill>
            <a:schemeClr val="bg1"/>
          </a:solidFill>
          <a:ln w="19050" cap="sq">
            <a:solidFill>
              <a:schemeClr val="accent1"/>
            </a:solidFill>
            <a:miter/>
          </a:ln>
          <a:effectLst>
            <a:outerShdw dist="88900" dir="2340000" algn="ctr" rotWithShape="0">
              <a:schemeClr val="accent3">
                <a:alpha val="100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custDataLst>
              <p:tags r:id="rId2"/>
            </p:custDataLst>
          </p:nvPr>
        </p:nvSpPr>
        <p:spPr>
          <a:xfrm>
            <a:off x="1343660" y="1917065"/>
            <a:ext cx="9289415" cy="2804160"/>
          </a:xfrm>
          <a:prstGeom prst="rect">
            <a:avLst/>
          </a:prstGeom>
          <a:noFill/>
          <a:ln>
            <a:noFill/>
          </a:ln>
        </p:spPr>
        <p:txBody>
          <a:bodyPr vert="horz" wrap="square" lIns="0" tIns="0" rIns="0" bIns="0" rtlCol="0" anchor="t"/>
          <a:lstStyle/>
          <a:p>
            <a:pPr algn="just">
              <a:lnSpc>
                <a:spcPct val="150000"/>
              </a:lnSpc>
            </a:pPr>
            <a:r>
              <a:rPr kumimoji="1" lang="en-US" altLang="zh-CN" sz="2000" b="1" dirty="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决定》强调，以调动全党抓改革、促发展的积极性、主动性、创造性为着力点，完善党的建设制度机制。加强党的创新理论武装，深化干部人事制度改革，鲜明树立选人用人正确导向，全面提高干部现代化建设能力，树立和践行正确政绩观，着力解决干部乱作为、不作为、不敢为、不善为问题。强调要落实“三个区分开来”，激励干部开拓进取、干事创业。提出增强党组织政治功能和组织功能，探索加强新经济组织、新社会组织、新就业群体党的建设有效途径，完善党员教育管理、作用发挥机制</a:t>
            </a:r>
            <a:r>
              <a:rPr kumimoji="1" lang="zh-CN" altLang="en-US" sz="2000" b="1" dirty="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a:t>
            </a:r>
            <a:endParaRPr kumimoji="1" lang="zh-CN" altLang="en-US" sz="2000" b="1" dirty="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5" name="标题 1"/>
          <p:cNvSpPr txBox="1"/>
          <p:nvPr>
            <p:custDataLst>
              <p:tags r:id="rId3"/>
            </p:custDataLst>
          </p:nvPr>
        </p:nvSpPr>
        <p:spPr>
          <a:xfrm>
            <a:off x="2391349" y="1848892"/>
            <a:ext cx="444500" cy="254000"/>
          </a:xfrm>
          <a:prstGeom prst="rect">
            <a:avLst/>
          </a:prstGeom>
          <a:noFill/>
          <a:ln>
            <a:noFill/>
          </a:ln>
        </p:spPr>
        <p:txBody>
          <a:bodyPr vert="horz" wrap="square" lIns="0" tIns="0" rIns="0" bIns="0" rtlCol="0" anchor="t">
            <a:spAutoFit/>
          </a:bodyPr>
          <a:lstStyle/>
          <a:p>
            <a:pPr algn="ctr"/>
            <a:r>
              <a:rPr kumimoji="1" lang="en-US" altLang="zh-CN" sz="20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01</a:t>
            </a:r>
            <a:endParaRPr kumimoji="1" lang="zh-CN" altLang="en-US"/>
          </a:p>
        </p:txBody>
      </p:sp>
      <p:sp>
        <p:nvSpPr>
          <p:cNvPr id="16" name="标题 1"/>
          <p:cNvSpPr txBox="1"/>
          <p:nvPr>
            <p:custDataLst>
              <p:tags r:id="rId4"/>
            </p:custDataLst>
          </p:nvPr>
        </p:nvSpPr>
        <p:spPr>
          <a:xfrm>
            <a:off x="7816789" y="1848892"/>
            <a:ext cx="444500" cy="254000"/>
          </a:xfrm>
          <a:prstGeom prst="rect">
            <a:avLst/>
          </a:prstGeom>
          <a:noFill/>
          <a:ln>
            <a:noFill/>
          </a:ln>
        </p:spPr>
        <p:txBody>
          <a:bodyPr vert="horz" wrap="square" lIns="0" tIns="0" rIns="0" bIns="0" rtlCol="0" anchor="t">
            <a:spAutoFit/>
          </a:bodyPr>
          <a:lstStyle/>
          <a:p>
            <a:pPr algn="ctr"/>
            <a:r>
              <a:rPr kumimoji="1" lang="en-US" altLang="zh-CN" sz="20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02</a:t>
            </a: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p:tgtEl>
                                          <p:spTgt spid="13"/>
                                        </p:tgtEl>
                                        <p:attrNameLst>
                                          <p:attrName>ppt_y</p:attrName>
                                        </p:attrNameLst>
                                      </p:cBhvr>
                                      <p:tavLst>
                                        <p:tav tm="0">
                                          <p:val>
                                            <p:strVal val="#ppt_y+#ppt_h*1.125000"/>
                                          </p:val>
                                        </p:tav>
                                        <p:tav tm="100000">
                                          <p:val>
                                            <p:strVal val="#ppt_y"/>
                                          </p:val>
                                        </p:tav>
                                      </p:tavLst>
                                    </p:anim>
                                    <p:animEffect transition="in" filter="wipe(up)">
                                      <p:cBhvr>
                                        <p:cTn id="15" dur="500"/>
                                        <p:tgtEl>
                                          <p:spTgt spid="13"/>
                                        </p:tgtEl>
                                      </p:cBhvr>
                                    </p:animEffect>
                                  </p:childTnLst>
                                </p:cTn>
                              </p:par>
                            </p:childTnLst>
                          </p:cTn>
                        </p:par>
                        <p:par>
                          <p:cTn id="16" fill="hold">
                            <p:stCondLst>
                              <p:cond delay="500"/>
                            </p:stCondLst>
                            <p:childTnLst>
                              <p:par>
                                <p:cTn id="17" presetID="1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2412" y="5804149"/>
            <a:ext cx="12248030" cy="1053851"/>
          </a:xfrm>
          <a:custGeom>
            <a:avLst/>
            <a:gdLst>
              <a:gd name="connsiteX0" fmla="*/ 0 w 12191999"/>
              <a:gd name="connsiteY0" fmla="*/ 0 h 1053835"/>
              <a:gd name="connsiteX1" fmla="*/ 84912 w 12191999"/>
              <a:gd name="connsiteY1" fmla="*/ 44439 h 1053835"/>
              <a:gd name="connsiteX2" fmla="*/ 6096001 w 12191999"/>
              <a:gd name="connsiteY2" fmla="*/ 918960 h 1053835"/>
              <a:gd name="connsiteX3" fmla="*/ 12107089 w 12191999"/>
              <a:gd name="connsiteY3" fmla="*/ 44439 h 1053835"/>
              <a:gd name="connsiteX4" fmla="*/ 12191999 w 12191999"/>
              <a:gd name="connsiteY4" fmla="*/ 1 h 1053835"/>
              <a:gd name="connsiteX5" fmla="*/ 12191999 w 12191999"/>
              <a:gd name="connsiteY5" fmla="*/ 1053835 h 1053835"/>
              <a:gd name="connsiteX6" fmla="*/ 0 w 12191999"/>
              <a:gd name="connsiteY6" fmla="*/ 1053835 h 1053835"/>
            </a:gdLst>
            <a:ahLst/>
            <a:cxnLst/>
            <a:rect l="l" t="t" r="r" b="b"/>
            <a:pathLst>
              <a:path w="12191999" h="1053835">
                <a:moveTo>
                  <a:pt x="0" y="0"/>
                </a:moveTo>
                <a:lnTo>
                  <a:pt x="84912" y="44439"/>
                </a:lnTo>
                <a:cubicBezTo>
                  <a:pt x="1182612" y="562756"/>
                  <a:pt x="3462028" y="918960"/>
                  <a:pt x="6096001" y="918960"/>
                </a:cubicBezTo>
                <a:cubicBezTo>
                  <a:pt x="8729972" y="918960"/>
                  <a:pt x="11009388" y="562756"/>
                  <a:pt x="12107089" y="44439"/>
                </a:cubicBezTo>
                <a:lnTo>
                  <a:pt x="12191999" y="1"/>
                </a:lnTo>
                <a:lnTo>
                  <a:pt x="12191999" y="1053835"/>
                </a:lnTo>
                <a:lnTo>
                  <a:pt x="0" y="1053835"/>
                </a:lnTo>
                <a:close/>
              </a:path>
            </a:pathLst>
          </a:custGeom>
          <a:solidFill>
            <a:srgbClr val="FFFFFF">
              <a:alpha val="100000"/>
            </a:srgbClr>
          </a:solidFill>
          <a:ln w="254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22412" y="58260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ahLst/>
            <a:cxn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alpha val="81000"/>
            </a:schemeClr>
          </a:solidFill>
          <a:ln w="25400" cap="flat">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26" name="矩形 25"/>
          <p:cNvSpPr/>
          <p:nvPr/>
        </p:nvSpPr>
        <p:spPr>
          <a:xfrm>
            <a:off x="2268220" y="891540"/>
            <a:ext cx="8128635" cy="829945"/>
          </a:xfrm>
          <a:prstGeom prst="rect">
            <a:avLst/>
          </a:prstGeom>
        </p:spPr>
        <p:txBody>
          <a:bodyPr wrap="square">
            <a:spAutoFit/>
          </a:bodyPr>
          <a:lstStyle/>
          <a:p>
            <a:pPr>
              <a:defRPr/>
            </a:pPr>
            <a:r>
              <a:rPr lang="zh-CN" altLang="en-US" sz="2400" b="1" dirty="0">
                <a:solidFill>
                  <a:srgbClr val="E71E17"/>
                </a:solidFill>
                <a:effectLst>
                  <a:outerShdw blurRad="38100" dist="38100" dir="2700000" algn="tl">
                    <a:srgbClr val="000000">
                      <a:alpha val="43137"/>
                    </a:srgbClr>
                  </a:outerShdw>
                </a:effectLst>
                <a:latin typeface="华文宋体" panose="02010600040101010101" charset="-122"/>
                <a:ea typeface="华文宋体" panose="02010600040101010101" charset="-122"/>
              </a:rPr>
              <a:t>保持反腐政治定力，</a:t>
            </a:r>
            <a:endParaRPr lang="en-US" altLang="zh-CN" sz="2400" b="1" dirty="0">
              <a:solidFill>
                <a:srgbClr val="E71E17"/>
              </a:solidFill>
              <a:effectLst>
                <a:outerShdw blurRad="38100" dist="38100" dir="2700000" algn="tl">
                  <a:srgbClr val="000000">
                    <a:alpha val="43137"/>
                  </a:srgbClr>
                </a:outerShdw>
              </a:effectLst>
              <a:latin typeface="华文宋体" panose="02010600040101010101" charset="-122"/>
              <a:ea typeface="华文宋体" panose="02010600040101010101" charset="-122"/>
            </a:endParaRPr>
          </a:p>
          <a:p>
            <a:pPr>
              <a:defRPr/>
            </a:pPr>
            <a:r>
              <a:rPr lang="zh-CN" altLang="en-US" sz="2400" b="1" dirty="0">
                <a:solidFill>
                  <a:srgbClr val="E71E17"/>
                </a:solidFill>
                <a:effectLst>
                  <a:outerShdw blurRad="38100" dist="38100" dir="2700000" algn="tl">
                    <a:srgbClr val="000000">
                      <a:alpha val="43137"/>
                    </a:srgbClr>
                  </a:outerShdw>
                </a:effectLst>
                <a:latin typeface="华文宋体" panose="02010600040101010101" charset="-122"/>
                <a:ea typeface="华文宋体" panose="02010600040101010101" charset="-122"/>
              </a:rPr>
              <a:t>不断实现不敢腐、不能腐、不想腐一体推进的战略目标</a:t>
            </a:r>
            <a:endParaRPr lang="zh-CN" altLang="en-US" sz="2400" b="1" dirty="0">
              <a:solidFill>
                <a:srgbClr val="E71E17"/>
              </a:solidFill>
              <a:effectLst>
                <a:outerShdw blurRad="38100" dist="38100" dir="2700000" algn="tl">
                  <a:srgbClr val="000000">
                    <a:alpha val="43137"/>
                  </a:srgbClr>
                </a:outerShdw>
              </a:effectLst>
              <a:latin typeface="华文宋体" panose="02010600040101010101" charset="-122"/>
              <a:ea typeface="华文宋体" panose="02010600040101010101" charset="-122"/>
            </a:endParaRPr>
          </a:p>
        </p:txBody>
      </p:sp>
      <p:sp>
        <p:nvSpPr>
          <p:cNvPr id="27" name="矩形 26"/>
          <p:cNvSpPr/>
          <p:nvPr/>
        </p:nvSpPr>
        <p:spPr>
          <a:xfrm>
            <a:off x="1685241" y="1832202"/>
            <a:ext cx="8820000" cy="7200"/>
          </a:xfrm>
          <a:prstGeom prst="rect">
            <a:avLst/>
          </a:prstGeom>
          <a:solidFill>
            <a:schemeClr val="accent6">
              <a:lumMod val="40000"/>
              <a:lumOff val="60000"/>
            </a:schemeClr>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523206" y="1947861"/>
            <a:ext cx="4702810" cy="606736"/>
            <a:chOff x="1413936" y="4354005"/>
            <a:chExt cx="4702810" cy="606736"/>
          </a:xfrm>
        </p:grpSpPr>
        <p:grpSp>
          <p:nvGrpSpPr>
            <p:cNvPr id="16" name="组合 15"/>
            <p:cNvGrpSpPr/>
            <p:nvPr/>
          </p:nvGrpSpPr>
          <p:grpSpPr>
            <a:xfrm>
              <a:off x="4007411" y="4354412"/>
              <a:ext cx="606329" cy="606329"/>
              <a:chOff x="5025571" y="1800800"/>
              <a:chExt cx="2140858" cy="2159642"/>
            </a:xfrm>
          </p:grpSpPr>
          <p:grpSp>
            <p:nvGrpSpPr>
              <p:cNvPr id="17" name="组合 57"/>
              <p:cNvGrpSpPr/>
              <p:nvPr/>
            </p:nvGrpSpPr>
            <p:grpSpPr>
              <a:xfrm>
                <a:off x="5025571" y="1800800"/>
                <a:ext cx="2140858" cy="2159642"/>
                <a:chOff x="5025570" y="1940946"/>
                <a:chExt cx="2140858" cy="2159642"/>
              </a:xfrm>
            </p:grpSpPr>
            <p:sp>
              <p:nvSpPr>
                <p:cNvPr id="19" name="矩形 18"/>
                <p:cNvSpPr/>
                <p:nvPr/>
              </p:nvSpPr>
              <p:spPr>
                <a:xfrm>
                  <a:off x="5025570" y="1940946"/>
                  <a:ext cx="2140858" cy="2140858"/>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5025570" y="1940946"/>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025570" y="1959730"/>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9" idx="1"/>
                  <a:endCxn id="19" idx="3"/>
                </p:cNvCxnSpPr>
                <p:nvPr/>
              </p:nvCxnSpPr>
              <p:spPr>
                <a:xfrm>
                  <a:off x="5025570" y="3011375"/>
                  <a:ext cx="21408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9" idx="0"/>
                  <a:endCxn id="19" idx="2"/>
                </p:cNvCxnSpPr>
                <p:nvPr/>
              </p:nvCxnSpPr>
              <p:spPr>
                <a:xfrm>
                  <a:off x="6095999" y="1940946"/>
                  <a:ext cx="0"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文本框 58"/>
              <p:cNvSpPr txBox="1"/>
              <p:nvPr/>
            </p:nvSpPr>
            <p:spPr>
              <a:xfrm>
                <a:off x="5339375" y="1945966"/>
                <a:ext cx="1445531" cy="1863622"/>
              </a:xfrm>
              <a:prstGeom prst="rect">
                <a:avLst/>
              </a:prstGeom>
              <a:noFill/>
            </p:spPr>
            <p:txBody>
              <a:bodyPr wrap="square" rtlCol="0">
                <a:spAutoFit/>
              </a:bodyPr>
              <a:lstStyle/>
              <a:p>
                <a:pPr algn="ctr"/>
                <a:r>
                  <a:rPr lang="zh-CN" altLang="en-US" sz="2800" b="1" dirty="0">
                    <a:solidFill>
                      <a:srgbClr val="C00000"/>
                    </a:solidFill>
                    <a:latin typeface="微软雅黑" panose="020B0503020204020204" charset="-122"/>
                    <a:ea typeface="微软雅黑" panose="020B0503020204020204" charset="-122"/>
                  </a:rPr>
                  <a:t>攻</a:t>
                </a:r>
                <a:endParaRPr lang="zh-CN" altLang="en-US" sz="2800" b="1" dirty="0">
                  <a:solidFill>
                    <a:srgbClr val="C00000"/>
                  </a:solidFill>
                  <a:latin typeface="微软雅黑" panose="020B0503020204020204" charset="-122"/>
                  <a:ea typeface="微软雅黑" panose="020B0503020204020204" charset="-122"/>
                </a:endParaRPr>
              </a:p>
            </p:txBody>
          </p:sp>
        </p:grpSp>
        <p:grpSp>
          <p:nvGrpSpPr>
            <p:cNvPr id="24" name="组合 23"/>
            <p:cNvGrpSpPr/>
            <p:nvPr/>
          </p:nvGrpSpPr>
          <p:grpSpPr>
            <a:xfrm>
              <a:off x="4681018" y="4354005"/>
              <a:ext cx="606329" cy="603354"/>
              <a:chOff x="5025571" y="1800800"/>
              <a:chExt cx="2140858" cy="2159642"/>
            </a:xfrm>
          </p:grpSpPr>
          <p:grpSp>
            <p:nvGrpSpPr>
              <p:cNvPr id="25" name="组合 57"/>
              <p:cNvGrpSpPr/>
              <p:nvPr/>
            </p:nvGrpSpPr>
            <p:grpSpPr>
              <a:xfrm>
                <a:off x="5025571" y="1800800"/>
                <a:ext cx="2140858" cy="2159642"/>
                <a:chOff x="5025570" y="1940946"/>
                <a:chExt cx="2140858" cy="2159642"/>
              </a:xfrm>
            </p:grpSpPr>
            <p:sp>
              <p:nvSpPr>
                <p:cNvPr id="30" name="矩形 29"/>
                <p:cNvSpPr/>
                <p:nvPr/>
              </p:nvSpPr>
              <p:spPr>
                <a:xfrm>
                  <a:off x="5025570" y="1940946"/>
                  <a:ext cx="2140858" cy="2140858"/>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5025570" y="1940946"/>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025570" y="1959730"/>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30" idx="1"/>
                  <a:endCxn id="30" idx="3"/>
                </p:cNvCxnSpPr>
                <p:nvPr/>
              </p:nvCxnSpPr>
              <p:spPr>
                <a:xfrm>
                  <a:off x="5025570" y="3011375"/>
                  <a:ext cx="21408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0" idx="0"/>
                  <a:endCxn id="30" idx="2"/>
                </p:cNvCxnSpPr>
                <p:nvPr/>
              </p:nvCxnSpPr>
              <p:spPr>
                <a:xfrm>
                  <a:off x="6095999" y="1940946"/>
                  <a:ext cx="0"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9" name="文本框 58"/>
              <p:cNvSpPr txBox="1"/>
              <p:nvPr/>
            </p:nvSpPr>
            <p:spPr>
              <a:xfrm>
                <a:off x="5339375" y="1860558"/>
                <a:ext cx="1445531" cy="1872811"/>
              </a:xfrm>
              <a:prstGeom prst="rect">
                <a:avLst/>
              </a:prstGeom>
              <a:noFill/>
            </p:spPr>
            <p:txBody>
              <a:bodyPr wrap="square" rtlCol="0">
                <a:spAutoFit/>
              </a:bodyPr>
              <a:lstStyle/>
              <a:p>
                <a:pPr algn="ctr"/>
                <a:r>
                  <a:rPr lang="zh-CN" altLang="en-US" sz="2800" b="1" dirty="0">
                    <a:solidFill>
                      <a:srgbClr val="C00000"/>
                    </a:solidFill>
                    <a:latin typeface="微软雅黑" panose="020B0503020204020204" charset="-122"/>
                    <a:ea typeface="微软雅黑" panose="020B0503020204020204" charset="-122"/>
                  </a:rPr>
                  <a:t>坚</a:t>
                </a:r>
                <a:endParaRPr lang="zh-CN" altLang="en-US" sz="2800" b="1" dirty="0">
                  <a:solidFill>
                    <a:srgbClr val="C00000"/>
                  </a:solidFill>
                  <a:latin typeface="微软雅黑" panose="020B0503020204020204" charset="-122"/>
                  <a:ea typeface="微软雅黑" panose="020B0503020204020204" charset="-122"/>
                </a:endParaRPr>
              </a:p>
            </p:txBody>
          </p:sp>
        </p:grpSp>
        <p:sp>
          <p:nvSpPr>
            <p:cNvPr id="35" name="矩形 34"/>
            <p:cNvSpPr/>
            <p:nvPr/>
          </p:nvSpPr>
          <p:spPr>
            <a:xfrm>
              <a:off x="1413936" y="4390835"/>
              <a:ext cx="4702810" cy="460375"/>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黑体" panose="02010609060101010101" charset="-122"/>
                  <a:ea typeface="黑体" panose="02010609060101010101" charset="-122"/>
                  <a:cs typeface="Times New Roman" panose="02020603050405020304" pitchFamily="18" charset="0"/>
                </a:rPr>
                <a:t>继续打好反腐败</a:t>
              </a:r>
              <a:r>
                <a:rPr lang="zh-CN" altLang="en-US" sz="2400" dirty="0">
                  <a:latin typeface="华文宋体" panose="02010600040101010101" charset="-122"/>
                  <a:ea typeface="华文宋体" panose="02010600040101010101" charset="-122"/>
                  <a:cs typeface="Times New Roman" panose="02020603050405020304" pitchFamily="18" charset="0"/>
                </a:rPr>
                <a:t>         </a:t>
              </a:r>
              <a:r>
                <a:rPr lang="en-US" altLang="zh-CN" sz="2400" dirty="0">
                  <a:latin typeface="华文宋体" panose="02010600040101010101" charset="-122"/>
                  <a:ea typeface="华文宋体" panose="02010600040101010101" charset="-122"/>
                  <a:cs typeface="Times New Roman" panose="02020603050405020304" pitchFamily="18" charset="0"/>
                </a:rPr>
                <a:t>         </a:t>
              </a:r>
              <a:r>
                <a:rPr lang="zh-CN" altLang="en-US" sz="2400" dirty="0">
                  <a:latin typeface="黑体" panose="02010609060101010101" charset="-122"/>
                  <a:ea typeface="黑体" panose="02010609060101010101" charset="-122"/>
                  <a:cs typeface="Times New Roman" panose="02020603050405020304" pitchFamily="18" charset="0"/>
                </a:rPr>
                <a:t>战</a:t>
              </a:r>
              <a:endParaRPr lang="zh-CN" altLang="en-US" sz="2400" dirty="0">
                <a:latin typeface="黑体" panose="02010609060101010101" charset="-122"/>
                <a:ea typeface="黑体" panose="02010609060101010101" charset="-122"/>
                <a:cs typeface="Times New Roman" panose="02020603050405020304" pitchFamily="18" charset="0"/>
              </a:endParaRPr>
            </a:p>
          </p:txBody>
        </p:sp>
      </p:grpSp>
      <p:grpSp>
        <p:nvGrpSpPr>
          <p:cNvPr id="15" name="组合 14"/>
          <p:cNvGrpSpPr/>
          <p:nvPr/>
        </p:nvGrpSpPr>
        <p:grpSpPr>
          <a:xfrm>
            <a:off x="6225677" y="1949858"/>
            <a:ext cx="4597554" cy="606736"/>
            <a:chOff x="6116407" y="4356002"/>
            <a:chExt cx="4597554" cy="606736"/>
          </a:xfrm>
        </p:grpSpPr>
        <p:sp>
          <p:nvSpPr>
            <p:cNvPr id="36" name="矩形 35"/>
            <p:cNvSpPr/>
            <p:nvPr/>
          </p:nvSpPr>
          <p:spPr>
            <a:xfrm>
              <a:off x="6116407" y="4422225"/>
              <a:ext cx="4597554" cy="460375"/>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黑体" panose="02010609060101010101" charset="-122"/>
                  <a:ea typeface="黑体" panose="02010609060101010101" charset="-122"/>
                  <a:cs typeface="Times New Roman" panose="02020603050405020304" pitchFamily="18" charset="0"/>
                </a:rPr>
                <a:t>继续打好反腐败</a:t>
              </a:r>
              <a:r>
                <a:rPr lang="en-US" altLang="zh-CN" sz="2400" dirty="0">
                  <a:latin typeface="华文宋体" panose="02010600040101010101" charset="-122"/>
                  <a:ea typeface="华文宋体" panose="02010600040101010101" charset="-122"/>
                  <a:cs typeface="Times New Roman" panose="02020603050405020304" pitchFamily="18" charset="0"/>
                </a:rPr>
                <a:t>         </a:t>
              </a:r>
              <a:r>
                <a:rPr lang="zh-CN" altLang="en-US" sz="2400" dirty="0">
                  <a:latin typeface="华文宋体" panose="02010600040101010101" charset="-122"/>
                  <a:ea typeface="华文宋体" panose="02010600040101010101" charset="-122"/>
                  <a:cs typeface="Times New Roman" panose="02020603050405020304" pitchFamily="18" charset="0"/>
                </a:rPr>
                <a:t>         </a:t>
              </a:r>
              <a:r>
                <a:rPr lang="zh-CN" altLang="en-US" sz="2400" dirty="0">
                  <a:latin typeface="黑体" panose="02010609060101010101" charset="-122"/>
                  <a:ea typeface="黑体" panose="02010609060101010101" charset="-122"/>
                  <a:cs typeface="Times New Roman" panose="02020603050405020304" pitchFamily="18" charset="0"/>
                </a:rPr>
                <a:t>战</a:t>
              </a:r>
              <a:endParaRPr lang="zh-CN" altLang="en-US" sz="2400" dirty="0">
                <a:latin typeface="黑体" panose="02010609060101010101" charset="-122"/>
                <a:ea typeface="黑体" panose="02010609060101010101" charset="-122"/>
              </a:endParaRPr>
            </a:p>
          </p:txBody>
        </p:sp>
        <p:grpSp>
          <p:nvGrpSpPr>
            <p:cNvPr id="37" name="组合 36"/>
            <p:cNvGrpSpPr/>
            <p:nvPr/>
          </p:nvGrpSpPr>
          <p:grpSpPr>
            <a:xfrm>
              <a:off x="8705855" y="4356409"/>
              <a:ext cx="606329" cy="606329"/>
              <a:chOff x="5025571" y="1800800"/>
              <a:chExt cx="2140858" cy="2159642"/>
            </a:xfrm>
          </p:grpSpPr>
          <p:grpSp>
            <p:nvGrpSpPr>
              <p:cNvPr id="38" name="组合 57"/>
              <p:cNvGrpSpPr/>
              <p:nvPr/>
            </p:nvGrpSpPr>
            <p:grpSpPr>
              <a:xfrm>
                <a:off x="5025571" y="1800800"/>
                <a:ext cx="2140858" cy="2159642"/>
                <a:chOff x="5025570" y="1940946"/>
                <a:chExt cx="2140858" cy="2159642"/>
              </a:xfrm>
            </p:grpSpPr>
            <p:sp>
              <p:nvSpPr>
                <p:cNvPr id="40" name="矩形 39"/>
                <p:cNvSpPr/>
                <p:nvPr/>
              </p:nvSpPr>
              <p:spPr>
                <a:xfrm>
                  <a:off x="5025570" y="1940946"/>
                  <a:ext cx="2140858" cy="2140858"/>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5025570" y="1940946"/>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5025570" y="1959730"/>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40" idx="1"/>
                  <a:endCxn id="40" idx="3"/>
                </p:cNvCxnSpPr>
                <p:nvPr/>
              </p:nvCxnSpPr>
              <p:spPr>
                <a:xfrm>
                  <a:off x="5025570" y="3011375"/>
                  <a:ext cx="21408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40" idx="0"/>
                  <a:endCxn id="40" idx="2"/>
                </p:cNvCxnSpPr>
                <p:nvPr/>
              </p:nvCxnSpPr>
              <p:spPr>
                <a:xfrm>
                  <a:off x="6095999" y="1940946"/>
                  <a:ext cx="0"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9" name="文本框 58"/>
              <p:cNvSpPr txBox="1"/>
              <p:nvPr/>
            </p:nvSpPr>
            <p:spPr>
              <a:xfrm>
                <a:off x="5339375" y="1945966"/>
                <a:ext cx="1445531" cy="1863622"/>
              </a:xfrm>
              <a:prstGeom prst="rect">
                <a:avLst/>
              </a:prstGeom>
              <a:noFill/>
            </p:spPr>
            <p:txBody>
              <a:bodyPr wrap="square" rtlCol="0">
                <a:spAutoFit/>
              </a:bodyPr>
              <a:lstStyle/>
              <a:p>
                <a:pPr algn="ctr"/>
                <a:r>
                  <a:rPr lang="zh-CN" altLang="en-US" sz="2800" b="1" dirty="0">
                    <a:solidFill>
                      <a:srgbClr val="C00000"/>
                    </a:solidFill>
                    <a:latin typeface="微软雅黑" panose="020B0503020204020204" charset="-122"/>
                    <a:ea typeface="微软雅黑" panose="020B0503020204020204" charset="-122"/>
                  </a:rPr>
                  <a:t>持</a:t>
                </a:r>
                <a:endParaRPr lang="zh-CN" altLang="en-US" sz="2800" b="1" dirty="0">
                  <a:solidFill>
                    <a:srgbClr val="C00000"/>
                  </a:solidFill>
                  <a:latin typeface="微软雅黑" panose="020B0503020204020204" charset="-122"/>
                  <a:ea typeface="微软雅黑" panose="020B0503020204020204" charset="-122"/>
                </a:endParaRPr>
              </a:p>
            </p:txBody>
          </p:sp>
        </p:grpSp>
        <p:grpSp>
          <p:nvGrpSpPr>
            <p:cNvPr id="45" name="组合 44"/>
            <p:cNvGrpSpPr/>
            <p:nvPr/>
          </p:nvGrpSpPr>
          <p:grpSpPr>
            <a:xfrm>
              <a:off x="9379462" y="4356002"/>
              <a:ext cx="606329" cy="603354"/>
              <a:chOff x="5025571" y="1800800"/>
              <a:chExt cx="2140858" cy="2159642"/>
            </a:xfrm>
          </p:grpSpPr>
          <p:grpSp>
            <p:nvGrpSpPr>
              <p:cNvPr id="46" name="组合 57"/>
              <p:cNvGrpSpPr/>
              <p:nvPr/>
            </p:nvGrpSpPr>
            <p:grpSpPr>
              <a:xfrm>
                <a:off x="5025571" y="1800800"/>
                <a:ext cx="2140858" cy="2159642"/>
                <a:chOff x="5025570" y="1940946"/>
                <a:chExt cx="2140858" cy="2159642"/>
              </a:xfrm>
            </p:grpSpPr>
            <p:sp>
              <p:nvSpPr>
                <p:cNvPr id="48" name="矩形 47"/>
                <p:cNvSpPr/>
                <p:nvPr/>
              </p:nvSpPr>
              <p:spPr>
                <a:xfrm>
                  <a:off x="5025570" y="1940946"/>
                  <a:ext cx="2140858" cy="2140858"/>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a:off x="5025570" y="1940946"/>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025570" y="1959730"/>
                  <a:ext cx="2140858"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8" idx="1"/>
                  <a:endCxn id="48" idx="3"/>
                </p:cNvCxnSpPr>
                <p:nvPr/>
              </p:nvCxnSpPr>
              <p:spPr>
                <a:xfrm>
                  <a:off x="5025570" y="3011375"/>
                  <a:ext cx="2140858"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8" idx="0"/>
                  <a:endCxn id="48" idx="2"/>
                </p:cNvCxnSpPr>
                <p:nvPr/>
              </p:nvCxnSpPr>
              <p:spPr>
                <a:xfrm>
                  <a:off x="6095999" y="1940946"/>
                  <a:ext cx="0" cy="2140858"/>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7" name="文本框 58"/>
              <p:cNvSpPr txBox="1"/>
              <p:nvPr/>
            </p:nvSpPr>
            <p:spPr>
              <a:xfrm>
                <a:off x="5339375" y="1860558"/>
                <a:ext cx="1445531" cy="1872811"/>
              </a:xfrm>
              <a:prstGeom prst="rect">
                <a:avLst/>
              </a:prstGeom>
              <a:noFill/>
            </p:spPr>
            <p:txBody>
              <a:bodyPr wrap="square" rtlCol="0">
                <a:spAutoFit/>
              </a:bodyPr>
              <a:lstStyle/>
              <a:p>
                <a:pPr algn="ctr"/>
                <a:r>
                  <a:rPr lang="zh-CN" altLang="en-US" sz="2800" b="1" dirty="0">
                    <a:solidFill>
                      <a:srgbClr val="C00000"/>
                    </a:solidFill>
                    <a:latin typeface="微软雅黑" panose="020B0503020204020204" charset="-122"/>
                    <a:ea typeface="微软雅黑" panose="020B0503020204020204" charset="-122"/>
                  </a:rPr>
                  <a:t>久</a:t>
                </a:r>
                <a:endParaRPr lang="zh-CN" altLang="en-US" sz="2800" b="1" dirty="0">
                  <a:solidFill>
                    <a:srgbClr val="C00000"/>
                  </a:solidFill>
                  <a:latin typeface="微软雅黑" panose="020B0503020204020204" charset="-122"/>
                  <a:ea typeface="微软雅黑" panose="020B0503020204020204" charset="-122"/>
                </a:endParaRPr>
              </a:p>
            </p:txBody>
          </p:sp>
        </p:grpSp>
      </p:grpSp>
      <p:sp>
        <p:nvSpPr>
          <p:cNvPr id="6"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3.深入推进党风廉政建设和反腐败斗争</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1471930" y="2665095"/>
            <a:ext cx="9351010" cy="3082925"/>
          </a:xfrm>
          <a:prstGeom prst="rect">
            <a:avLst/>
          </a:prstGeom>
        </p:spPr>
        <p:txBody>
          <a:bodyPr wrap="square">
            <a:noAutofit/>
          </a:bodyPr>
          <a:p>
            <a:pPr marL="0" indent="0" algn="l">
              <a:lnSpc>
                <a:spcPct val="120000"/>
              </a:lnSpc>
              <a:spcBef>
                <a:spcPts val="500"/>
              </a:spcBef>
              <a:spcAft>
                <a:spcPts val="500"/>
              </a:spcAft>
            </a:pPr>
            <a:r>
              <a:rPr lang="en-US" altLang="zh-CN" sz="2400" b="0" i="0">
                <a:solidFill>
                  <a:srgbClr val="2C2C2C"/>
                </a:solidFill>
                <a:latin typeface="微软雅黑" panose="020B0503020204020204" charset="-122"/>
                <a:ea typeface="微软雅黑" panose="020B0503020204020204" charset="-122"/>
              </a:rPr>
              <a:t>  2024</a:t>
            </a:r>
            <a:r>
              <a:rPr lang="zh-CN" altLang="en-US" sz="2400" b="0" i="0">
                <a:solidFill>
                  <a:srgbClr val="2C2C2C"/>
                </a:solidFill>
                <a:latin typeface="微软雅黑" panose="020B0503020204020204" charset="-122"/>
                <a:ea typeface="微软雅黑" panose="020B0503020204020204" charset="-122"/>
              </a:rPr>
              <a:t>年6月27日习近平在中共中央政治局第十五次集体学习时强调：</a:t>
            </a:r>
            <a:endParaRPr lang="zh-CN" altLang="en-US" sz="2400" b="0" i="0">
              <a:solidFill>
                <a:srgbClr val="2C2C2C"/>
              </a:solidFill>
              <a:latin typeface="微软雅黑" panose="020B0503020204020204" charset="-122"/>
              <a:ea typeface="微软雅黑" panose="020B0503020204020204" charset="-122"/>
            </a:endParaRPr>
          </a:p>
          <a:p>
            <a:pPr marL="0" indent="0" algn="l">
              <a:lnSpc>
                <a:spcPct val="120000"/>
              </a:lnSpc>
              <a:spcBef>
                <a:spcPts val="500"/>
              </a:spcBef>
              <a:spcAft>
                <a:spcPts val="500"/>
              </a:spcAft>
            </a:pPr>
            <a:r>
              <a:rPr lang="en-US" altLang="zh-CN" sz="2400" b="0" i="0">
                <a:solidFill>
                  <a:srgbClr val="2C2C2C"/>
                </a:solidFill>
                <a:latin typeface="微软雅黑" panose="020B0503020204020204" charset="-122"/>
                <a:ea typeface="微软雅黑" panose="020B0503020204020204" charset="-122"/>
              </a:rPr>
              <a:t>“</a:t>
            </a:r>
            <a:r>
              <a:rPr lang="zh-CN" altLang="en-US" sz="2400" b="0" i="0">
                <a:solidFill>
                  <a:srgbClr val="2C2C2C"/>
                </a:solidFill>
                <a:latin typeface="微软雅黑" panose="020B0503020204020204" charset="-122"/>
                <a:ea typeface="微软雅黑" panose="020B0503020204020204" charset="-122"/>
              </a:rPr>
              <a:t>贯彻落实新时代党的建设总要求，进一步健全全面从严治党体系</a:t>
            </a:r>
            <a:r>
              <a:rPr lang="en-US" altLang="zh-CN" sz="2400" b="0" i="0">
                <a:solidFill>
                  <a:srgbClr val="2C2C2C"/>
                </a:solidFill>
                <a:latin typeface="微软雅黑" panose="020B0503020204020204" charset="-122"/>
                <a:ea typeface="微软雅黑" panose="020B0503020204020204" charset="-122"/>
              </a:rPr>
              <a:t>”</a:t>
            </a:r>
            <a:r>
              <a:rPr lang="zh-CN" altLang="en-US" sz="2400" b="0" i="0">
                <a:solidFill>
                  <a:srgbClr val="2C2C2C"/>
                </a:solidFill>
                <a:latin typeface="微软雅黑" panose="020B0503020204020204" charset="-122"/>
                <a:ea typeface="微软雅黑" panose="020B0503020204020204" charset="-122"/>
              </a:rPr>
              <a:t>，并表示，</a:t>
            </a:r>
            <a:r>
              <a:rPr lang="en-US" altLang="zh-CN" sz="2400" b="0" i="0">
                <a:solidFill>
                  <a:srgbClr val="2C2C2C"/>
                </a:solidFill>
                <a:latin typeface="微软雅黑" panose="020B0503020204020204" charset="-122"/>
                <a:ea typeface="微软雅黑" panose="020B0503020204020204" charset="-122"/>
              </a:rPr>
              <a:t>“</a:t>
            </a:r>
            <a:r>
              <a:rPr lang="zh-CN" altLang="en-US" sz="2400" b="0" i="0">
                <a:solidFill>
                  <a:srgbClr val="2C2C2C"/>
                </a:solidFill>
                <a:latin typeface="微软雅黑" panose="020B0503020204020204" charset="-122"/>
                <a:ea typeface="微软雅黑" panose="020B0503020204020204" charset="-122"/>
              </a:rPr>
              <a:t>要看到，党面临的</a:t>
            </a:r>
            <a:r>
              <a:rPr lang="zh-CN" altLang="en-US" sz="2400" b="0" i="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“四大考验”</a:t>
            </a:r>
            <a:r>
              <a:rPr lang="zh-CN" altLang="en-US" sz="2400" b="0" i="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400">
                <a:solidFill>
                  <a:srgbClr val="2C2C2C"/>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执政考验、改革开放考验、市场经济考验、外部环境考验）</a:t>
            </a:r>
            <a:r>
              <a:rPr lang="zh-CN" altLang="en-US" sz="2400" b="0" i="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、“四种危险”</a:t>
            </a:r>
            <a:r>
              <a:rPr lang="zh-CN" altLang="en-US" sz="2400" b="0" i="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40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精神懈怠的危险、能力不足的危险、脱离群众的危险、消极腐败的危险</a:t>
            </a:r>
            <a:r>
              <a:rPr lang="zh-CN" altLang="en-US" sz="2400" b="0" i="0">
                <a:solidFill>
                  <a:schemeClr val="tx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2400" b="0" i="0">
                <a:solidFill>
                  <a:srgbClr val="2C2C2C"/>
                </a:solidFill>
                <a:latin typeface="微软雅黑" panose="020B0503020204020204" charset="-122"/>
                <a:ea typeface="微软雅黑" panose="020B0503020204020204" charset="-122"/>
              </a:rPr>
              <a:t>将长期存在，全面从严治党永远在路上，党的自我革命永远在路上</a:t>
            </a:r>
            <a:r>
              <a:rPr lang="en-US" altLang="zh-CN" sz="2400" b="0" i="0">
                <a:solidFill>
                  <a:srgbClr val="2C2C2C"/>
                </a:solidFill>
                <a:latin typeface="微软雅黑" panose="020B0503020204020204" charset="-122"/>
                <a:ea typeface="微软雅黑" panose="020B0503020204020204" charset="-122"/>
              </a:rPr>
              <a:t>”</a:t>
            </a:r>
            <a:r>
              <a:rPr lang="zh-CN" altLang="en-US" sz="2400" b="0" i="0">
                <a:solidFill>
                  <a:srgbClr val="2C2C2C"/>
                </a:solidFill>
                <a:latin typeface="微软雅黑" panose="020B0503020204020204" charset="-122"/>
                <a:ea typeface="微软雅黑" panose="020B0503020204020204" charset="-122"/>
              </a:rPr>
              <a:t>。</a:t>
            </a:r>
            <a:endParaRPr lang="zh-CN" altLang="en-US" sz="2400" b="0" i="0">
              <a:solidFill>
                <a:srgbClr val="2C2C2C"/>
              </a:solidFill>
              <a:latin typeface="微软雅黑" panose="020B0503020204020204" charset="-122"/>
              <a:ea typeface="微软雅黑" panose="020B0503020204020204" charset="-122"/>
            </a:endParaRPr>
          </a:p>
        </p:txBody>
      </p:sp>
      <p:pic>
        <p:nvPicPr>
          <p:cNvPr id="8" name="图片 7"/>
          <p:cNvPicPr>
            <a:picLocks noChangeAspect="1"/>
          </p:cNvPicPr>
          <p:nvPr/>
        </p:nvPicPr>
        <p:blipFill rotWithShape="1">
          <a:blip r:embed="rId1"/>
          <a:srcRect/>
          <a:stretch>
            <a:fillRect/>
          </a:stretch>
        </p:blipFill>
        <p:spPr>
          <a:xfrm>
            <a:off x="1566545" y="5517515"/>
            <a:ext cx="9166225" cy="13404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 presetClass="entr" presetSubtype="1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linds(horizontal)">
                                      <p:cBhvr>
                                        <p:cTn id="13" dur="500"/>
                                        <p:tgtEl>
                                          <p:spTgt spid="26"/>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p:tgtEl>
                                          <p:spTgt spid="27"/>
                                        </p:tgtEl>
                                        <p:attrNameLst>
                                          <p:attrName>ppt_y</p:attrName>
                                        </p:attrNameLst>
                                      </p:cBhvr>
                                      <p:tavLst>
                                        <p:tav tm="0">
                                          <p:val>
                                            <p:strVal val="#ppt_y+#ppt_h*1.125000"/>
                                          </p:val>
                                        </p:tav>
                                        <p:tav tm="100000">
                                          <p:val>
                                            <p:strVal val="#ppt_y"/>
                                          </p:val>
                                        </p:tav>
                                      </p:tavLst>
                                    </p:anim>
                                    <p:animEffect transition="in" filter="wipe(up)">
                                      <p:cBhvr>
                                        <p:cTn id="17" dur="500"/>
                                        <p:tgtEl>
                                          <p:spTgt spid="27"/>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1000"/>
                                        <p:tgtEl>
                                          <p:spTgt spid="14"/>
                                        </p:tgtEl>
                                      </p:cBhvr>
                                    </p:animEffect>
                                  </p:childTnLst>
                                </p:cTn>
                              </p:par>
                            </p:childTnLst>
                          </p:cTn>
                        </p:par>
                        <p:par>
                          <p:cTn id="22" fill="hold">
                            <p:stCondLst>
                              <p:cond delay="2500"/>
                            </p:stCondLst>
                            <p:childTnLst>
                              <p:par>
                                <p:cTn id="23" presetID="22" presetClass="entr" presetSubtype="4"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10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ppt_y</p:attrName>
                                        </p:attrNameLst>
                                      </p:cBhvr>
                                      <p:tavLst>
                                        <p:tav tm="0">
                                          <p:val>
                                            <p:strVal val="#ppt_y+#ppt_h*1.125000"/>
                                          </p:val>
                                        </p:tav>
                                        <p:tav tm="100000">
                                          <p:val>
                                            <p:strVal val="#ppt_y"/>
                                          </p:val>
                                        </p:tav>
                                      </p:tavLst>
                                    </p:anim>
                                    <p:animEffect transition="in" filter="wipe(up)">
                                      <p:cBhvr>
                                        <p:cTn id="31" dur="500"/>
                                        <p:tgtEl>
                                          <p:spTgt spid="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bldLvl="0" animBg="1"/>
      <p:bldP spid="6" grpId="0"/>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413027" y="1391370"/>
            <a:ext cx="1471432" cy="1471432"/>
          </a:xfrm>
          <a:prstGeom prst="ellipse">
            <a:avLst/>
          </a:prstGeom>
          <a:solidFill>
            <a:schemeClr val="accent1">
              <a:alpha val="13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163587" y="1391370"/>
            <a:ext cx="1471432" cy="1471432"/>
          </a:xfrm>
          <a:prstGeom prst="ellipse">
            <a:avLst/>
          </a:prstGeom>
          <a:solidFill>
            <a:schemeClr val="accent2">
              <a:alpha val="13000"/>
            </a:schemeClr>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18"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3.深入推进党风廉政建设和反腐败斗争</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pic>
        <p:nvPicPr>
          <p:cNvPr id="32" name="图片 31" descr="timg-(7).gif"/>
          <p:cNvPicPr>
            <a:picLocks noChangeAspect="1"/>
          </p:cNvPicPr>
          <p:nvPr/>
        </p:nvPicPr>
        <p:blipFill>
          <a:blip r:embed="rId1"/>
          <a:stretch>
            <a:fillRect/>
          </a:stretch>
        </p:blipFill>
        <p:spPr>
          <a:xfrm>
            <a:off x="2297241" y="6195210"/>
            <a:ext cx="467233" cy="468000"/>
          </a:xfrm>
          <a:prstGeom prst="rect">
            <a:avLst/>
          </a:prstGeom>
          <a:effectLst>
            <a:glow rad="63500">
              <a:schemeClr val="accent3">
                <a:satMod val="175000"/>
                <a:alpha val="40000"/>
              </a:schemeClr>
            </a:glow>
          </a:effectLst>
        </p:spPr>
      </p:pic>
      <p:sp>
        <p:nvSpPr>
          <p:cNvPr id="7" name="文本框 6"/>
          <p:cNvSpPr txBox="1"/>
          <p:nvPr/>
        </p:nvSpPr>
        <p:spPr>
          <a:xfrm>
            <a:off x="1285240" y="1129030"/>
            <a:ext cx="10011410" cy="1099185"/>
          </a:xfrm>
          <a:prstGeom prst="rect">
            <a:avLst/>
          </a:prstGeom>
        </p:spPr>
        <p:txBody>
          <a:bodyPr wrap="square">
            <a:noAutofit/>
          </a:bodyPr>
          <a:p>
            <a:pPr indent="457200" algn="l" fontAlgn="auto">
              <a:buClrTx/>
              <a:buSzTx/>
              <a:buFontTx/>
            </a:pPr>
            <a:r>
              <a:rPr lang="zh-CN" altLang="en-US" sz="2000" b="0" i="0" dirty="0">
                <a:solidFill>
                  <a:schemeClr val="tx1"/>
                </a:solidFill>
                <a:latin typeface="黑体" panose="02010609060101010101" charset="-122"/>
                <a:ea typeface="黑体" panose="02010609060101010101" charset="-122"/>
                <a:cs typeface="黑体" panose="02010609060101010101" charset="-122"/>
              </a:rPr>
              <a:t>为学习贯彻党的二十大精神，落实二十届中央纪委二次全会部署，由中央纪委国家监委宣传部与中央广播电视总台联合摄制四集电视专题片</a:t>
            </a:r>
            <a:r>
              <a:rPr lang="zh-CN" altLang="en-US" sz="2000" b="1" i="0" dirty="0">
                <a:solidFill>
                  <a:schemeClr val="tx1"/>
                </a:solidFill>
                <a:latin typeface="黑体" panose="02010609060101010101" charset="-122"/>
                <a:ea typeface="黑体" panose="02010609060101010101" charset="-122"/>
                <a:cs typeface="黑体" panose="02010609060101010101" charset="-122"/>
              </a:rPr>
              <a:t>《持续发力 纵深推进》</a:t>
            </a:r>
            <a:r>
              <a:rPr lang="zh-CN" altLang="en-US" sz="2000" i="0" dirty="0">
                <a:solidFill>
                  <a:schemeClr val="tx1"/>
                </a:solidFill>
                <a:latin typeface="黑体" panose="02010609060101010101" charset="-122"/>
                <a:ea typeface="黑体" panose="02010609060101010101" charset="-122"/>
                <a:cs typeface="黑体" panose="02010609060101010101" charset="-122"/>
              </a:rPr>
              <a:t>。</a:t>
            </a:r>
            <a:endParaRPr lang="zh-CN" altLang="en-US" sz="2000" b="0" i="0" dirty="0">
              <a:solidFill>
                <a:schemeClr val="tx1"/>
              </a:solidFill>
              <a:latin typeface="黑体" panose="02010609060101010101" charset="-122"/>
              <a:ea typeface="黑体" panose="02010609060101010101" charset="-122"/>
              <a:cs typeface="黑体" panose="02010609060101010101" charset="-122"/>
            </a:endParaRPr>
          </a:p>
          <a:p>
            <a:pPr marL="0" algn="l">
              <a:buClrTx/>
              <a:buSzTx/>
              <a:buFontTx/>
            </a:pPr>
            <a:endParaRPr lang="zh-CN" altLang="en-US" sz="2000" b="0" i="0" dirty="0">
              <a:solidFill>
                <a:schemeClr val="tx1"/>
              </a:solidFill>
              <a:latin typeface="黑体" panose="02010609060101010101" charset="-122"/>
              <a:ea typeface="黑体" panose="02010609060101010101" charset="-122"/>
              <a:cs typeface="黑体" panose="02010609060101010101" charset="-122"/>
            </a:endParaRPr>
          </a:p>
        </p:txBody>
      </p:sp>
      <p:pic>
        <p:nvPicPr>
          <p:cNvPr id="8" name="《持续发力纵深推进》 第4集 一体推进“三不腐” -国企反腐">
            <a:hlinkClick r:id="" action="ppaction://media"/>
          </p:cNvPr>
          <p:cNvPicPr/>
          <p:nvPr>
            <a:videoFile r:link="rId2"/>
            <p:extLst>
              <p:ext uri="{DAA4B4D4-6D71-4841-9C94-3DE7FCFB9230}">
                <p14:media xmlns:p14="http://schemas.microsoft.com/office/powerpoint/2010/main" r:link="rId3"/>
              </p:ext>
            </p:extLst>
            <p:custDataLst>
              <p:tags r:id="rId4"/>
            </p:custDataLst>
          </p:nvPr>
        </p:nvPicPr>
        <p:blipFill>
          <a:blip r:embed="rId5"/>
          <a:stretch>
            <a:fillRect/>
          </a:stretch>
        </p:blipFill>
        <p:spPr>
          <a:xfrm>
            <a:off x="2297430" y="2016760"/>
            <a:ext cx="7703820" cy="4078605"/>
          </a:xfrm>
          <a:prstGeom prst="rect">
            <a:avLst/>
          </a:prstGeom>
        </p:spPr>
      </p:pic>
      <p:sp>
        <p:nvSpPr>
          <p:cNvPr id="9" name="文本框 8"/>
          <p:cNvSpPr txBox="1"/>
          <p:nvPr/>
        </p:nvSpPr>
        <p:spPr>
          <a:xfrm>
            <a:off x="2748280" y="6264275"/>
            <a:ext cx="7426960" cy="398780"/>
          </a:xfrm>
          <a:prstGeom prst="rect">
            <a:avLst/>
          </a:prstGeom>
          <a:noFill/>
        </p:spPr>
        <p:txBody>
          <a:bodyPr wrap="square" rtlCol="0" anchor="t">
            <a:spAutoFit/>
          </a:bodyPr>
          <a:p>
            <a:pPr marL="0" algn="l">
              <a:buClrTx/>
              <a:buSzTx/>
              <a:buFontTx/>
            </a:pPr>
            <a:r>
              <a:rPr lang="zh-CN" altLang="en-US" sz="2000" dirty="0">
                <a:latin typeface="黑体" panose="02010609060101010101" charset="-122"/>
                <a:ea typeface="黑体" panose="02010609060101010101" charset="-122"/>
                <a:cs typeface="黑体" panose="02010609060101010101" charset="-122"/>
                <a:sym typeface="+mn-ea"/>
              </a:rPr>
              <a:t>《持续发力 纵深推进》</a:t>
            </a:r>
            <a:r>
              <a:rPr lang="zh-CN" altLang="en-US" sz="2000" dirty="0">
                <a:latin typeface="黑体" panose="02010609060101010101" charset="-122"/>
                <a:ea typeface="黑体" panose="02010609060101010101" charset="-122"/>
                <a:cs typeface="黑体" panose="02010609060101010101" charset="-122"/>
                <a:sym typeface="+mn-ea"/>
              </a:rPr>
              <a:t>第4集 一体推进“三不腐”（国企反腐）</a:t>
            </a:r>
            <a:endParaRPr lang="zh-CN" altLang="en-US" sz="2000" dirty="0">
              <a:latin typeface="黑体" panose="02010609060101010101" charset="-122"/>
              <a:ea typeface="黑体" panose="02010609060101010101" charset="-122"/>
              <a:cs typeface="黑体" panose="0201060906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7">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par>
                                <p:cTn id="19" presetID="12" presetClass="entr" presetSubtype="4"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p:tgtEl>
                                          <p:spTgt spid="32"/>
                                        </p:tgtEl>
                                        <p:attrNameLst>
                                          <p:attrName>ppt_y</p:attrName>
                                        </p:attrNameLst>
                                      </p:cBhvr>
                                      <p:tavLst>
                                        <p:tav tm="0">
                                          <p:val>
                                            <p:strVal val="#ppt_y+#ppt_h*1.125000"/>
                                          </p:val>
                                        </p:tav>
                                        <p:tav tm="100000">
                                          <p:val>
                                            <p:strVal val="#ppt_y"/>
                                          </p:val>
                                        </p:tav>
                                      </p:tavLst>
                                    </p:anim>
                                    <p:animEffect transition="in" filter="wipe(up)">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23" fill="hold" display="1">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additive="base">
                                        <p:cTn id="28"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413027" y="1391370"/>
            <a:ext cx="1471432" cy="1471432"/>
          </a:xfrm>
          <a:prstGeom prst="ellipse">
            <a:avLst/>
          </a:prstGeom>
          <a:solidFill>
            <a:schemeClr val="accent1">
              <a:alpha val="13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163587" y="1391370"/>
            <a:ext cx="1471432" cy="1471432"/>
          </a:xfrm>
          <a:prstGeom prst="ellipse">
            <a:avLst/>
          </a:prstGeom>
          <a:solidFill>
            <a:schemeClr val="accent2">
              <a:alpha val="13000"/>
            </a:schemeClr>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p>
        </p:txBody>
      </p:sp>
      <p:sp>
        <p:nvSpPr>
          <p:cNvPr id="18"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3.深入推进党风廉政建设和反腐败斗争</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1473200" y="1390650"/>
            <a:ext cx="9331325" cy="4683125"/>
          </a:xfrm>
          <a:prstGeom prst="rect">
            <a:avLst/>
          </a:prstGeom>
          <a:solidFill>
            <a:schemeClr val="accent5">
              <a:lumMod val="20000"/>
              <a:lumOff val="80000"/>
            </a:schemeClr>
          </a:solidFill>
          <a:ln>
            <a:noFill/>
          </a:ln>
        </p:spPr>
        <p:txBody>
          <a:bodyPr wrap="square">
            <a:noAutofit/>
          </a:bodyPr>
          <a:p>
            <a:pPr indent="0" algn="just">
              <a:lnSpc>
                <a:spcPct val="130000"/>
              </a:lnSpc>
              <a:spcBef>
                <a:spcPts val="0"/>
              </a:spcBef>
              <a:spcAft>
                <a:spcPts val="1000"/>
              </a:spcAft>
              <a:buFont typeface="Arial" panose="020B0604020202020204" pitchFamily="34" charset="0"/>
              <a:buNone/>
            </a:pPr>
            <a:r>
              <a:rPr kumimoji="1" lang="en-US" altLang="zh-CN" sz="2000" b="1" i="0">
                <a:ln w="12700">
                  <a:noFill/>
                </a:ln>
                <a:solidFill>
                  <a:srgbClr val="002060">
                    <a:alpha val="100000"/>
                  </a:srgbClr>
                </a:solidFill>
                <a:latin typeface="微软雅黑" panose="020B0503020204020204" charset="-122"/>
                <a:ea typeface="微软雅黑" panose="020B0503020204020204" charset="-122"/>
                <a:cs typeface="微软雅黑" panose="020B0503020204020204" charset="-122"/>
              </a:rPr>
              <a:t>     </a:t>
            </a:r>
            <a:r>
              <a:rPr kumimoji="1" lang="zh-CN" altLang="en-US" sz="2000" b="1" i="0">
                <a:ln w="12700">
                  <a:noFill/>
                </a:ln>
                <a:solidFill>
                  <a:srgbClr val="002060">
                    <a:alpha val="100000"/>
                  </a:srgbClr>
                </a:solidFill>
                <a:latin typeface="微软雅黑" panose="020B0503020204020204" charset="-122"/>
                <a:ea typeface="微软雅黑" panose="020B0503020204020204" charset="-122"/>
                <a:cs typeface="微软雅黑" panose="020B0503020204020204" charset="-122"/>
              </a:rPr>
              <a:t>数据</a:t>
            </a:r>
            <a:endParaRPr kumimoji="1" lang="zh-CN" altLang="en-US" sz="2000" b="1" i="0">
              <a:ln w="12700">
                <a:noFill/>
              </a:ln>
              <a:solidFill>
                <a:srgbClr val="002060">
                  <a:alpha val="100000"/>
                </a:srgbClr>
              </a:solidFill>
              <a:latin typeface="微软雅黑" panose="020B0503020204020204" charset="-122"/>
              <a:ea typeface="微软雅黑" panose="020B0503020204020204" charset="-122"/>
              <a:cs typeface="微软雅黑" panose="020B0503020204020204" charset="-122"/>
            </a:endParaRPr>
          </a:p>
          <a:p>
            <a:pPr marL="342900" indent="-342900" algn="just">
              <a:lnSpc>
                <a:spcPct val="130000"/>
              </a:lnSpc>
              <a:spcBef>
                <a:spcPts val="0"/>
              </a:spcBef>
              <a:spcAft>
                <a:spcPts val="1000"/>
              </a:spcAft>
              <a:buFont typeface="Arial" panose="020B0604020202020204" pitchFamily="34" charset="0"/>
              <a:buChar char="•"/>
            </a:pPr>
            <a:r>
              <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中央纪委国家监委通报称，2024年1月至9月，全国纪检监察机关共立案64.2万件，其中，立案省部级干部58人、厅局级干部3263人、县处级干部2.6万人、乡科级干部8.9万人；</a:t>
            </a:r>
            <a:r>
              <a:rPr kumimoji="1" lang="en-US" altLang="zh-CN" sz="2000" i="0" u="sng">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立案现任或原任村党支部书记、村委会主任7.7万人</a:t>
            </a:r>
            <a:r>
              <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a:t>
            </a:r>
            <a:endPar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a:p>
            <a:pPr marL="342900" indent="-342900" algn="just">
              <a:lnSpc>
                <a:spcPct val="130000"/>
              </a:lnSpc>
              <a:spcBef>
                <a:spcPts val="0"/>
              </a:spcBef>
              <a:spcAft>
                <a:spcPts val="1000"/>
              </a:spcAft>
              <a:buFont typeface="Arial" panose="020B0604020202020204" pitchFamily="34" charset="0"/>
              <a:buChar char="•"/>
            </a:pPr>
            <a:r>
              <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值得注意的是，2023年7月，中央纪委国家监委通报2023年上半年全国纪检监察机关监督检查、审查调查情况时，从立案人数中细分出</a:t>
            </a:r>
            <a:r>
              <a:rPr kumimoji="1" lang="en-US" altLang="zh-CN" sz="2000" i="0" u="sng">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现任或原任村党支部书记、村委会主任</a:t>
            </a:r>
            <a:r>
              <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a:t>
            </a:r>
            <a:endPar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a:p>
            <a:pPr marL="342900" indent="-342900" algn="just">
              <a:lnSpc>
                <a:spcPct val="130000"/>
              </a:lnSpc>
              <a:spcBef>
                <a:spcPts val="0"/>
              </a:spcBef>
              <a:spcAft>
                <a:spcPts val="1000"/>
              </a:spcAft>
              <a:buFont typeface="Arial" panose="020B0604020202020204" pitchFamily="34" charset="0"/>
              <a:buChar char="•"/>
            </a:pPr>
            <a:r>
              <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通报数据显示，纪检监察机关坚持</a:t>
            </a:r>
            <a:r>
              <a:rPr kumimoji="1" lang="en-US" altLang="zh-CN" sz="2000" i="0">
                <a:ln w="12700">
                  <a:noFill/>
                </a:ln>
                <a:solidFill>
                  <a:srgbClr val="262626">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正风肃纪反腐向基层延伸</a:t>
            </a:r>
            <a:r>
              <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，保持“惩”的高压态势，着力查处群众身边的</a:t>
            </a:r>
            <a:r>
              <a:rPr kumimoji="1" lang="en-US" altLang="zh-CN" sz="2000" i="0">
                <a:ln w="12700">
                  <a:noFill/>
                </a:ln>
                <a:solidFill>
                  <a:srgbClr val="262626">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“蝇贪蚁腐”问题</a:t>
            </a:r>
            <a:r>
              <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取得显著成效，也更加凸显</a:t>
            </a:r>
            <a:r>
              <a:rPr kumimoji="1" lang="en-US" altLang="zh-CN" sz="2000" i="0">
                <a:ln w="12700">
                  <a:noFill/>
                </a:ln>
                <a:solidFill>
                  <a:srgbClr val="262626">
                    <a:alpha val="100000"/>
                  </a:srgb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整治群众身边腐败问题</a:t>
            </a:r>
            <a:r>
              <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成为新征程上正风肃纪反腐的鲜明特点。</a:t>
            </a:r>
            <a:endParaRPr kumimoji="1" lang="en-US" altLang="zh-CN" sz="2000" i="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additive="base">
                                        <p:cTn id="24" dur="500"/>
                                        <p:tgtEl>
                                          <p:spTgt spid="6">
                                            <p:txEl>
                                              <p:pRg st="3" end="3"/>
                                            </p:txEl>
                                          </p:spTgt>
                                        </p:tgtEl>
                                        <p:attrNameLst>
                                          <p:attrName>ppt_y</p:attrName>
                                        </p:attrNameLst>
                                      </p:cBhvr>
                                      <p:tavLst>
                                        <p:tav tm="0">
                                          <p:val>
                                            <p:strVal val="#ppt_y+#ppt_h*1.125000"/>
                                          </p:val>
                                        </p:tav>
                                        <p:tav tm="100000">
                                          <p:val>
                                            <p:strVal val="#ppt_y"/>
                                          </p:val>
                                        </p:tav>
                                      </p:tavLst>
                                    </p:anim>
                                    <p:animEffect transition="in" filter="wipe(up)">
                                      <p:cBhvr>
                                        <p:cTn id="2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62" name="文本框 61"/>
          <p:cNvSpPr txBox="1"/>
          <p:nvPr/>
        </p:nvSpPr>
        <p:spPr>
          <a:xfrm>
            <a:off x="2180019" y="1829925"/>
            <a:ext cx="4380270" cy="1568450"/>
          </a:xfrm>
          <a:prstGeom prst="rect">
            <a:avLst/>
          </a:prstGeom>
          <a:noFill/>
        </p:spPr>
        <p:txBody>
          <a:bodyPr wrap="square" rtlCol="0">
            <a:spAutoFit/>
          </a:bodyPr>
          <a:lstStyle/>
          <a:p>
            <a:pPr algn="just">
              <a:lnSpc>
                <a:spcPct val="120000"/>
              </a:lnSpc>
            </a:pPr>
            <a:r>
              <a:rPr lang="zh-CN" altLang="en-US" sz="8000" b="1" dirty="0">
                <a:solidFill>
                  <a:schemeClr val="bg1"/>
                </a:solidFill>
                <a:effectLst>
                  <a:outerShdw blurRad="114300" dist="76200" algn="l" rotWithShape="0">
                    <a:srgbClr val="002060">
                      <a:alpha val="12000"/>
                    </a:srgbClr>
                  </a:outerShdw>
                </a:effectLst>
                <a:latin typeface="黑体" panose="02010609060101010101" charset="-122"/>
                <a:ea typeface="黑体" panose="02010609060101010101" charset="-122"/>
                <a:cs typeface="阿里巴巴普惠体" panose="00020600040101010101" charset="-122"/>
              </a:rPr>
              <a:t>谢谢观看！</a:t>
            </a:r>
            <a:endParaRPr lang="zh-CN" altLang="en-US" sz="8000" b="1" dirty="0">
              <a:solidFill>
                <a:schemeClr val="bg1"/>
              </a:solidFill>
              <a:effectLst>
                <a:outerShdw blurRad="114300" dist="76200" algn="l" rotWithShape="0">
                  <a:srgbClr val="002060">
                    <a:alpha val="12000"/>
                  </a:srgbClr>
                </a:outerShdw>
              </a:effectLst>
              <a:latin typeface="黑体" panose="02010609060101010101" charset="-122"/>
              <a:ea typeface="黑体" panose="02010609060101010101" charset="-122"/>
              <a:cs typeface="阿里巴巴普惠体" panose="0002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iterate type="lt">
                                    <p:tmPct val="10000"/>
                                  </p:iterate>
                                  <p:childTnLst>
                                    <p:set>
                                      <p:cBhvr>
                                        <p:cTn id="6" dur="1" fill="hold">
                                          <p:stCondLst>
                                            <p:cond delay="0"/>
                                          </p:stCondLst>
                                        </p:cTn>
                                        <p:tgtEl>
                                          <p:spTgt spid="62"/>
                                        </p:tgtEl>
                                        <p:attrNameLst>
                                          <p:attrName>style.visibility</p:attrName>
                                        </p:attrNameLst>
                                      </p:cBhvr>
                                      <p:to>
                                        <p:strVal val="visible"/>
                                      </p:to>
                                    </p:set>
                                    <p:animScale>
                                      <p:cBhvr>
                                        <p:cTn id="7" dur="10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2"/>
                                        </p:tgtEl>
                                        <p:attrNameLst>
                                          <p:attrName>ppt_x</p:attrName>
                                          <p:attrName>ppt_y</p:attrName>
                                        </p:attrNameLst>
                                      </p:cBhvr>
                                    </p:animMotion>
                                    <p:animEffect transition="in" filter="fade">
                                      <p:cBhvr>
                                        <p:cTn id="9"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形状 56"/>
          <p:cNvSpPr/>
          <p:nvPr/>
        </p:nvSpPr>
        <p:spPr>
          <a:xfrm flipH="1">
            <a:off x="0" y="3535826"/>
            <a:ext cx="12192000" cy="2690990"/>
          </a:xfrm>
          <a:custGeom>
            <a:avLst/>
            <a:gdLst>
              <a:gd name="connsiteX0" fmla="*/ 12192000 w 12192000"/>
              <a:gd name="connsiteY0" fmla="*/ 0 h 2690990"/>
              <a:gd name="connsiteX1" fmla="*/ 12192000 w 12192000"/>
              <a:gd name="connsiteY1" fmla="*/ 357564 h 2690990"/>
              <a:gd name="connsiteX2" fmla="*/ 12080516 w 12192000"/>
              <a:gd name="connsiteY2" fmla="*/ 383135 h 2690990"/>
              <a:gd name="connsiteX3" fmla="*/ 5126872 w 12192000"/>
              <a:gd name="connsiteY3" fmla="*/ 2686601 h 2690990"/>
              <a:gd name="connsiteX4" fmla="*/ 0 w 12192000"/>
              <a:gd name="connsiteY4" fmla="*/ 2190298 h 2690990"/>
              <a:gd name="connsiteX5" fmla="*/ 0 w 12192000"/>
              <a:gd name="connsiteY5" fmla="*/ 697570 h 2690990"/>
              <a:gd name="connsiteX6" fmla="*/ 5946756 w 12192000"/>
              <a:gd name="connsiteY6" fmla="*/ 1953599 h 2690990"/>
              <a:gd name="connsiteX7" fmla="*/ 12121079 w 12192000"/>
              <a:gd name="connsiteY7" fmla="*/ 16504 h 269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690990">
                <a:moveTo>
                  <a:pt x="12192000" y="0"/>
                </a:moveTo>
                <a:lnTo>
                  <a:pt x="12192000" y="357564"/>
                </a:lnTo>
                <a:lnTo>
                  <a:pt x="12080516" y="383135"/>
                </a:lnTo>
                <a:cubicBezTo>
                  <a:pt x="9547450" y="1004605"/>
                  <a:pt x="6733074" y="2790992"/>
                  <a:pt x="5126872" y="2686601"/>
                </a:cubicBezTo>
                <a:cubicBezTo>
                  <a:pt x="3220727" y="2564434"/>
                  <a:pt x="1937280" y="1121336"/>
                  <a:pt x="0" y="2190298"/>
                </a:cubicBezTo>
                <a:lnTo>
                  <a:pt x="0" y="697570"/>
                </a:lnTo>
                <a:cubicBezTo>
                  <a:pt x="1676093" y="12925"/>
                  <a:pt x="3732723" y="1953599"/>
                  <a:pt x="5946756" y="1953599"/>
                </a:cubicBezTo>
                <a:cubicBezTo>
                  <a:pt x="7698091" y="1953599"/>
                  <a:pt x="10179972" y="500431"/>
                  <a:pt x="12121079" y="16504"/>
                </a:cubicBezTo>
                <a:close/>
              </a:path>
            </a:pathLst>
          </a:custGeom>
          <a:gradFill>
            <a:gsLst>
              <a:gs pos="31000">
                <a:srgbClr val="C62222">
                  <a:alpha val="67000"/>
                </a:srgbClr>
              </a:gs>
              <a:gs pos="100000">
                <a:srgbClr val="FF0000">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思源宋体 CN" panose="02020400000000000000" pitchFamily="18" charset="-122"/>
              <a:sym typeface="Arial" panose="020B0604020202020204" pitchFamily="34" charset="0"/>
            </a:endParaRPr>
          </a:p>
        </p:txBody>
      </p:sp>
      <p:grpSp>
        <p:nvGrpSpPr>
          <p:cNvPr id="22" name="组合 21"/>
          <p:cNvGrpSpPr/>
          <p:nvPr/>
        </p:nvGrpSpPr>
        <p:grpSpPr>
          <a:xfrm>
            <a:off x="267981" y="308614"/>
            <a:ext cx="4165796" cy="637364"/>
            <a:chOff x="525411" y="454398"/>
            <a:chExt cx="4165796" cy="637364"/>
          </a:xfrm>
        </p:grpSpPr>
        <p:grpSp>
          <p:nvGrpSpPr>
            <p:cNvPr id="8" name="组合 7"/>
            <p:cNvGrpSpPr/>
            <p:nvPr/>
          </p:nvGrpSpPr>
          <p:grpSpPr>
            <a:xfrm>
              <a:off x="525411" y="454398"/>
              <a:ext cx="704950" cy="637364"/>
              <a:chOff x="1337683" y="2484282"/>
              <a:chExt cx="772300" cy="698258"/>
            </a:xfrm>
          </p:grpSpPr>
          <p:sp>
            <p:nvSpPr>
              <p:cNvPr id="13" name="Freeform 9"/>
              <p:cNvSpPr/>
              <p:nvPr/>
            </p:nvSpPr>
            <p:spPr bwMode="auto">
              <a:xfrm rot="5400000">
                <a:off x="1386353" y="2497575"/>
                <a:ext cx="698258" cy="671671"/>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gradFill flip="none" rotWithShape="1">
                <a:gsLst>
                  <a:gs pos="0">
                    <a:srgbClr val="F03E34"/>
                  </a:gs>
                  <a:gs pos="100000">
                    <a:srgbClr val="590004"/>
                  </a:gs>
                </a:gsLst>
                <a:lin ang="135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prstClr val="white"/>
                  </a:solidFill>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11" name="文本框 10"/>
              <p:cNvSpPr txBox="1"/>
              <p:nvPr/>
            </p:nvSpPr>
            <p:spPr>
              <a:xfrm>
                <a:off x="1337683" y="2631101"/>
                <a:ext cx="772300" cy="403488"/>
              </a:xfrm>
              <a:prstGeom prst="rect">
                <a:avLst/>
              </a:prstGeom>
              <a:noFill/>
            </p:spPr>
            <p:txBody>
              <a:bodyPr wrap="square" rtlCol="0">
                <a:spAutoFit/>
              </a:bodyPr>
              <a:lstStyle/>
              <a:p>
                <a:pPr algn="ctr">
                  <a:defRPr/>
                </a:pPr>
                <a:r>
                  <a:rPr lang="en-US" altLang="zh-CN" b="1" dirty="0">
                    <a:solidFill>
                      <a:schemeClr val="bg1"/>
                    </a:solidFill>
                    <a:latin typeface="黑体" panose="02010609060101010101" charset="-122"/>
                    <a:ea typeface="黑体" panose="02010609060101010101" charset="-122"/>
                    <a:sym typeface="Arial" panose="020B0604020202020204" pitchFamily="34" charset="0"/>
                  </a:rPr>
                  <a:t>2</a:t>
                </a:r>
                <a:endParaRPr lang="en-US" altLang="zh-CN" b="1" dirty="0">
                  <a:solidFill>
                    <a:schemeClr val="bg1"/>
                  </a:solidFill>
                  <a:latin typeface="黑体" panose="02010609060101010101" charset="-122"/>
                  <a:ea typeface="黑体" panose="02010609060101010101" charset="-122"/>
                  <a:sym typeface="Arial" panose="020B0604020202020204" pitchFamily="34" charset="0"/>
                </a:endParaRPr>
              </a:p>
            </p:txBody>
          </p:sp>
        </p:grpSp>
        <p:sp>
          <p:nvSpPr>
            <p:cNvPr id="19" name="文本框 18"/>
            <p:cNvSpPr txBox="1"/>
            <p:nvPr/>
          </p:nvSpPr>
          <p:spPr>
            <a:xfrm>
              <a:off x="1243302" y="496504"/>
              <a:ext cx="3447905" cy="523220"/>
            </a:xfrm>
            <a:prstGeom prst="rect">
              <a:avLst/>
            </a:prstGeom>
            <a:noFill/>
          </p:spPr>
          <p:txBody>
            <a:bodyPr wrap="square" rtlCol="0">
              <a:spAutoFit/>
            </a:bodyPr>
            <a:lstStyle/>
            <a:p>
              <a:pPr algn="just"/>
              <a:r>
                <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rPr>
                <a:t>现代社会的基本特征</a:t>
              </a:r>
              <a:endPar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endParaRPr>
            </a:p>
          </p:txBody>
        </p:sp>
      </p:grpSp>
      <p:grpSp>
        <p:nvGrpSpPr>
          <p:cNvPr id="16" name="组合 15"/>
          <p:cNvGrpSpPr/>
          <p:nvPr>
            <p:custDataLst>
              <p:tags r:id="rId1"/>
            </p:custDataLst>
          </p:nvPr>
        </p:nvGrpSpPr>
        <p:grpSpPr>
          <a:xfrm>
            <a:off x="985872" y="2194280"/>
            <a:ext cx="2851056" cy="3215481"/>
            <a:chOff x="7931430" y="3066152"/>
            <a:chExt cx="2851056" cy="3215481"/>
          </a:xfrm>
        </p:grpSpPr>
        <p:sp>
          <p:nvSpPr>
            <p:cNvPr id="17" name="矩形: 圆角 4"/>
            <p:cNvSpPr/>
            <p:nvPr>
              <p:custDataLst>
                <p:tags r:id="rId2"/>
              </p:custDataLst>
            </p:nvPr>
          </p:nvSpPr>
          <p:spPr>
            <a:xfrm>
              <a:off x="7931430" y="3066152"/>
              <a:ext cx="2851056" cy="3215481"/>
            </a:xfrm>
            <a:prstGeom prst="roundRect">
              <a:avLst>
                <a:gd name="adj" fmla="val 5598"/>
              </a:avLst>
            </a:prstGeom>
            <a:solidFill>
              <a:schemeClr val="bg1"/>
            </a:solidFill>
            <a:ln>
              <a:solidFill>
                <a:srgbClr val="C00000"/>
              </a:solid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sp>
          <p:nvSpPr>
            <p:cNvPr id="18" name="文本框 17"/>
            <p:cNvSpPr txBox="1"/>
            <p:nvPr>
              <p:custDataLst>
                <p:tags r:id="rId3"/>
              </p:custDataLst>
            </p:nvPr>
          </p:nvSpPr>
          <p:spPr>
            <a:xfrm>
              <a:off x="8050087" y="4029545"/>
              <a:ext cx="2595009" cy="1881284"/>
            </a:xfrm>
            <a:prstGeom prst="rect">
              <a:avLst/>
            </a:prstGeom>
            <a:noFill/>
          </p:spPr>
          <p:txBody>
            <a:bodyPr wrap="square">
              <a:spAutoFit/>
            </a:bodyPr>
            <a:lstStyle>
              <a:defPPr>
                <a:defRPr lang="zh-CN"/>
              </a:defPPr>
              <a:lvl1pPr algn="just">
                <a:lnSpc>
                  <a:spcPct val="150000"/>
                </a:lnSpc>
                <a:defRPr sz="1600">
                  <a:latin typeface="黑体" panose="02010609060101010101" charset="-122"/>
                  <a:ea typeface="黑体" panose="02010609060101010101" charset="-122"/>
                </a:defRPr>
              </a:lvl1pPr>
            </a:lstStyle>
            <a:p>
              <a:r>
                <a:rPr lang="zh-CN" altLang="zh-CN" dirty="0">
                  <a:solidFill>
                    <a:srgbClr val="C00000"/>
                  </a:solidFill>
                </a:rPr>
                <a:t>教育的普及和现代知识的迅速更新</a:t>
              </a:r>
              <a:r>
                <a:rPr lang="zh-CN" altLang="en-US" dirty="0"/>
                <a:t>。</a:t>
              </a:r>
              <a:r>
                <a:rPr lang="zh-CN" altLang="zh-CN" dirty="0"/>
                <a:t>许多学科的知识更新周期已</a:t>
              </a:r>
              <a:r>
                <a:rPr lang="zh-CN" altLang="en-US" dirty="0"/>
                <a:t>从</a:t>
              </a:r>
              <a:r>
                <a:rPr lang="en-US" altLang="zh-CN" dirty="0"/>
                <a:t>18</a:t>
              </a:r>
              <a:r>
                <a:rPr lang="zh-CN" altLang="zh-CN" dirty="0"/>
                <a:t>世纪时</a:t>
              </a:r>
              <a:r>
                <a:rPr lang="zh-CN" altLang="en-US" dirty="0"/>
                <a:t>的</a:t>
              </a:r>
              <a:r>
                <a:rPr lang="en-US" altLang="zh-CN" dirty="0"/>
                <a:t>80-90</a:t>
              </a:r>
              <a:r>
                <a:rPr lang="zh-CN" altLang="zh-CN" dirty="0"/>
                <a:t>年缩短至</a:t>
              </a:r>
              <a:r>
                <a:rPr lang="zh-CN" altLang="en-US" dirty="0"/>
                <a:t>进入</a:t>
              </a:r>
              <a:r>
                <a:rPr lang="en-US" altLang="zh-CN" dirty="0"/>
                <a:t>21</a:t>
              </a:r>
              <a:r>
                <a:rPr lang="zh-CN" altLang="zh-CN" dirty="0"/>
                <a:t>世纪</a:t>
              </a:r>
              <a:r>
                <a:rPr lang="zh-CN" altLang="en-US" dirty="0"/>
                <a:t>时的</a:t>
              </a:r>
              <a:r>
                <a:rPr lang="en-US" altLang="zh-CN" dirty="0"/>
                <a:t>2-3</a:t>
              </a:r>
              <a:r>
                <a:rPr lang="zh-CN" altLang="zh-CN" dirty="0"/>
                <a:t>年。</a:t>
              </a:r>
              <a:endParaRPr lang="en-US" altLang="zh-CN" dirty="0"/>
            </a:p>
          </p:txBody>
        </p:sp>
        <p:sp>
          <p:nvSpPr>
            <p:cNvPr id="23" name="文本框 22"/>
            <p:cNvSpPr txBox="1"/>
            <p:nvPr>
              <p:custDataLst>
                <p:tags r:id="rId4"/>
              </p:custDataLst>
            </p:nvPr>
          </p:nvSpPr>
          <p:spPr>
            <a:xfrm>
              <a:off x="8050087" y="3394584"/>
              <a:ext cx="1385777" cy="369332"/>
            </a:xfrm>
            <a:prstGeom prst="rect">
              <a:avLst/>
            </a:prstGeom>
            <a:noFill/>
          </p:spPr>
          <p:txBody>
            <a:bodyPr wrap="square">
              <a:spAutoFit/>
            </a:bodyPr>
            <a:lstStyle>
              <a:defPPr>
                <a:defRPr lang="zh-CN"/>
              </a:defPPr>
              <a:lvl1pPr>
                <a:lnSpc>
                  <a:spcPct val="150000"/>
                </a:lnSpc>
                <a:defRPr>
                  <a:latin typeface="黑体" panose="02010609060101010101" charset="-122"/>
                  <a:ea typeface="黑体" panose="02010609060101010101" charset="-122"/>
                </a:defRPr>
              </a:lvl1pPr>
            </a:lstStyle>
            <a:p>
              <a:pPr>
                <a:lnSpc>
                  <a:spcPct val="100000"/>
                </a:lnSpc>
              </a:pPr>
              <a:r>
                <a:rPr lang="zh-CN" altLang="en-US" dirty="0"/>
                <a:t>第五</a:t>
              </a:r>
              <a:endParaRPr lang="en-US" altLang="zh-CN" dirty="0"/>
            </a:p>
          </p:txBody>
        </p:sp>
      </p:grpSp>
      <p:grpSp>
        <p:nvGrpSpPr>
          <p:cNvPr id="24" name="组合 23"/>
          <p:cNvGrpSpPr/>
          <p:nvPr>
            <p:custDataLst>
              <p:tags r:id="rId5"/>
            </p:custDataLst>
          </p:nvPr>
        </p:nvGrpSpPr>
        <p:grpSpPr>
          <a:xfrm>
            <a:off x="4670472" y="2194281"/>
            <a:ext cx="2851056" cy="3215481"/>
            <a:chOff x="7931430" y="3066152"/>
            <a:chExt cx="2851056" cy="3215481"/>
          </a:xfrm>
        </p:grpSpPr>
        <p:sp>
          <p:nvSpPr>
            <p:cNvPr id="25" name="矩形: 圆角 4"/>
            <p:cNvSpPr/>
            <p:nvPr>
              <p:custDataLst>
                <p:tags r:id="rId6"/>
              </p:custDataLst>
            </p:nvPr>
          </p:nvSpPr>
          <p:spPr>
            <a:xfrm>
              <a:off x="7931430" y="3066152"/>
              <a:ext cx="2851056" cy="3215481"/>
            </a:xfrm>
            <a:prstGeom prst="roundRect">
              <a:avLst>
                <a:gd name="adj" fmla="val 5598"/>
              </a:avLst>
            </a:prstGeom>
            <a:solidFill>
              <a:schemeClr val="bg1"/>
            </a:solidFill>
            <a:ln>
              <a:solidFill>
                <a:srgbClr val="C00000"/>
              </a:solid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sp>
          <p:nvSpPr>
            <p:cNvPr id="26" name="文本框 25"/>
            <p:cNvSpPr txBox="1"/>
            <p:nvPr>
              <p:custDataLst>
                <p:tags r:id="rId7"/>
              </p:custDataLst>
            </p:nvPr>
          </p:nvSpPr>
          <p:spPr>
            <a:xfrm>
              <a:off x="8028369" y="4029544"/>
              <a:ext cx="2595009" cy="1881284"/>
            </a:xfrm>
            <a:prstGeom prst="rect">
              <a:avLst/>
            </a:prstGeom>
            <a:noFill/>
          </p:spPr>
          <p:txBody>
            <a:bodyPr wrap="square">
              <a:spAutoFit/>
            </a:bodyPr>
            <a:lstStyle>
              <a:defPPr>
                <a:defRPr lang="zh-CN"/>
              </a:defPPr>
              <a:lvl1pPr algn="just">
                <a:lnSpc>
                  <a:spcPct val="150000"/>
                </a:lnSpc>
                <a:defRPr sz="1600">
                  <a:latin typeface="黑体" panose="02010609060101010101" charset="-122"/>
                  <a:ea typeface="黑体" panose="02010609060101010101" charset="-122"/>
                </a:defRPr>
              </a:lvl1pPr>
            </a:lstStyle>
            <a:p>
              <a:r>
                <a:rPr lang="zh-CN" altLang="zh-CN" dirty="0"/>
                <a:t>与传统社会迥然不同的是，现代社会是一个</a:t>
              </a:r>
              <a:r>
                <a:rPr lang="zh-CN" altLang="zh-CN" dirty="0">
                  <a:solidFill>
                    <a:srgbClr val="C00000"/>
                  </a:solidFill>
                </a:rPr>
                <a:t>法治社会</a:t>
              </a:r>
              <a:r>
                <a:rPr lang="zh-CN" altLang="zh-CN" dirty="0"/>
                <a:t>，而不是一个人治社会。</a:t>
              </a:r>
              <a:r>
                <a:rPr lang="zh-CN" altLang="en-US" dirty="0"/>
                <a:t>在我国，</a:t>
              </a:r>
              <a:r>
                <a:rPr lang="zh-CN" altLang="zh-CN" dirty="0"/>
                <a:t>任何人都要在宪法法律框架下生活。</a:t>
              </a:r>
              <a:endParaRPr lang="zh-CN" altLang="zh-CN" dirty="0"/>
            </a:p>
          </p:txBody>
        </p:sp>
        <p:sp>
          <p:nvSpPr>
            <p:cNvPr id="29" name="文本框 28"/>
            <p:cNvSpPr txBox="1"/>
            <p:nvPr>
              <p:custDataLst>
                <p:tags r:id="rId8"/>
              </p:custDataLst>
            </p:nvPr>
          </p:nvSpPr>
          <p:spPr>
            <a:xfrm>
              <a:off x="8050087" y="3394584"/>
              <a:ext cx="1385777" cy="369332"/>
            </a:xfrm>
            <a:prstGeom prst="rect">
              <a:avLst/>
            </a:prstGeom>
            <a:noFill/>
          </p:spPr>
          <p:txBody>
            <a:bodyPr wrap="square">
              <a:spAutoFit/>
            </a:bodyPr>
            <a:lstStyle>
              <a:defPPr>
                <a:defRPr lang="zh-CN"/>
              </a:defPPr>
              <a:lvl1pPr>
                <a:lnSpc>
                  <a:spcPct val="150000"/>
                </a:lnSpc>
                <a:defRPr>
                  <a:latin typeface="黑体" panose="02010609060101010101" charset="-122"/>
                  <a:ea typeface="黑体" panose="02010609060101010101" charset="-122"/>
                </a:defRPr>
              </a:lvl1pPr>
            </a:lstStyle>
            <a:p>
              <a:pPr>
                <a:lnSpc>
                  <a:spcPct val="100000"/>
                </a:lnSpc>
              </a:pPr>
              <a:r>
                <a:rPr lang="zh-CN" altLang="en-US" dirty="0"/>
                <a:t>第六</a:t>
              </a:r>
              <a:endParaRPr lang="en-US" altLang="zh-CN" dirty="0"/>
            </a:p>
          </p:txBody>
        </p:sp>
      </p:grpSp>
      <p:grpSp>
        <p:nvGrpSpPr>
          <p:cNvPr id="32" name="组合 31"/>
          <p:cNvGrpSpPr/>
          <p:nvPr>
            <p:custDataLst>
              <p:tags r:id="rId9"/>
            </p:custDataLst>
          </p:nvPr>
        </p:nvGrpSpPr>
        <p:grpSpPr>
          <a:xfrm>
            <a:off x="8355072" y="2194280"/>
            <a:ext cx="2851056" cy="3215481"/>
            <a:chOff x="7931430" y="3066152"/>
            <a:chExt cx="2851056" cy="3215481"/>
          </a:xfrm>
        </p:grpSpPr>
        <p:sp>
          <p:nvSpPr>
            <p:cNvPr id="33" name="矩形: 圆角 4"/>
            <p:cNvSpPr/>
            <p:nvPr>
              <p:custDataLst>
                <p:tags r:id="rId10"/>
              </p:custDataLst>
            </p:nvPr>
          </p:nvSpPr>
          <p:spPr>
            <a:xfrm>
              <a:off x="7931430" y="3066152"/>
              <a:ext cx="2851056" cy="3215481"/>
            </a:xfrm>
            <a:prstGeom prst="roundRect">
              <a:avLst>
                <a:gd name="adj" fmla="val 5598"/>
              </a:avLst>
            </a:prstGeom>
            <a:solidFill>
              <a:schemeClr val="bg1"/>
            </a:solidFill>
            <a:ln>
              <a:solidFill>
                <a:srgbClr val="C00000"/>
              </a:solid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sp>
          <p:nvSpPr>
            <p:cNvPr id="34" name="文本框 33"/>
            <p:cNvSpPr txBox="1"/>
            <p:nvPr>
              <p:custDataLst>
                <p:tags r:id="rId11"/>
              </p:custDataLst>
            </p:nvPr>
          </p:nvSpPr>
          <p:spPr>
            <a:xfrm>
              <a:off x="8053006" y="4029545"/>
              <a:ext cx="2595009" cy="1881284"/>
            </a:xfrm>
            <a:prstGeom prst="rect">
              <a:avLst/>
            </a:prstGeom>
            <a:noFill/>
          </p:spPr>
          <p:txBody>
            <a:bodyPr wrap="square">
              <a:spAutoFit/>
            </a:bodyPr>
            <a:lstStyle>
              <a:defPPr>
                <a:defRPr lang="zh-CN"/>
              </a:defPPr>
              <a:lvl1pPr algn="just">
                <a:lnSpc>
                  <a:spcPct val="150000"/>
                </a:lnSpc>
                <a:defRPr sz="1600">
                  <a:latin typeface="黑体" panose="02010609060101010101" charset="-122"/>
                  <a:ea typeface="黑体" panose="02010609060101010101" charset="-122"/>
                </a:defRPr>
              </a:lvl1pPr>
            </a:lstStyle>
            <a:p>
              <a:r>
                <a:rPr lang="zh-CN" altLang="zh-CN" dirty="0">
                  <a:solidFill>
                    <a:srgbClr val="C00000"/>
                  </a:solidFill>
                </a:rPr>
                <a:t>社会成员自由平等的基本价值取向</a:t>
              </a:r>
              <a:r>
                <a:rPr lang="zh-CN" altLang="zh-CN" dirty="0"/>
                <a:t>。习近平总书记指出，和平、发展、公平、正义、民主、自由是全人类共同价值。</a:t>
              </a:r>
              <a:endParaRPr lang="zh-CN" altLang="en-US" dirty="0"/>
            </a:p>
          </p:txBody>
        </p:sp>
        <p:sp>
          <p:nvSpPr>
            <p:cNvPr id="37" name="文本框 36"/>
            <p:cNvSpPr txBox="1"/>
            <p:nvPr>
              <p:custDataLst>
                <p:tags r:id="rId12"/>
              </p:custDataLst>
            </p:nvPr>
          </p:nvSpPr>
          <p:spPr>
            <a:xfrm>
              <a:off x="8050087" y="3394584"/>
              <a:ext cx="1385777" cy="369332"/>
            </a:xfrm>
            <a:prstGeom prst="rect">
              <a:avLst/>
            </a:prstGeom>
            <a:noFill/>
          </p:spPr>
          <p:txBody>
            <a:bodyPr wrap="square">
              <a:spAutoFit/>
            </a:bodyPr>
            <a:lstStyle>
              <a:defPPr>
                <a:defRPr lang="zh-CN"/>
              </a:defPPr>
              <a:lvl1pPr>
                <a:lnSpc>
                  <a:spcPct val="150000"/>
                </a:lnSpc>
                <a:defRPr>
                  <a:latin typeface="黑体" panose="02010609060101010101" charset="-122"/>
                  <a:ea typeface="黑体" panose="02010609060101010101" charset="-122"/>
                </a:defRPr>
              </a:lvl1pPr>
            </a:lstStyle>
            <a:p>
              <a:pPr>
                <a:lnSpc>
                  <a:spcPct val="100000"/>
                </a:lnSpc>
              </a:pPr>
              <a:r>
                <a:rPr lang="zh-CN" altLang="en-US" dirty="0"/>
                <a:t>第七</a:t>
              </a:r>
              <a:endParaRPr lang="en-US" altLang="zh-CN" dirty="0"/>
            </a:p>
          </p:txBody>
        </p:sp>
      </p:grpSp>
      <p:cxnSp>
        <p:nvCxnSpPr>
          <p:cNvPr id="53" name="直接连接符 52"/>
          <p:cNvCxnSpPr/>
          <p:nvPr>
            <p:custDataLst>
              <p:tags r:id="rId13"/>
            </p:custDataLst>
          </p:nvPr>
        </p:nvCxnSpPr>
        <p:spPr>
          <a:xfrm>
            <a:off x="1199415" y="2954686"/>
            <a:ext cx="489626" cy="0"/>
          </a:xfrm>
          <a:prstGeom prst="line">
            <a:avLst/>
          </a:prstGeom>
          <a:ln w="31750">
            <a:solidFill>
              <a:srgbClr val="DF1716"/>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14"/>
            </p:custDataLst>
          </p:nvPr>
        </p:nvCxnSpPr>
        <p:spPr>
          <a:xfrm>
            <a:off x="4892457" y="2968506"/>
            <a:ext cx="489626" cy="0"/>
          </a:xfrm>
          <a:prstGeom prst="line">
            <a:avLst/>
          </a:prstGeom>
          <a:ln w="31750">
            <a:solidFill>
              <a:srgbClr val="DF1716"/>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15"/>
            </p:custDataLst>
          </p:nvPr>
        </p:nvCxnSpPr>
        <p:spPr>
          <a:xfrm>
            <a:off x="8568327" y="2954686"/>
            <a:ext cx="489626" cy="0"/>
          </a:xfrm>
          <a:prstGeom prst="line">
            <a:avLst/>
          </a:prstGeom>
          <a:ln w="31750">
            <a:solidFill>
              <a:srgbClr val="DF1716"/>
            </a:solidFill>
          </a:ln>
        </p:spPr>
        <p:style>
          <a:lnRef idx="1">
            <a:schemeClr val="accent1"/>
          </a:lnRef>
          <a:fillRef idx="0">
            <a:schemeClr val="accent1"/>
          </a:fillRef>
          <a:effectRef idx="0">
            <a:schemeClr val="accent1"/>
          </a:effectRef>
          <a:fontRef idx="minor">
            <a:schemeClr val="tx1"/>
          </a:fontRef>
        </p:style>
      </p:cxnSp>
      <p:sp>
        <p:nvSpPr>
          <p:cNvPr id="7" name="legal_124498"/>
          <p:cNvSpPr/>
          <p:nvPr>
            <p:custDataLst>
              <p:tags r:id="rId16"/>
            </p:custDataLst>
          </p:nvPr>
        </p:nvSpPr>
        <p:spPr>
          <a:xfrm>
            <a:off x="6711121" y="2515784"/>
            <a:ext cx="484365" cy="438901"/>
          </a:xfrm>
          <a:custGeom>
            <a:avLst/>
            <a:gdLst>
              <a:gd name="connsiteX0" fmla="*/ 41629 w 605616"/>
              <a:gd name="connsiteY0" fmla="*/ 520347 h 599101"/>
              <a:gd name="connsiteX1" fmla="*/ 41629 w 605616"/>
              <a:gd name="connsiteY1" fmla="*/ 557543 h 599101"/>
              <a:gd name="connsiteX2" fmla="*/ 320442 w 605616"/>
              <a:gd name="connsiteY2" fmla="*/ 557543 h 599101"/>
              <a:gd name="connsiteX3" fmla="*/ 320442 w 605616"/>
              <a:gd name="connsiteY3" fmla="*/ 520347 h 599101"/>
              <a:gd name="connsiteX4" fmla="*/ 62548 w 605616"/>
              <a:gd name="connsiteY4" fmla="*/ 459568 h 599101"/>
              <a:gd name="connsiteX5" fmla="*/ 62548 w 605616"/>
              <a:gd name="connsiteY5" fmla="*/ 478789 h 599101"/>
              <a:gd name="connsiteX6" fmla="*/ 299523 w 605616"/>
              <a:gd name="connsiteY6" fmla="*/ 478789 h 599101"/>
              <a:gd name="connsiteX7" fmla="*/ 299523 w 605616"/>
              <a:gd name="connsiteY7" fmla="*/ 459568 h 599101"/>
              <a:gd name="connsiteX8" fmla="*/ 48706 w 605616"/>
              <a:gd name="connsiteY8" fmla="*/ 431931 h 599101"/>
              <a:gd name="connsiteX9" fmla="*/ 313469 w 605616"/>
              <a:gd name="connsiteY9" fmla="*/ 431931 h 599101"/>
              <a:gd name="connsiteX10" fmla="*/ 327311 w 605616"/>
              <a:gd name="connsiteY10" fmla="*/ 445750 h 599101"/>
              <a:gd name="connsiteX11" fmla="*/ 327311 w 605616"/>
              <a:gd name="connsiteY11" fmla="*/ 478789 h 599101"/>
              <a:gd name="connsiteX12" fmla="*/ 341256 w 605616"/>
              <a:gd name="connsiteY12" fmla="*/ 478789 h 599101"/>
              <a:gd name="connsiteX13" fmla="*/ 362071 w 605616"/>
              <a:gd name="connsiteY13" fmla="*/ 499568 h 599101"/>
              <a:gd name="connsiteX14" fmla="*/ 362071 w 605616"/>
              <a:gd name="connsiteY14" fmla="*/ 578322 h 599101"/>
              <a:gd name="connsiteX15" fmla="*/ 341256 w 605616"/>
              <a:gd name="connsiteY15" fmla="*/ 599101 h 599101"/>
              <a:gd name="connsiteX16" fmla="*/ 20815 w 605616"/>
              <a:gd name="connsiteY16" fmla="*/ 599101 h 599101"/>
              <a:gd name="connsiteX17" fmla="*/ 0 w 605616"/>
              <a:gd name="connsiteY17" fmla="*/ 578322 h 599101"/>
              <a:gd name="connsiteX18" fmla="*/ 0 w 605616"/>
              <a:gd name="connsiteY18" fmla="*/ 499568 h 599101"/>
              <a:gd name="connsiteX19" fmla="*/ 20815 w 605616"/>
              <a:gd name="connsiteY19" fmla="*/ 478789 h 599101"/>
              <a:gd name="connsiteX20" fmla="*/ 34760 w 605616"/>
              <a:gd name="connsiteY20" fmla="*/ 478789 h 599101"/>
              <a:gd name="connsiteX21" fmla="*/ 34760 w 605616"/>
              <a:gd name="connsiteY21" fmla="*/ 445750 h 599101"/>
              <a:gd name="connsiteX22" fmla="*/ 48706 w 605616"/>
              <a:gd name="connsiteY22" fmla="*/ 431931 h 599101"/>
              <a:gd name="connsiteX23" fmla="*/ 380908 w 605616"/>
              <a:gd name="connsiteY23" fmla="*/ 274760 h 599101"/>
              <a:gd name="connsiteX24" fmla="*/ 369771 w 605616"/>
              <a:gd name="connsiteY24" fmla="*/ 279437 h 599101"/>
              <a:gd name="connsiteX25" fmla="*/ 369771 w 605616"/>
              <a:gd name="connsiteY25" fmla="*/ 301883 h 599101"/>
              <a:gd name="connsiteX26" fmla="*/ 536924 w 605616"/>
              <a:gd name="connsiteY26" fmla="*/ 468776 h 599101"/>
              <a:gd name="connsiteX27" fmla="*/ 559301 w 605616"/>
              <a:gd name="connsiteY27" fmla="*/ 468776 h 599101"/>
              <a:gd name="connsiteX28" fmla="*/ 559301 w 605616"/>
              <a:gd name="connsiteY28" fmla="*/ 446330 h 599101"/>
              <a:gd name="connsiteX29" fmla="*/ 392148 w 605616"/>
              <a:gd name="connsiteY29" fmla="*/ 279437 h 599101"/>
              <a:gd name="connsiteX30" fmla="*/ 380908 w 605616"/>
              <a:gd name="connsiteY30" fmla="*/ 274760 h 599101"/>
              <a:gd name="connsiteX31" fmla="*/ 329076 w 605616"/>
              <a:gd name="connsiteY31" fmla="*/ 222983 h 599101"/>
              <a:gd name="connsiteX32" fmla="*/ 317835 w 605616"/>
              <a:gd name="connsiteY32" fmla="*/ 227581 h 599101"/>
              <a:gd name="connsiteX33" fmla="*/ 317835 w 605616"/>
              <a:gd name="connsiteY33" fmla="*/ 250028 h 599101"/>
              <a:gd name="connsiteX34" fmla="*/ 340317 w 605616"/>
              <a:gd name="connsiteY34" fmla="*/ 250028 h 599101"/>
              <a:gd name="connsiteX35" fmla="*/ 340317 w 605616"/>
              <a:gd name="connsiteY35" fmla="*/ 227581 h 599101"/>
              <a:gd name="connsiteX36" fmla="*/ 329076 w 605616"/>
              <a:gd name="connsiteY36" fmla="*/ 222983 h 599101"/>
              <a:gd name="connsiteX37" fmla="*/ 154221 w 605616"/>
              <a:gd name="connsiteY37" fmla="*/ 204407 h 599101"/>
              <a:gd name="connsiteX38" fmla="*/ 140171 w 605616"/>
              <a:gd name="connsiteY38" fmla="*/ 218436 h 599101"/>
              <a:gd name="connsiteX39" fmla="*/ 204180 w 605616"/>
              <a:gd name="connsiteY39" fmla="*/ 282346 h 599101"/>
              <a:gd name="connsiteX40" fmla="*/ 218231 w 605616"/>
              <a:gd name="connsiteY40" fmla="*/ 268317 h 599101"/>
              <a:gd name="connsiteX41" fmla="*/ 265171 w 605616"/>
              <a:gd name="connsiteY41" fmla="*/ 112336 h 599101"/>
              <a:gd name="connsiteX42" fmla="*/ 233218 w 605616"/>
              <a:gd name="connsiteY42" fmla="*/ 125637 h 599101"/>
              <a:gd name="connsiteX43" fmla="*/ 215629 w 605616"/>
              <a:gd name="connsiteY43" fmla="*/ 143095 h 599101"/>
              <a:gd name="connsiteX44" fmla="*/ 202411 w 605616"/>
              <a:gd name="connsiteY44" fmla="*/ 174998 h 599101"/>
              <a:gd name="connsiteX45" fmla="*/ 215629 w 605616"/>
              <a:gd name="connsiteY45" fmla="*/ 207005 h 599101"/>
              <a:gd name="connsiteX46" fmla="*/ 247685 w 605616"/>
              <a:gd name="connsiteY46" fmla="*/ 220203 h 599101"/>
              <a:gd name="connsiteX47" fmla="*/ 279638 w 605616"/>
              <a:gd name="connsiteY47" fmla="*/ 207005 h 599101"/>
              <a:gd name="connsiteX48" fmla="*/ 297123 w 605616"/>
              <a:gd name="connsiteY48" fmla="*/ 189443 h 599101"/>
              <a:gd name="connsiteX49" fmla="*/ 310446 w 605616"/>
              <a:gd name="connsiteY49" fmla="*/ 157540 h 599101"/>
              <a:gd name="connsiteX50" fmla="*/ 297123 w 605616"/>
              <a:gd name="connsiteY50" fmla="*/ 125637 h 599101"/>
              <a:gd name="connsiteX51" fmla="*/ 265171 w 605616"/>
              <a:gd name="connsiteY51" fmla="*/ 112336 h 599101"/>
              <a:gd name="connsiteX52" fmla="*/ 308676 w 605616"/>
              <a:gd name="connsiteY52" fmla="*/ 50192 h 599101"/>
              <a:gd name="connsiteX53" fmla="*/ 294625 w 605616"/>
              <a:gd name="connsiteY53" fmla="*/ 64221 h 599101"/>
              <a:gd name="connsiteX54" fmla="*/ 358635 w 605616"/>
              <a:gd name="connsiteY54" fmla="*/ 128131 h 599101"/>
              <a:gd name="connsiteX55" fmla="*/ 372686 w 605616"/>
              <a:gd name="connsiteY55" fmla="*/ 114102 h 599101"/>
              <a:gd name="connsiteX56" fmla="*/ 308676 w 605616"/>
              <a:gd name="connsiteY56" fmla="*/ 0 h 599101"/>
              <a:gd name="connsiteX57" fmla="*/ 323456 w 605616"/>
              <a:gd name="connsiteY57" fmla="*/ 6131 h 599101"/>
              <a:gd name="connsiteX58" fmla="*/ 416815 w 605616"/>
              <a:gd name="connsiteY58" fmla="*/ 99346 h 599101"/>
              <a:gd name="connsiteX59" fmla="*/ 416815 w 605616"/>
              <a:gd name="connsiteY59" fmla="*/ 128755 h 599101"/>
              <a:gd name="connsiteX60" fmla="*/ 373310 w 605616"/>
              <a:gd name="connsiteY60" fmla="*/ 172193 h 599101"/>
              <a:gd name="connsiteX61" fmla="*/ 358635 w 605616"/>
              <a:gd name="connsiteY61" fmla="*/ 178324 h 599101"/>
              <a:gd name="connsiteX62" fmla="*/ 349996 w 605616"/>
              <a:gd name="connsiteY62" fmla="*/ 176453 h 599101"/>
              <a:gd name="connsiteX63" fmla="*/ 347706 w 605616"/>
              <a:gd name="connsiteY63" fmla="*/ 184559 h 599101"/>
              <a:gd name="connsiteX64" fmla="*/ 369771 w 605616"/>
              <a:gd name="connsiteY64" fmla="*/ 198276 h 599101"/>
              <a:gd name="connsiteX65" fmla="*/ 386320 w 605616"/>
              <a:gd name="connsiteY65" fmla="*/ 233505 h 599101"/>
              <a:gd name="connsiteX66" fmla="*/ 421603 w 605616"/>
              <a:gd name="connsiteY66" fmla="*/ 250028 h 599101"/>
              <a:gd name="connsiteX67" fmla="*/ 588756 w 605616"/>
              <a:gd name="connsiteY67" fmla="*/ 416921 h 599101"/>
              <a:gd name="connsiteX68" fmla="*/ 588756 w 605616"/>
              <a:gd name="connsiteY68" fmla="*/ 498081 h 599101"/>
              <a:gd name="connsiteX69" fmla="*/ 548060 w 605616"/>
              <a:gd name="connsiteY69" fmla="*/ 514916 h 599101"/>
              <a:gd name="connsiteX70" fmla="*/ 507469 w 605616"/>
              <a:gd name="connsiteY70" fmla="*/ 498081 h 599101"/>
              <a:gd name="connsiteX71" fmla="*/ 340317 w 605616"/>
              <a:gd name="connsiteY71" fmla="*/ 331188 h 599101"/>
              <a:gd name="connsiteX72" fmla="*/ 323768 w 605616"/>
              <a:gd name="connsiteY72" fmla="*/ 295960 h 599101"/>
              <a:gd name="connsiteX73" fmla="*/ 288381 w 605616"/>
              <a:gd name="connsiteY73" fmla="*/ 279437 h 599101"/>
              <a:gd name="connsiteX74" fmla="*/ 274642 w 605616"/>
              <a:gd name="connsiteY74" fmla="*/ 257510 h 599101"/>
              <a:gd name="connsiteX75" fmla="*/ 266628 w 605616"/>
              <a:gd name="connsiteY75" fmla="*/ 259692 h 599101"/>
              <a:gd name="connsiteX76" fmla="*/ 268501 w 605616"/>
              <a:gd name="connsiteY76" fmla="*/ 268317 h 599101"/>
              <a:gd name="connsiteX77" fmla="*/ 262361 w 605616"/>
              <a:gd name="connsiteY77" fmla="*/ 282970 h 599101"/>
              <a:gd name="connsiteX78" fmla="*/ 218855 w 605616"/>
              <a:gd name="connsiteY78" fmla="*/ 326408 h 599101"/>
              <a:gd name="connsiteX79" fmla="*/ 204180 w 605616"/>
              <a:gd name="connsiteY79" fmla="*/ 332539 h 599101"/>
              <a:gd name="connsiteX80" fmla="*/ 189401 w 605616"/>
              <a:gd name="connsiteY80" fmla="*/ 326408 h 599101"/>
              <a:gd name="connsiteX81" fmla="*/ 95937 w 605616"/>
              <a:gd name="connsiteY81" fmla="*/ 233193 h 599101"/>
              <a:gd name="connsiteX82" fmla="*/ 89900 w 605616"/>
              <a:gd name="connsiteY82" fmla="*/ 218436 h 599101"/>
              <a:gd name="connsiteX83" fmla="*/ 95937 w 605616"/>
              <a:gd name="connsiteY83" fmla="*/ 203784 h 599101"/>
              <a:gd name="connsiteX84" fmla="*/ 139546 w 605616"/>
              <a:gd name="connsiteY84" fmla="*/ 160346 h 599101"/>
              <a:gd name="connsiteX85" fmla="*/ 162860 w 605616"/>
              <a:gd name="connsiteY85" fmla="*/ 156085 h 599101"/>
              <a:gd name="connsiteX86" fmla="*/ 186278 w 605616"/>
              <a:gd name="connsiteY86" fmla="*/ 113687 h 599101"/>
              <a:gd name="connsiteX87" fmla="*/ 203764 w 605616"/>
              <a:gd name="connsiteY87" fmla="*/ 96228 h 599101"/>
              <a:gd name="connsiteX88" fmla="*/ 246228 w 605616"/>
              <a:gd name="connsiteY88" fmla="*/ 72847 h 599101"/>
              <a:gd name="connsiteX89" fmla="*/ 250496 w 605616"/>
              <a:gd name="connsiteY89" fmla="*/ 49569 h 599101"/>
              <a:gd name="connsiteX90" fmla="*/ 294001 w 605616"/>
              <a:gd name="connsiteY90" fmla="*/ 6131 h 599101"/>
              <a:gd name="connsiteX91" fmla="*/ 308676 w 605616"/>
              <a:gd name="connsiteY91" fmla="*/ 0 h 59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5616" h="599101">
                <a:moveTo>
                  <a:pt x="41629" y="520347"/>
                </a:moveTo>
                <a:lnTo>
                  <a:pt x="41629" y="557543"/>
                </a:lnTo>
                <a:lnTo>
                  <a:pt x="320442" y="557543"/>
                </a:lnTo>
                <a:lnTo>
                  <a:pt x="320442" y="520347"/>
                </a:lnTo>
                <a:close/>
                <a:moveTo>
                  <a:pt x="62548" y="459568"/>
                </a:moveTo>
                <a:lnTo>
                  <a:pt x="62548" y="478789"/>
                </a:lnTo>
                <a:lnTo>
                  <a:pt x="299523" y="478789"/>
                </a:lnTo>
                <a:lnTo>
                  <a:pt x="299523" y="459568"/>
                </a:lnTo>
                <a:close/>
                <a:moveTo>
                  <a:pt x="48706" y="431931"/>
                </a:moveTo>
                <a:lnTo>
                  <a:pt x="313469" y="431931"/>
                </a:lnTo>
                <a:cubicBezTo>
                  <a:pt x="321066" y="431931"/>
                  <a:pt x="327311" y="438061"/>
                  <a:pt x="327311" y="445750"/>
                </a:cubicBezTo>
                <a:lnTo>
                  <a:pt x="327311" y="478789"/>
                </a:lnTo>
                <a:lnTo>
                  <a:pt x="341256" y="478789"/>
                </a:lnTo>
                <a:cubicBezTo>
                  <a:pt x="352808" y="478789"/>
                  <a:pt x="362071" y="488036"/>
                  <a:pt x="362071" y="499568"/>
                </a:cubicBezTo>
                <a:lnTo>
                  <a:pt x="362071" y="578322"/>
                </a:lnTo>
                <a:cubicBezTo>
                  <a:pt x="362071" y="589751"/>
                  <a:pt x="352808" y="599101"/>
                  <a:pt x="341256" y="599101"/>
                </a:cubicBezTo>
                <a:lnTo>
                  <a:pt x="20815" y="599101"/>
                </a:lnTo>
                <a:cubicBezTo>
                  <a:pt x="9367" y="599101"/>
                  <a:pt x="0" y="589751"/>
                  <a:pt x="0" y="578322"/>
                </a:cubicBezTo>
                <a:lnTo>
                  <a:pt x="0" y="499568"/>
                </a:lnTo>
                <a:cubicBezTo>
                  <a:pt x="0" y="488036"/>
                  <a:pt x="9367" y="478789"/>
                  <a:pt x="20815" y="478789"/>
                </a:cubicBezTo>
                <a:lnTo>
                  <a:pt x="34760" y="478789"/>
                </a:lnTo>
                <a:lnTo>
                  <a:pt x="34760" y="445750"/>
                </a:lnTo>
                <a:cubicBezTo>
                  <a:pt x="34760" y="438061"/>
                  <a:pt x="41005" y="431931"/>
                  <a:pt x="48706" y="431931"/>
                </a:cubicBezTo>
                <a:close/>
                <a:moveTo>
                  <a:pt x="380908" y="274760"/>
                </a:moveTo>
                <a:cubicBezTo>
                  <a:pt x="376745" y="274760"/>
                  <a:pt x="372686" y="276423"/>
                  <a:pt x="369771" y="279437"/>
                </a:cubicBezTo>
                <a:cubicBezTo>
                  <a:pt x="363526" y="285568"/>
                  <a:pt x="363526" y="295648"/>
                  <a:pt x="369771" y="301883"/>
                </a:cubicBezTo>
                <a:lnTo>
                  <a:pt x="536924" y="468776"/>
                </a:lnTo>
                <a:cubicBezTo>
                  <a:pt x="543065" y="474908"/>
                  <a:pt x="553160" y="474908"/>
                  <a:pt x="559301" y="468776"/>
                </a:cubicBezTo>
                <a:cubicBezTo>
                  <a:pt x="565546" y="462541"/>
                  <a:pt x="565546" y="452461"/>
                  <a:pt x="559301" y="446330"/>
                </a:cubicBezTo>
                <a:lnTo>
                  <a:pt x="392148" y="279437"/>
                </a:lnTo>
                <a:cubicBezTo>
                  <a:pt x="389130" y="276423"/>
                  <a:pt x="385175" y="274760"/>
                  <a:pt x="380908" y="274760"/>
                </a:cubicBezTo>
                <a:close/>
                <a:moveTo>
                  <a:pt x="329076" y="222983"/>
                </a:moveTo>
                <a:cubicBezTo>
                  <a:pt x="325017" y="222983"/>
                  <a:pt x="320957" y="224516"/>
                  <a:pt x="317835" y="227581"/>
                </a:cubicBezTo>
                <a:cubicBezTo>
                  <a:pt x="311695" y="233816"/>
                  <a:pt x="311695" y="243896"/>
                  <a:pt x="317835" y="250028"/>
                </a:cubicBezTo>
                <a:cubicBezTo>
                  <a:pt x="324080" y="256263"/>
                  <a:pt x="334072" y="256263"/>
                  <a:pt x="340317" y="250028"/>
                </a:cubicBezTo>
                <a:cubicBezTo>
                  <a:pt x="346457" y="243896"/>
                  <a:pt x="346457" y="233816"/>
                  <a:pt x="340317" y="227581"/>
                </a:cubicBezTo>
                <a:cubicBezTo>
                  <a:pt x="337194" y="224516"/>
                  <a:pt x="333135" y="222983"/>
                  <a:pt x="329076" y="222983"/>
                </a:cubicBezTo>
                <a:close/>
                <a:moveTo>
                  <a:pt x="154221" y="204407"/>
                </a:moveTo>
                <a:lnTo>
                  <a:pt x="140171" y="218436"/>
                </a:lnTo>
                <a:lnTo>
                  <a:pt x="204180" y="282346"/>
                </a:lnTo>
                <a:lnTo>
                  <a:pt x="218231" y="268317"/>
                </a:lnTo>
                <a:close/>
                <a:moveTo>
                  <a:pt x="265171" y="112336"/>
                </a:moveTo>
                <a:cubicBezTo>
                  <a:pt x="253098" y="112336"/>
                  <a:pt x="241753" y="117116"/>
                  <a:pt x="233218" y="125637"/>
                </a:cubicBezTo>
                <a:lnTo>
                  <a:pt x="215629" y="143095"/>
                </a:lnTo>
                <a:cubicBezTo>
                  <a:pt x="207094" y="151617"/>
                  <a:pt x="202411" y="162944"/>
                  <a:pt x="202411" y="174998"/>
                </a:cubicBezTo>
                <a:cubicBezTo>
                  <a:pt x="202411" y="187053"/>
                  <a:pt x="207094" y="198484"/>
                  <a:pt x="215629" y="207005"/>
                </a:cubicBezTo>
                <a:cubicBezTo>
                  <a:pt x="224163" y="215527"/>
                  <a:pt x="235612" y="220203"/>
                  <a:pt x="247685" y="220203"/>
                </a:cubicBezTo>
                <a:cubicBezTo>
                  <a:pt x="259759" y="220203"/>
                  <a:pt x="271103" y="215527"/>
                  <a:pt x="279638" y="207005"/>
                </a:cubicBezTo>
                <a:lnTo>
                  <a:pt x="297123" y="189443"/>
                </a:lnTo>
                <a:cubicBezTo>
                  <a:pt x="305658" y="180922"/>
                  <a:pt x="310446" y="169595"/>
                  <a:pt x="310446" y="157540"/>
                </a:cubicBezTo>
                <a:cubicBezTo>
                  <a:pt x="310446" y="145486"/>
                  <a:pt x="305658" y="134158"/>
                  <a:pt x="297123" y="125637"/>
                </a:cubicBezTo>
                <a:cubicBezTo>
                  <a:pt x="288589" y="117116"/>
                  <a:pt x="277244" y="112336"/>
                  <a:pt x="265171" y="112336"/>
                </a:cubicBezTo>
                <a:close/>
                <a:moveTo>
                  <a:pt x="308676" y="50192"/>
                </a:moveTo>
                <a:lnTo>
                  <a:pt x="294625" y="64221"/>
                </a:lnTo>
                <a:lnTo>
                  <a:pt x="358635" y="128131"/>
                </a:lnTo>
                <a:lnTo>
                  <a:pt x="372686" y="114102"/>
                </a:lnTo>
                <a:close/>
                <a:moveTo>
                  <a:pt x="308676" y="0"/>
                </a:moveTo>
                <a:cubicBezTo>
                  <a:pt x="314193" y="0"/>
                  <a:pt x="319501" y="2182"/>
                  <a:pt x="323456" y="6131"/>
                </a:cubicBezTo>
                <a:lnTo>
                  <a:pt x="416815" y="99346"/>
                </a:lnTo>
                <a:cubicBezTo>
                  <a:pt x="424934" y="107451"/>
                  <a:pt x="424934" y="120649"/>
                  <a:pt x="416815" y="128755"/>
                </a:cubicBezTo>
                <a:lnTo>
                  <a:pt x="373310" y="172193"/>
                </a:lnTo>
                <a:cubicBezTo>
                  <a:pt x="369355" y="176142"/>
                  <a:pt x="364151" y="178324"/>
                  <a:pt x="358635" y="178324"/>
                </a:cubicBezTo>
                <a:cubicBezTo>
                  <a:pt x="355616" y="178324"/>
                  <a:pt x="352598" y="177700"/>
                  <a:pt x="349996" y="176453"/>
                </a:cubicBezTo>
                <a:cubicBezTo>
                  <a:pt x="349372" y="179155"/>
                  <a:pt x="348643" y="181857"/>
                  <a:pt x="347706" y="184559"/>
                </a:cubicBezTo>
                <a:cubicBezTo>
                  <a:pt x="355825" y="187261"/>
                  <a:pt x="363318" y="191833"/>
                  <a:pt x="369771" y="198276"/>
                </a:cubicBezTo>
                <a:cubicBezTo>
                  <a:pt x="379555" y="208045"/>
                  <a:pt x="385071" y="220619"/>
                  <a:pt x="386320" y="233505"/>
                </a:cubicBezTo>
                <a:cubicBezTo>
                  <a:pt x="399642" y="234648"/>
                  <a:pt x="412028" y="240467"/>
                  <a:pt x="421603" y="250028"/>
                </a:cubicBezTo>
                <a:lnTo>
                  <a:pt x="588756" y="416921"/>
                </a:lnTo>
                <a:cubicBezTo>
                  <a:pt x="611237" y="439368"/>
                  <a:pt x="611237" y="475739"/>
                  <a:pt x="588756" y="498081"/>
                </a:cubicBezTo>
                <a:cubicBezTo>
                  <a:pt x="577515" y="509305"/>
                  <a:pt x="562840" y="514916"/>
                  <a:pt x="548060" y="514916"/>
                </a:cubicBezTo>
                <a:cubicBezTo>
                  <a:pt x="533385" y="514916"/>
                  <a:pt x="518606" y="509305"/>
                  <a:pt x="507469" y="498081"/>
                </a:cubicBezTo>
                <a:lnTo>
                  <a:pt x="340317" y="331188"/>
                </a:lnTo>
                <a:cubicBezTo>
                  <a:pt x="330429" y="321420"/>
                  <a:pt x="324913" y="308845"/>
                  <a:pt x="323768" y="295960"/>
                </a:cubicBezTo>
                <a:cubicBezTo>
                  <a:pt x="310862" y="294816"/>
                  <a:pt x="298268" y="289309"/>
                  <a:pt x="288381" y="279437"/>
                </a:cubicBezTo>
                <a:cubicBezTo>
                  <a:pt x="282032" y="272994"/>
                  <a:pt x="277452" y="265511"/>
                  <a:pt x="274642" y="257510"/>
                </a:cubicBezTo>
                <a:cubicBezTo>
                  <a:pt x="272040" y="258341"/>
                  <a:pt x="269334" y="259068"/>
                  <a:pt x="266628" y="259692"/>
                </a:cubicBezTo>
                <a:cubicBezTo>
                  <a:pt x="267773" y="262394"/>
                  <a:pt x="268501" y="265304"/>
                  <a:pt x="268501" y="268317"/>
                </a:cubicBezTo>
                <a:cubicBezTo>
                  <a:pt x="268501" y="273825"/>
                  <a:pt x="266316" y="279125"/>
                  <a:pt x="262361" y="282970"/>
                </a:cubicBezTo>
                <a:lnTo>
                  <a:pt x="218855" y="326408"/>
                </a:lnTo>
                <a:cubicBezTo>
                  <a:pt x="214796" y="330564"/>
                  <a:pt x="209488" y="332539"/>
                  <a:pt x="204180" y="332539"/>
                </a:cubicBezTo>
                <a:cubicBezTo>
                  <a:pt x="198768" y="332539"/>
                  <a:pt x="193460" y="330564"/>
                  <a:pt x="189401" y="326408"/>
                </a:cubicBezTo>
                <a:lnTo>
                  <a:pt x="95937" y="233193"/>
                </a:lnTo>
                <a:cubicBezTo>
                  <a:pt x="92086" y="229244"/>
                  <a:pt x="89900" y="223944"/>
                  <a:pt x="89900" y="218436"/>
                </a:cubicBezTo>
                <a:cubicBezTo>
                  <a:pt x="89900" y="212929"/>
                  <a:pt x="92086" y="207733"/>
                  <a:pt x="95937" y="203784"/>
                </a:cubicBezTo>
                <a:lnTo>
                  <a:pt x="139546" y="160346"/>
                </a:lnTo>
                <a:cubicBezTo>
                  <a:pt x="145791" y="154007"/>
                  <a:pt x="155158" y="152656"/>
                  <a:pt x="162860" y="156085"/>
                </a:cubicBezTo>
                <a:cubicBezTo>
                  <a:pt x="166399" y="140186"/>
                  <a:pt x="174413" y="125533"/>
                  <a:pt x="186278" y="113687"/>
                </a:cubicBezTo>
                <a:lnTo>
                  <a:pt x="203764" y="96228"/>
                </a:lnTo>
                <a:cubicBezTo>
                  <a:pt x="215629" y="84382"/>
                  <a:pt x="230304" y="76380"/>
                  <a:pt x="246228" y="72847"/>
                </a:cubicBezTo>
                <a:cubicBezTo>
                  <a:pt x="242794" y="65261"/>
                  <a:pt x="244147" y="55908"/>
                  <a:pt x="250496" y="49569"/>
                </a:cubicBezTo>
                <a:lnTo>
                  <a:pt x="294001" y="6131"/>
                </a:lnTo>
                <a:cubicBezTo>
                  <a:pt x="297852" y="2182"/>
                  <a:pt x="303160" y="0"/>
                  <a:pt x="30867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ducative-books_42921"/>
          <p:cNvSpPr/>
          <p:nvPr>
            <p:custDataLst>
              <p:tags r:id="rId17"/>
            </p:custDataLst>
          </p:nvPr>
        </p:nvSpPr>
        <p:spPr>
          <a:xfrm>
            <a:off x="2967688" y="2522712"/>
            <a:ext cx="489626" cy="435277"/>
          </a:xfrm>
          <a:custGeom>
            <a:avLst/>
            <a:gdLst>
              <a:gd name="connsiteX0" fmla="*/ 505222 w 554050"/>
              <a:gd name="connsiteY0" fmla="*/ 278157 h 607845"/>
              <a:gd name="connsiteX1" fmla="*/ 344379 w 554050"/>
              <a:gd name="connsiteY1" fmla="*/ 293925 h 607845"/>
              <a:gd name="connsiteX2" fmla="*/ 344379 w 554050"/>
              <a:gd name="connsiteY2" fmla="*/ 378497 h 607845"/>
              <a:gd name="connsiteX3" fmla="*/ 505222 w 554050"/>
              <a:gd name="connsiteY3" fmla="*/ 362729 h 607845"/>
              <a:gd name="connsiteX4" fmla="*/ 516711 w 554050"/>
              <a:gd name="connsiteY4" fmla="*/ 150582 h 607845"/>
              <a:gd name="connsiteX5" fmla="*/ 526764 w 554050"/>
              <a:gd name="connsiteY5" fmla="*/ 163483 h 607845"/>
              <a:gd name="connsiteX6" fmla="*/ 258213 w 554050"/>
              <a:gd name="connsiteY6" fmla="*/ 193585 h 607845"/>
              <a:gd name="connsiteX7" fmla="*/ 249596 w 554050"/>
              <a:gd name="connsiteY7" fmla="*/ 193585 h 607845"/>
              <a:gd name="connsiteX8" fmla="*/ 255340 w 554050"/>
              <a:gd name="connsiteY8" fmla="*/ 197885 h 607845"/>
              <a:gd name="connsiteX9" fmla="*/ 519583 w 554050"/>
              <a:gd name="connsiteY9" fmla="*/ 169217 h 607845"/>
              <a:gd name="connsiteX10" fmla="*/ 519583 w 554050"/>
              <a:gd name="connsiteY10" fmla="*/ 172083 h 607845"/>
              <a:gd name="connsiteX11" fmla="*/ 258213 w 554050"/>
              <a:gd name="connsiteY11" fmla="*/ 200752 h 607845"/>
              <a:gd name="connsiteX12" fmla="*/ 263957 w 554050"/>
              <a:gd name="connsiteY12" fmla="*/ 203619 h 607845"/>
              <a:gd name="connsiteX13" fmla="*/ 525328 w 554050"/>
              <a:gd name="connsiteY13" fmla="*/ 174950 h 607845"/>
              <a:gd name="connsiteX14" fmla="*/ 525328 w 554050"/>
              <a:gd name="connsiteY14" fmla="*/ 177817 h 607845"/>
              <a:gd name="connsiteX15" fmla="*/ 268265 w 554050"/>
              <a:gd name="connsiteY15" fmla="*/ 206486 h 607845"/>
              <a:gd name="connsiteX16" fmla="*/ 272574 w 554050"/>
              <a:gd name="connsiteY16" fmla="*/ 209353 h 607845"/>
              <a:gd name="connsiteX17" fmla="*/ 529636 w 554050"/>
              <a:gd name="connsiteY17" fmla="*/ 182117 h 607845"/>
              <a:gd name="connsiteX18" fmla="*/ 529636 w 554050"/>
              <a:gd name="connsiteY18" fmla="*/ 184984 h 607845"/>
              <a:gd name="connsiteX19" fmla="*/ 276882 w 554050"/>
              <a:gd name="connsiteY19" fmla="*/ 212219 h 607845"/>
              <a:gd name="connsiteX20" fmla="*/ 281190 w 554050"/>
              <a:gd name="connsiteY20" fmla="*/ 215086 h 607845"/>
              <a:gd name="connsiteX21" fmla="*/ 535381 w 554050"/>
              <a:gd name="connsiteY21" fmla="*/ 187851 h 607845"/>
              <a:gd name="connsiteX22" fmla="*/ 535381 w 554050"/>
              <a:gd name="connsiteY22" fmla="*/ 190718 h 607845"/>
              <a:gd name="connsiteX23" fmla="*/ 284062 w 554050"/>
              <a:gd name="connsiteY23" fmla="*/ 217953 h 607845"/>
              <a:gd name="connsiteX24" fmla="*/ 289807 w 554050"/>
              <a:gd name="connsiteY24" fmla="*/ 222253 h 607845"/>
              <a:gd name="connsiteX25" fmla="*/ 554050 w 554050"/>
              <a:gd name="connsiteY25" fmla="*/ 195018 h 607845"/>
              <a:gd name="connsiteX26" fmla="*/ 554050 w 554050"/>
              <a:gd name="connsiteY26" fmla="*/ 580610 h 607845"/>
              <a:gd name="connsiteX27" fmla="*/ 275446 w 554050"/>
              <a:gd name="connsiteY27" fmla="*/ 607845 h 607845"/>
              <a:gd name="connsiteX28" fmla="*/ 222310 w 554050"/>
              <a:gd name="connsiteY28" fmla="*/ 570576 h 607845"/>
              <a:gd name="connsiteX29" fmla="*/ 222310 w 554050"/>
              <a:gd name="connsiteY29" fmla="*/ 196452 h 607845"/>
              <a:gd name="connsiteX30" fmla="*/ 222310 w 554050"/>
              <a:gd name="connsiteY30" fmla="*/ 184984 h 607845"/>
              <a:gd name="connsiteX31" fmla="*/ 222310 w 554050"/>
              <a:gd name="connsiteY31" fmla="*/ 180684 h 607845"/>
              <a:gd name="connsiteX32" fmla="*/ 403372 w 554050"/>
              <a:gd name="connsiteY32" fmla="*/ 73107 h 607845"/>
              <a:gd name="connsiteX33" fmla="*/ 411989 w 554050"/>
              <a:gd name="connsiteY33" fmla="*/ 87441 h 607845"/>
              <a:gd name="connsiteX34" fmla="*/ 143437 w 554050"/>
              <a:gd name="connsiteY34" fmla="*/ 116110 h 607845"/>
              <a:gd name="connsiteX35" fmla="*/ 134821 w 554050"/>
              <a:gd name="connsiteY35" fmla="*/ 117543 h 607845"/>
              <a:gd name="connsiteX36" fmla="*/ 142001 w 554050"/>
              <a:gd name="connsiteY36" fmla="*/ 120410 h 607845"/>
              <a:gd name="connsiteX37" fmla="*/ 406245 w 554050"/>
              <a:gd name="connsiteY37" fmla="*/ 91742 h 607845"/>
              <a:gd name="connsiteX38" fmla="*/ 406245 w 554050"/>
              <a:gd name="connsiteY38" fmla="*/ 94608 h 607845"/>
              <a:gd name="connsiteX39" fmla="*/ 144874 w 554050"/>
              <a:gd name="connsiteY39" fmla="*/ 123277 h 607845"/>
              <a:gd name="connsiteX40" fmla="*/ 150618 w 554050"/>
              <a:gd name="connsiteY40" fmla="*/ 127577 h 607845"/>
              <a:gd name="connsiteX41" fmla="*/ 411989 w 554050"/>
              <a:gd name="connsiteY41" fmla="*/ 98909 h 607845"/>
              <a:gd name="connsiteX42" fmla="*/ 411989 w 554050"/>
              <a:gd name="connsiteY42" fmla="*/ 100342 h 607845"/>
              <a:gd name="connsiteX43" fmla="*/ 153490 w 554050"/>
              <a:gd name="connsiteY43" fmla="*/ 129011 h 607845"/>
              <a:gd name="connsiteX44" fmla="*/ 159235 w 554050"/>
              <a:gd name="connsiteY44" fmla="*/ 133311 h 607845"/>
              <a:gd name="connsiteX45" fmla="*/ 416297 w 554050"/>
              <a:gd name="connsiteY45" fmla="*/ 104642 h 607845"/>
              <a:gd name="connsiteX46" fmla="*/ 416297 w 554050"/>
              <a:gd name="connsiteY46" fmla="*/ 107509 h 607845"/>
              <a:gd name="connsiteX47" fmla="*/ 162107 w 554050"/>
              <a:gd name="connsiteY47" fmla="*/ 134744 h 607845"/>
              <a:gd name="connsiteX48" fmla="*/ 166415 w 554050"/>
              <a:gd name="connsiteY48" fmla="*/ 139045 h 607845"/>
              <a:gd name="connsiteX49" fmla="*/ 420606 w 554050"/>
              <a:gd name="connsiteY49" fmla="*/ 110376 h 607845"/>
              <a:gd name="connsiteX50" fmla="*/ 422042 w 554050"/>
              <a:gd name="connsiteY50" fmla="*/ 113243 h 607845"/>
              <a:gd name="connsiteX51" fmla="*/ 170723 w 554050"/>
              <a:gd name="connsiteY51" fmla="*/ 140478 h 607845"/>
              <a:gd name="connsiteX52" fmla="*/ 175032 w 554050"/>
              <a:gd name="connsiteY52" fmla="*/ 144778 h 607845"/>
              <a:gd name="connsiteX53" fmla="*/ 440711 w 554050"/>
              <a:gd name="connsiteY53" fmla="*/ 117543 h 607845"/>
              <a:gd name="connsiteX54" fmla="*/ 440711 w 554050"/>
              <a:gd name="connsiteY54" fmla="*/ 137611 h 607845"/>
              <a:gd name="connsiteX55" fmla="*/ 198009 w 554050"/>
              <a:gd name="connsiteY55" fmla="*/ 161979 h 607845"/>
              <a:gd name="connsiteX56" fmla="*/ 198009 w 554050"/>
              <a:gd name="connsiteY56" fmla="*/ 527503 h 607845"/>
              <a:gd name="connsiteX57" fmla="*/ 162107 w 554050"/>
              <a:gd name="connsiteY57" fmla="*/ 530370 h 607845"/>
              <a:gd name="connsiteX58" fmla="*/ 108971 w 554050"/>
              <a:gd name="connsiteY58" fmla="*/ 493101 h 607845"/>
              <a:gd name="connsiteX59" fmla="*/ 108971 w 554050"/>
              <a:gd name="connsiteY59" fmla="*/ 118977 h 607845"/>
              <a:gd name="connsiteX60" fmla="*/ 108971 w 554050"/>
              <a:gd name="connsiteY60" fmla="*/ 108943 h 607845"/>
              <a:gd name="connsiteX61" fmla="*/ 108971 w 554050"/>
              <a:gd name="connsiteY61" fmla="*/ 104642 h 607845"/>
              <a:gd name="connsiteX62" fmla="*/ 294197 w 554050"/>
              <a:gd name="connsiteY62" fmla="*/ 0 h 607845"/>
              <a:gd name="connsiteX63" fmla="*/ 302808 w 554050"/>
              <a:gd name="connsiteY63" fmla="*/ 14333 h 607845"/>
              <a:gd name="connsiteX64" fmla="*/ 34443 w 554050"/>
              <a:gd name="connsiteY64" fmla="*/ 42998 h 607845"/>
              <a:gd name="connsiteX65" fmla="*/ 25832 w 554050"/>
              <a:gd name="connsiteY65" fmla="*/ 44431 h 607845"/>
              <a:gd name="connsiteX66" fmla="*/ 33007 w 554050"/>
              <a:gd name="connsiteY66" fmla="*/ 47298 h 607845"/>
              <a:gd name="connsiteX67" fmla="*/ 297067 w 554050"/>
              <a:gd name="connsiteY67" fmla="*/ 18632 h 607845"/>
              <a:gd name="connsiteX68" fmla="*/ 297067 w 554050"/>
              <a:gd name="connsiteY68" fmla="*/ 21499 h 607845"/>
              <a:gd name="connsiteX69" fmla="*/ 35878 w 554050"/>
              <a:gd name="connsiteY69" fmla="*/ 50164 h 607845"/>
              <a:gd name="connsiteX70" fmla="*/ 41618 w 554050"/>
              <a:gd name="connsiteY70" fmla="*/ 54464 h 607845"/>
              <a:gd name="connsiteX71" fmla="*/ 302808 w 554050"/>
              <a:gd name="connsiteY71" fmla="*/ 25799 h 607845"/>
              <a:gd name="connsiteX72" fmla="*/ 302808 w 554050"/>
              <a:gd name="connsiteY72" fmla="*/ 28665 h 607845"/>
              <a:gd name="connsiteX73" fmla="*/ 44488 w 554050"/>
              <a:gd name="connsiteY73" fmla="*/ 55897 h 607845"/>
              <a:gd name="connsiteX74" fmla="*/ 50229 w 554050"/>
              <a:gd name="connsiteY74" fmla="*/ 60197 h 607845"/>
              <a:gd name="connsiteX75" fmla="*/ 307113 w 554050"/>
              <a:gd name="connsiteY75" fmla="*/ 31532 h 607845"/>
              <a:gd name="connsiteX76" fmla="*/ 307113 w 554050"/>
              <a:gd name="connsiteY76" fmla="*/ 34398 h 607845"/>
              <a:gd name="connsiteX77" fmla="*/ 53099 w 554050"/>
              <a:gd name="connsiteY77" fmla="*/ 63063 h 607845"/>
              <a:gd name="connsiteX78" fmla="*/ 57404 w 554050"/>
              <a:gd name="connsiteY78" fmla="*/ 65930 h 607845"/>
              <a:gd name="connsiteX79" fmla="*/ 311419 w 554050"/>
              <a:gd name="connsiteY79" fmla="*/ 37265 h 607845"/>
              <a:gd name="connsiteX80" fmla="*/ 312854 w 554050"/>
              <a:gd name="connsiteY80" fmla="*/ 40131 h 607845"/>
              <a:gd name="connsiteX81" fmla="*/ 61710 w 554050"/>
              <a:gd name="connsiteY81" fmla="*/ 67363 h 607845"/>
              <a:gd name="connsiteX82" fmla="*/ 66015 w 554050"/>
              <a:gd name="connsiteY82" fmla="*/ 71663 h 607845"/>
              <a:gd name="connsiteX83" fmla="*/ 331510 w 554050"/>
              <a:gd name="connsiteY83" fmla="*/ 44431 h 607845"/>
              <a:gd name="connsiteX84" fmla="*/ 331510 w 554050"/>
              <a:gd name="connsiteY84" fmla="*/ 64497 h 607845"/>
              <a:gd name="connsiteX85" fmla="*/ 88977 w 554050"/>
              <a:gd name="connsiteY85" fmla="*/ 88862 h 607845"/>
              <a:gd name="connsiteX86" fmla="*/ 88977 w 554050"/>
              <a:gd name="connsiteY86" fmla="*/ 454343 h 607845"/>
              <a:gd name="connsiteX87" fmla="*/ 53099 w 554050"/>
              <a:gd name="connsiteY87" fmla="*/ 458643 h 607845"/>
              <a:gd name="connsiteX88" fmla="*/ 53099 w 554050"/>
              <a:gd name="connsiteY88" fmla="*/ 457210 h 607845"/>
              <a:gd name="connsiteX89" fmla="*/ 0 w 554050"/>
              <a:gd name="connsiteY89" fmla="*/ 419945 h 607845"/>
              <a:gd name="connsiteX90" fmla="*/ 0 w 554050"/>
              <a:gd name="connsiteY90" fmla="*/ 47298 h 607845"/>
              <a:gd name="connsiteX91" fmla="*/ 0 w 554050"/>
              <a:gd name="connsiteY91" fmla="*/ 35831 h 607845"/>
              <a:gd name="connsiteX92" fmla="*/ 0 w 554050"/>
              <a:gd name="connsiteY92" fmla="*/ 31532 h 60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54050" h="607845">
                <a:moveTo>
                  <a:pt x="505222" y="278157"/>
                </a:moveTo>
                <a:lnTo>
                  <a:pt x="344379" y="293925"/>
                </a:lnTo>
                <a:lnTo>
                  <a:pt x="344379" y="378497"/>
                </a:lnTo>
                <a:lnTo>
                  <a:pt x="505222" y="362729"/>
                </a:lnTo>
                <a:close/>
                <a:moveTo>
                  <a:pt x="516711" y="150582"/>
                </a:moveTo>
                <a:lnTo>
                  <a:pt x="526764" y="163483"/>
                </a:lnTo>
                <a:lnTo>
                  <a:pt x="258213" y="193585"/>
                </a:lnTo>
                <a:lnTo>
                  <a:pt x="249596" y="193585"/>
                </a:lnTo>
                <a:lnTo>
                  <a:pt x="255340" y="197885"/>
                </a:lnTo>
                <a:lnTo>
                  <a:pt x="519583" y="169217"/>
                </a:lnTo>
                <a:lnTo>
                  <a:pt x="519583" y="172083"/>
                </a:lnTo>
                <a:lnTo>
                  <a:pt x="258213" y="200752"/>
                </a:lnTo>
                <a:lnTo>
                  <a:pt x="263957" y="203619"/>
                </a:lnTo>
                <a:lnTo>
                  <a:pt x="525328" y="174950"/>
                </a:lnTo>
                <a:lnTo>
                  <a:pt x="525328" y="177817"/>
                </a:lnTo>
                <a:lnTo>
                  <a:pt x="268265" y="206486"/>
                </a:lnTo>
                <a:lnTo>
                  <a:pt x="272574" y="209353"/>
                </a:lnTo>
                <a:lnTo>
                  <a:pt x="529636" y="182117"/>
                </a:lnTo>
                <a:lnTo>
                  <a:pt x="529636" y="184984"/>
                </a:lnTo>
                <a:lnTo>
                  <a:pt x="276882" y="212219"/>
                </a:lnTo>
                <a:lnTo>
                  <a:pt x="281190" y="215086"/>
                </a:lnTo>
                <a:lnTo>
                  <a:pt x="535381" y="187851"/>
                </a:lnTo>
                <a:lnTo>
                  <a:pt x="535381" y="190718"/>
                </a:lnTo>
                <a:lnTo>
                  <a:pt x="284062" y="217953"/>
                </a:lnTo>
                <a:lnTo>
                  <a:pt x="289807" y="222253"/>
                </a:lnTo>
                <a:lnTo>
                  <a:pt x="554050" y="195018"/>
                </a:lnTo>
                <a:lnTo>
                  <a:pt x="554050" y="580610"/>
                </a:lnTo>
                <a:lnTo>
                  <a:pt x="275446" y="607845"/>
                </a:lnTo>
                <a:lnTo>
                  <a:pt x="222310" y="570576"/>
                </a:lnTo>
                <a:lnTo>
                  <a:pt x="222310" y="196452"/>
                </a:lnTo>
                <a:lnTo>
                  <a:pt x="222310" y="184984"/>
                </a:lnTo>
                <a:lnTo>
                  <a:pt x="222310" y="180684"/>
                </a:lnTo>
                <a:close/>
                <a:moveTo>
                  <a:pt x="403372" y="73107"/>
                </a:moveTo>
                <a:lnTo>
                  <a:pt x="411989" y="87441"/>
                </a:lnTo>
                <a:lnTo>
                  <a:pt x="143437" y="116110"/>
                </a:lnTo>
                <a:lnTo>
                  <a:pt x="134821" y="117543"/>
                </a:lnTo>
                <a:lnTo>
                  <a:pt x="142001" y="120410"/>
                </a:lnTo>
                <a:lnTo>
                  <a:pt x="406245" y="91742"/>
                </a:lnTo>
                <a:lnTo>
                  <a:pt x="406245" y="94608"/>
                </a:lnTo>
                <a:lnTo>
                  <a:pt x="144874" y="123277"/>
                </a:lnTo>
                <a:lnTo>
                  <a:pt x="150618" y="127577"/>
                </a:lnTo>
                <a:lnTo>
                  <a:pt x="411989" y="98909"/>
                </a:lnTo>
                <a:lnTo>
                  <a:pt x="411989" y="100342"/>
                </a:lnTo>
                <a:lnTo>
                  <a:pt x="153490" y="129011"/>
                </a:lnTo>
                <a:lnTo>
                  <a:pt x="159235" y="133311"/>
                </a:lnTo>
                <a:lnTo>
                  <a:pt x="416297" y="104642"/>
                </a:lnTo>
                <a:lnTo>
                  <a:pt x="416297" y="107509"/>
                </a:lnTo>
                <a:lnTo>
                  <a:pt x="162107" y="134744"/>
                </a:lnTo>
                <a:lnTo>
                  <a:pt x="166415" y="139045"/>
                </a:lnTo>
                <a:lnTo>
                  <a:pt x="420606" y="110376"/>
                </a:lnTo>
                <a:lnTo>
                  <a:pt x="422042" y="113243"/>
                </a:lnTo>
                <a:lnTo>
                  <a:pt x="170723" y="140478"/>
                </a:lnTo>
                <a:lnTo>
                  <a:pt x="175032" y="144778"/>
                </a:lnTo>
                <a:lnTo>
                  <a:pt x="440711" y="117543"/>
                </a:lnTo>
                <a:lnTo>
                  <a:pt x="440711" y="137611"/>
                </a:lnTo>
                <a:lnTo>
                  <a:pt x="198009" y="161979"/>
                </a:lnTo>
                <a:lnTo>
                  <a:pt x="198009" y="527503"/>
                </a:lnTo>
                <a:lnTo>
                  <a:pt x="162107" y="530370"/>
                </a:lnTo>
                <a:lnTo>
                  <a:pt x="108971" y="493101"/>
                </a:lnTo>
                <a:lnTo>
                  <a:pt x="108971" y="118977"/>
                </a:lnTo>
                <a:lnTo>
                  <a:pt x="108971" y="108943"/>
                </a:lnTo>
                <a:lnTo>
                  <a:pt x="108971" y="104642"/>
                </a:lnTo>
                <a:close/>
                <a:moveTo>
                  <a:pt x="294197" y="0"/>
                </a:moveTo>
                <a:lnTo>
                  <a:pt x="302808" y="14333"/>
                </a:lnTo>
                <a:lnTo>
                  <a:pt x="34443" y="42998"/>
                </a:lnTo>
                <a:lnTo>
                  <a:pt x="25832" y="44431"/>
                </a:lnTo>
                <a:lnTo>
                  <a:pt x="33007" y="47298"/>
                </a:lnTo>
                <a:lnTo>
                  <a:pt x="297067" y="18632"/>
                </a:lnTo>
                <a:lnTo>
                  <a:pt x="297067" y="21499"/>
                </a:lnTo>
                <a:lnTo>
                  <a:pt x="35878" y="50164"/>
                </a:lnTo>
                <a:lnTo>
                  <a:pt x="41618" y="54464"/>
                </a:lnTo>
                <a:lnTo>
                  <a:pt x="302808" y="25799"/>
                </a:lnTo>
                <a:lnTo>
                  <a:pt x="302808" y="28665"/>
                </a:lnTo>
                <a:lnTo>
                  <a:pt x="44488" y="55897"/>
                </a:lnTo>
                <a:lnTo>
                  <a:pt x="50229" y="60197"/>
                </a:lnTo>
                <a:lnTo>
                  <a:pt x="307113" y="31532"/>
                </a:lnTo>
                <a:lnTo>
                  <a:pt x="307113" y="34398"/>
                </a:lnTo>
                <a:lnTo>
                  <a:pt x="53099" y="63063"/>
                </a:lnTo>
                <a:lnTo>
                  <a:pt x="57404" y="65930"/>
                </a:lnTo>
                <a:lnTo>
                  <a:pt x="311419" y="37265"/>
                </a:lnTo>
                <a:lnTo>
                  <a:pt x="312854" y="40131"/>
                </a:lnTo>
                <a:lnTo>
                  <a:pt x="61710" y="67363"/>
                </a:lnTo>
                <a:lnTo>
                  <a:pt x="66015" y="71663"/>
                </a:lnTo>
                <a:lnTo>
                  <a:pt x="331510" y="44431"/>
                </a:lnTo>
                <a:lnTo>
                  <a:pt x="331510" y="64497"/>
                </a:lnTo>
                <a:lnTo>
                  <a:pt x="88977" y="88862"/>
                </a:lnTo>
                <a:lnTo>
                  <a:pt x="88977" y="454343"/>
                </a:lnTo>
                <a:lnTo>
                  <a:pt x="53099" y="458643"/>
                </a:lnTo>
                <a:lnTo>
                  <a:pt x="53099" y="457210"/>
                </a:lnTo>
                <a:lnTo>
                  <a:pt x="0" y="419945"/>
                </a:lnTo>
                <a:lnTo>
                  <a:pt x="0" y="47298"/>
                </a:lnTo>
                <a:lnTo>
                  <a:pt x="0" y="35831"/>
                </a:lnTo>
                <a:lnTo>
                  <a:pt x="0" y="31532"/>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ïşľídé"/>
          <p:cNvSpPr/>
          <p:nvPr>
            <p:custDataLst>
              <p:tags r:id="rId18"/>
            </p:custDataLst>
          </p:nvPr>
        </p:nvSpPr>
        <p:spPr>
          <a:xfrm>
            <a:off x="10427194" y="2515784"/>
            <a:ext cx="489626" cy="438901"/>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90000"/>
              </a:lnSpc>
              <a:spcBef>
                <a:spcPct val="0"/>
              </a:spcBef>
              <a:spcAft>
                <a:spcPct val="35000"/>
              </a:spcAft>
            </a:pPr>
            <a:endParaRPr lang="en-US" sz="2200" kern="1200" dirty="0">
              <a:latin typeface="思源宋体 CN" panose="02020400000000000000" pitchFamily="18" charset="-122"/>
              <a:ea typeface="思源宋体 CN" panose="02020400000000000000" pitchFamily="18" charset="-122"/>
              <a:cs typeface="+mn-ea"/>
              <a:sym typeface="思源宋体 CN" panose="02020400000000000000" pitchFamily="18"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75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linds(horizontal)">
                                      <p:cBhvr>
                                        <p:cTn id="15" dur="500"/>
                                        <p:tgtEl>
                                          <p:spTgt spid="5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blinds(horizontal)">
                                      <p:cBhvr>
                                        <p:cTn id="26" dur="500"/>
                                        <p:tgtEl>
                                          <p:spTgt spid="5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linds(horizontal)">
                                      <p:cBhvr>
                                        <p:cTn id="34" dur="500"/>
                                        <p:tgtEl>
                                          <p:spTgt spid="32"/>
                                        </p:tgtEl>
                                      </p:cBhvr>
                                    </p:animEffect>
                                  </p:childTnLst>
                                </p:cTn>
                              </p:par>
                              <p:par>
                                <p:cTn id="35" presetID="3" presetClass="entr" presetSubtype="1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blinds(horizontal)">
                                      <p:cBhvr>
                                        <p:cTn id="37" dur="500"/>
                                        <p:tgtEl>
                                          <p:spTgt spid="5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7" grpId="0" animBg="1"/>
      <p:bldP spid="9"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平行四边形 16"/>
          <p:cNvSpPr/>
          <p:nvPr/>
        </p:nvSpPr>
        <p:spPr>
          <a:xfrm flipH="1">
            <a:off x="1952842" y="3605202"/>
            <a:ext cx="8286307" cy="1085271"/>
          </a:xfrm>
          <a:prstGeom prst="parallelogram">
            <a:avLst>
              <a:gd name="adj" fmla="val 345765"/>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0" y="4690473"/>
            <a:ext cx="10239153" cy="1681200"/>
          </a:xfrm>
          <a:prstGeom prst="rect">
            <a:avLst/>
          </a:prstGeom>
          <a:gradFill>
            <a:gsLst>
              <a:gs pos="31000">
                <a:srgbClr val="C62222"/>
              </a:gs>
              <a:gs pos="100000">
                <a:srgbClr val="FF0000"/>
              </a:gs>
            </a:gsLst>
            <a:lin ang="54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思源宋体 CN" panose="02020400000000000000" pitchFamily="18" charset="-122"/>
              <a:sym typeface="思源宋体 CN" panose="02020400000000000000" pitchFamily="18" charset="-122"/>
            </a:endParaRPr>
          </a:p>
        </p:txBody>
      </p:sp>
      <p:grpSp>
        <p:nvGrpSpPr>
          <p:cNvPr id="22" name="组合 21"/>
          <p:cNvGrpSpPr/>
          <p:nvPr/>
        </p:nvGrpSpPr>
        <p:grpSpPr>
          <a:xfrm>
            <a:off x="267981" y="308614"/>
            <a:ext cx="5962698" cy="637364"/>
            <a:chOff x="525411" y="454398"/>
            <a:chExt cx="5962698" cy="637364"/>
          </a:xfrm>
        </p:grpSpPr>
        <p:grpSp>
          <p:nvGrpSpPr>
            <p:cNvPr id="8" name="组合 7"/>
            <p:cNvGrpSpPr/>
            <p:nvPr/>
          </p:nvGrpSpPr>
          <p:grpSpPr>
            <a:xfrm>
              <a:off x="525411" y="454398"/>
              <a:ext cx="704950" cy="637364"/>
              <a:chOff x="1337683" y="2484282"/>
              <a:chExt cx="772300" cy="698258"/>
            </a:xfrm>
          </p:grpSpPr>
          <p:sp>
            <p:nvSpPr>
              <p:cNvPr id="13" name="Freeform 9"/>
              <p:cNvSpPr/>
              <p:nvPr/>
            </p:nvSpPr>
            <p:spPr bwMode="auto">
              <a:xfrm rot="5400000">
                <a:off x="1386353" y="2497575"/>
                <a:ext cx="698258" cy="671671"/>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gradFill flip="none" rotWithShape="1">
                <a:gsLst>
                  <a:gs pos="0">
                    <a:srgbClr val="F03E34"/>
                  </a:gs>
                  <a:gs pos="100000">
                    <a:srgbClr val="590004"/>
                  </a:gs>
                </a:gsLst>
                <a:lin ang="135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prstClr val="white"/>
                  </a:solidFill>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11" name="文本框 10"/>
              <p:cNvSpPr txBox="1"/>
              <p:nvPr/>
            </p:nvSpPr>
            <p:spPr>
              <a:xfrm>
                <a:off x="1337683" y="2631101"/>
                <a:ext cx="772300" cy="403488"/>
              </a:xfrm>
              <a:prstGeom prst="rect">
                <a:avLst/>
              </a:prstGeom>
              <a:noFill/>
            </p:spPr>
            <p:txBody>
              <a:bodyPr wrap="square" rtlCol="0">
                <a:spAutoFit/>
              </a:bodyPr>
              <a:lstStyle/>
              <a:p>
                <a:pPr algn="ctr">
                  <a:defRPr/>
                </a:pPr>
                <a:r>
                  <a:rPr lang="en-US" altLang="zh-CN" b="1" dirty="0">
                    <a:solidFill>
                      <a:schemeClr val="bg1"/>
                    </a:solidFill>
                    <a:latin typeface="黑体" panose="02010609060101010101" charset="-122"/>
                    <a:ea typeface="黑体" panose="02010609060101010101" charset="-122"/>
                  </a:rPr>
                  <a:t>3</a:t>
                </a:r>
                <a:endParaRPr lang="en-US" altLang="zh-CN" b="1" dirty="0">
                  <a:solidFill>
                    <a:schemeClr val="bg1"/>
                  </a:solidFill>
                  <a:latin typeface="黑体" panose="02010609060101010101" charset="-122"/>
                  <a:ea typeface="黑体" panose="02010609060101010101" charset="-122"/>
                  <a:sym typeface="Arial" panose="020B0604020202020204" pitchFamily="34" charset="0"/>
                </a:endParaRPr>
              </a:p>
            </p:txBody>
          </p:sp>
        </p:grpSp>
        <p:sp>
          <p:nvSpPr>
            <p:cNvPr id="19" name="文本框 18"/>
            <p:cNvSpPr txBox="1"/>
            <p:nvPr/>
          </p:nvSpPr>
          <p:spPr>
            <a:xfrm>
              <a:off x="1243302" y="496504"/>
              <a:ext cx="5244807" cy="523220"/>
            </a:xfrm>
            <a:prstGeom prst="rect">
              <a:avLst/>
            </a:prstGeom>
            <a:noFill/>
          </p:spPr>
          <p:txBody>
            <a:bodyPr wrap="square" rtlCol="0">
              <a:spAutoFit/>
            </a:bodyPr>
            <a:lstStyle/>
            <a:p>
              <a:pPr algn="just"/>
              <a:r>
                <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rPr>
                <a:t>中国式现代化的由来及基本含义</a:t>
              </a:r>
              <a:endParaRPr lang="en-US"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endParaRPr>
            </a:p>
          </p:txBody>
        </p:sp>
      </p:grpSp>
      <p:sp>
        <p:nvSpPr>
          <p:cNvPr id="5" name="文本框 4"/>
          <p:cNvSpPr txBox="1"/>
          <p:nvPr/>
        </p:nvSpPr>
        <p:spPr>
          <a:xfrm>
            <a:off x="1010920" y="1097280"/>
            <a:ext cx="3880485" cy="398780"/>
          </a:xfrm>
          <a:prstGeom prst="rect">
            <a:avLst/>
          </a:prstGeom>
          <a:noFill/>
        </p:spPr>
        <p:txBody>
          <a:bodyPr wrap="square">
            <a:spAutoFit/>
          </a:bodyPr>
          <a:lstStyle>
            <a:defPPr>
              <a:defRPr lang="zh-CN"/>
            </a:defPPr>
            <a:lvl1pPr>
              <a:lnSpc>
                <a:spcPct val="100000"/>
              </a:lnSpc>
              <a:defRPr>
                <a:latin typeface="黑体" panose="02010609060101010101" charset="-122"/>
                <a:ea typeface="黑体" panose="02010609060101010101" charset="-122"/>
              </a:defRPr>
            </a:lvl1pPr>
          </a:lstStyle>
          <a:p>
            <a:r>
              <a:rPr lang="zh-CN" altLang="en-US" sz="2000" b="1" dirty="0">
                <a:solidFill>
                  <a:schemeClr val="tx1"/>
                </a:solidFill>
              </a:rPr>
              <a:t>（</a:t>
            </a:r>
            <a:r>
              <a:rPr lang="en-US" altLang="zh-CN" sz="2000" b="1" dirty="0">
                <a:solidFill>
                  <a:schemeClr val="tx1"/>
                </a:solidFill>
              </a:rPr>
              <a:t>1</a:t>
            </a:r>
            <a:r>
              <a:rPr lang="zh-CN" altLang="en-US" sz="2000" b="1" dirty="0">
                <a:solidFill>
                  <a:schemeClr val="tx1"/>
                </a:solidFill>
              </a:rPr>
              <a:t>）</a:t>
            </a:r>
            <a:r>
              <a:rPr lang="en-US" altLang="zh-CN" sz="2000" b="1" dirty="0">
                <a:solidFill>
                  <a:schemeClr val="tx1"/>
                </a:solidFill>
              </a:rPr>
              <a:t> </a:t>
            </a:r>
            <a:r>
              <a:rPr lang="zh-CN" altLang="zh-CN" sz="2000" b="1" dirty="0">
                <a:solidFill>
                  <a:schemeClr val="tx1"/>
                </a:solidFill>
              </a:rPr>
              <a:t>中国式现代化提法的由来</a:t>
            </a:r>
            <a:endParaRPr lang="zh-CN" altLang="zh-CN" sz="2000" b="1" dirty="0">
              <a:solidFill>
                <a:schemeClr val="tx1"/>
              </a:solidFill>
            </a:endParaRPr>
          </a:p>
        </p:txBody>
      </p:sp>
      <p:sp>
        <p:nvSpPr>
          <p:cNvPr id="10" name="文本框 9"/>
          <p:cNvSpPr txBox="1"/>
          <p:nvPr/>
        </p:nvSpPr>
        <p:spPr>
          <a:xfrm>
            <a:off x="631089" y="4752452"/>
            <a:ext cx="9065804" cy="1511952"/>
          </a:xfrm>
          <a:prstGeom prst="rect">
            <a:avLst/>
          </a:prstGeom>
          <a:noFill/>
        </p:spPr>
        <p:txBody>
          <a:bodyPr wrap="square">
            <a:spAutoFit/>
          </a:bodyPr>
          <a:lstStyle>
            <a:defPPr>
              <a:defRPr lang="zh-CN"/>
            </a:defPPr>
            <a:lvl1pPr algn="just">
              <a:lnSpc>
                <a:spcPct val="150000"/>
              </a:lnSpc>
              <a:defRPr sz="1600">
                <a:latin typeface="黑体" panose="02010609060101010101" charset="-122"/>
                <a:ea typeface="黑体" panose="02010609060101010101" charset="-122"/>
              </a:defRPr>
            </a:lvl1pPr>
          </a:lstStyle>
          <a:p>
            <a:r>
              <a:rPr lang="zh-CN" altLang="zh-CN" b="1" dirty="0">
                <a:solidFill>
                  <a:schemeClr val="bg1"/>
                </a:solidFill>
                <a:effectLst>
                  <a:outerShdw blurRad="38100" dist="38100" dir="2700000" algn="tl">
                    <a:srgbClr val="000000">
                      <a:alpha val="43137"/>
                    </a:srgbClr>
                  </a:outerShdw>
                </a:effectLst>
              </a:rPr>
              <a:t>党的十八大以来，随着中国式现代化进程的</a:t>
            </a:r>
            <a:r>
              <a:rPr lang="zh-CN" altLang="en-US" b="1" dirty="0">
                <a:solidFill>
                  <a:schemeClr val="bg1"/>
                </a:solidFill>
                <a:effectLst>
                  <a:outerShdw blurRad="38100" dist="38100" dir="2700000" algn="tl">
                    <a:srgbClr val="000000">
                      <a:alpha val="43137"/>
                    </a:srgbClr>
                  </a:outerShdw>
                </a:effectLst>
              </a:rPr>
              <a:t>迅速</a:t>
            </a:r>
            <a:r>
              <a:rPr lang="zh-CN" altLang="zh-CN" b="1" dirty="0">
                <a:solidFill>
                  <a:schemeClr val="bg1"/>
                </a:solidFill>
                <a:effectLst>
                  <a:outerShdw blurRad="38100" dist="38100" dir="2700000" algn="tl">
                    <a:srgbClr val="000000">
                      <a:alpha val="43137"/>
                    </a:srgbClr>
                  </a:outerShdw>
                </a:effectLst>
              </a:rPr>
              <a:t>推进以及我们党对于现代化规律认识的逐渐深化，习近平总书记全面、系统地提出并深入阐述了中国式现代化理论。党的二十大报告指出：</a:t>
            </a: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在新中国成立特别是改革开放以来长期探索和实践基础上，经过十八大以来在理论和实践上的创新突破，我们党成功推进和拓展了中国式现代化。</a:t>
            </a:r>
            <a:r>
              <a:rPr lang="en-US" altLang="zh-CN" b="1" dirty="0">
                <a:solidFill>
                  <a:schemeClr val="bg1"/>
                </a:solidFill>
                <a:effectLst>
                  <a:outerShdw blurRad="38100" dist="38100" dir="2700000" algn="tl">
                    <a:srgbClr val="000000">
                      <a:alpha val="43137"/>
                    </a:srgbClr>
                  </a:outerShdw>
                </a:effectLst>
              </a:rPr>
              <a:t>”</a:t>
            </a:r>
            <a:endParaRPr lang="zh-CN" altLang="zh-CN" b="1" dirty="0">
              <a:solidFill>
                <a:schemeClr val="bg1"/>
              </a:solidFill>
              <a:effectLst>
                <a:outerShdw blurRad="38100" dist="38100" dir="2700000" algn="tl">
                  <a:srgbClr val="000000">
                    <a:alpha val="43137"/>
                  </a:srgbClr>
                </a:outerShdw>
              </a:effectLst>
            </a:endParaRPr>
          </a:p>
        </p:txBody>
      </p:sp>
      <p:sp>
        <p:nvSpPr>
          <p:cNvPr id="14" name="矩形 13"/>
          <p:cNvSpPr/>
          <p:nvPr/>
        </p:nvSpPr>
        <p:spPr>
          <a:xfrm>
            <a:off x="1952847" y="1922418"/>
            <a:ext cx="10239153" cy="1682785"/>
          </a:xfrm>
          <a:prstGeom prst="rect">
            <a:avLst/>
          </a:prstGeom>
          <a:gradFill>
            <a:gsLst>
              <a:gs pos="31000">
                <a:srgbClr val="C62222"/>
              </a:gs>
              <a:gs pos="100000">
                <a:srgbClr val="FF0000"/>
              </a:gs>
            </a:gsLst>
            <a:lin ang="54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a typeface="思源宋体 CN" panose="02020400000000000000" pitchFamily="18" charset="-122"/>
              <a:sym typeface="思源宋体 CN" panose="02020400000000000000" pitchFamily="18" charset="-122"/>
            </a:endParaRPr>
          </a:p>
        </p:txBody>
      </p:sp>
      <p:sp>
        <p:nvSpPr>
          <p:cNvPr id="15" name="文本框 14"/>
          <p:cNvSpPr txBox="1"/>
          <p:nvPr/>
        </p:nvSpPr>
        <p:spPr>
          <a:xfrm>
            <a:off x="2539521" y="2099859"/>
            <a:ext cx="9065804" cy="1198880"/>
          </a:xfrm>
          <a:prstGeom prst="rect">
            <a:avLst/>
          </a:prstGeom>
          <a:noFill/>
        </p:spPr>
        <p:txBody>
          <a:bodyPr wrap="square">
            <a:spAutoFit/>
          </a:bodyPr>
          <a:lstStyle>
            <a:defPPr>
              <a:defRPr lang="zh-CN"/>
            </a:defPPr>
            <a:lvl1pPr algn="just">
              <a:lnSpc>
                <a:spcPct val="150000"/>
              </a:lnSpc>
              <a:defRPr sz="1600">
                <a:latin typeface="黑体" panose="02010609060101010101" charset="-122"/>
                <a:ea typeface="黑体" panose="02010609060101010101" charset="-122"/>
              </a:defRPr>
            </a:lvl1pPr>
          </a:lstStyle>
          <a:p>
            <a:r>
              <a:rPr lang="en-US" altLang="zh-CN" b="1" dirty="0">
                <a:solidFill>
                  <a:schemeClr val="bg1"/>
                </a:solidFill>
                <a:effectLst>
                  <a:outerShdw blurRad="38100" dist="38100" dir="2700000" algn="tl">
                    <a:srgbClr val="000000">
                      <a:alpha val="43137"/>
                    </a:srgbClr>
                  </a:outerShdw>
                </a:effectLst>
              </a:rPr>
              <a:t>1978</a:t>
            </a:r>
            <a:r>
              <a:rPr lang="zh-CN" altLang="zh-CN" b="1" dirty="0">
                <a:solidFill>
                  <a:schemeClr val="bg1"/>
                </a:solidFill>
                <a:effectLst>
                  <a:outerShdw blurRad="38100" dist="38100" dir="2700000" algn="tl">
                    <a:srgbClr val="000000">
                      <a:alpha val="43137"/>
                    </a:srgbClr>
                  </a:outerShdw>
                </a:effectLst>
              </a:rPr>
              <a:t>年，党的十一届三中全会作出把党和国家工作中心转移到经济建设上来、实行改革开放的历史性决策，从此确立了中国式现代化的道路和方向。</a:t>
            </a:r>
            <a:r>
              <a:rPr lang="en-US" altLang="zh-CN" b="1" dirty="0">
                <a:solidFill>
                  <a:schemeClr val="bg1"/>
                </a:solidFill>
                <a:effectLst>
                  <a:outerShdw blurRad="38100" dist="38100" dir="2700000" algn="tl">
                    <a:srgbClr val="000000">
                      <a:alpha val="43137"/>
                    </a:srgbClr>
                  </a:outerShdw>
                </a:effectLst>
              </a:rPr>
              <a:t>1983</a:t>
            </a:r>
            <a:r>
              <a:rPr lang="zh-CN" altLang="zh-CN" b="1" dirty="0">
                <a:solidFill>
                  <a:schemeClr val="bg1"/>
                </a:solidFill>
                <a:effectLst>
                  <a:outerShdw blurRad="38100" dist="38100" dir="2700000" algn="tl">
                    <a:srgbClr val="000000">
                      <a:alpha val="43137"/>
                    </a:srgbClr>
                  </a:outerShdw>
                </a:effectLst>
              </a:rPr>
              <a:t>年，邓小平同志提出了“中国式的现代化”，他表示</a:t>
            </a:r>
            <a:r>
              <a:rPr lang="en-US" altLang="zh-CN" b="1" dirty="0">
                <a:solidFill>
                  <a:schemeClr val="bg1"/>
                </a:solidFill>
                <a:effectLst>
                  <a:outerShdw blurRad="38100" dist="38100" dir="2700000" algn="tl">
                    <a:srgbClr val="000000">
                      <a:alpha val="43137"/>
                    </a:srgbClr>
                  </a:outerShdw>
                </a:effectLst>
              </a:rPr>
              <a:t>“</a:t>
            </a:r>
            <a:r>
              <a:rPr lang="zh-CN" altLang="zh-CN" b="1" dirty="0">
                <a:solidFill>
                  <a:schemeClr val="bg1"/>
                </a:solidFill>
                <a:effectLst>
                  <a:outerShdw blurRad="38100" dist="38100" dir="2700000" algn="tl">
                    <a:srgbClr val="000000">
                      <a:alpha val="43137"/>
                    </a:srgbClr>
                  </a:outerShdw>
                </a:effectLst>
              </a:rPr>
              <a:t>我们搞的现代化，是中国式的现代化。我们建设的社会主义，是有中国特色的社会主义”。</a:t>
            </a:r>
            <a:endParaRPr lang="zh-CN" altLang="zh-CN" b="1" dirty="0">
              <a:solidFill>
                <a:schemeClr val="bg1"/>
              </a:solidFill>
              <a:effectLst>
                <a:outerShdw blurRad="38100" dist="38100" dir="2700000" algn="tl">
                  <a:srgbClr val="000000">
                    <a:alpha val="43137"/>
                  </a:srgbClr>
                </a:outerShdw>
              </a:effectLs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ppt_y</p:attrName>
                                        </p:attrNameLst>
                                      </p:cBhvr>
                                      <p:tavLst>
                                        <p:tav tm="0">
                                          <p:val>
                                            <p:strVal val="#ppt_y+#ppt_h*1.125000"/>
                                          </p:val>
                                        </p:tav>
                                        <p:tav tm="100000">
                                          <p:val>
                                            <p:strVal val="#ppt_y"/>
                                          </p:val>
                                        </p:tav>
                                      </p:tavLst>
                                    </p:anim>
                                    <p:animEffect transition="in" filter="wipe(u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p:tgtEl>
                                          <p:spTgt spid="10"/>
                                        </p:tgtEl>
                                        <p:attrNameLst>
                                          <p:attrName>ppt_y</p:attrName>
                                        </p:attrNameLst>
                                      </p:cBhvr>
                                      <p:tavLst>
                                        <p:tav tm="0">
                                          <p:val>
                                            <p:strVal val="#ppt_y+#ppt_h*1.125000"/>
                                          </p:val>
                                        </p:tav>
                                        <p:tav tm="100000">
                                          <p:val>
                                            <p:strVal val="#ppt_y"/>
                                          </p:val>
                                        </p:tav>
                                      </p:tavLst>
                                    </p:anim>
                                    <p:animEffect transition="in" filter="wipe(up)">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bldLvl="0" animBg="1"/>
      <p:bldP spid="5" grpId="0"/>
      <p:bldP spid="10" grpId="0"/>
      <p:bldP spid="14" grpId="0" bldLvl="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67981" y="308614"/>
            <a:ext cx="5962698" cy="637364"/>
            <a:chOff x="525411" y="454398"/>
            <a:chExt cx="5962698" cy="637364"/>
          </a:xfrm>
        </p:grpSpPr>
        <p:grpSp>
          <p:nvGrpSpPr>
            <p:cNvPr id="8" name="组合 7"/>
            <p:cNvGrpSpPr/>
            <p:nvPr/>
          </p:nvGrpSpPr>
          <p:grpSpPr>
            <a:xfrm>
              <a:off x="525411" y="454398"/>
              <a:ext cx="704950" cy="637364"/>
              <a:chOff x="1337683" y="2484282"/>
              <a:chExt cx="772300" cy="698258"/>
            </a:xfrm>
          </p:grpSpPr>
          <p:sp>
            <p:nvSpPr>
              <p:cNvPr id="13" name="Freeform 9"/>
              <p:cNvSpPr/>
              <p:nvPr/>
            </p:nvSpPr>
            <p:spPr bwMode="auto">
              <a:xfrm rot="5400000">
                <a:off x="1386353" y="2497575"/>
                <a:ext cx="698258" cy="671671"/>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gradFill flip="none" rotWithShape="1">
                <a:gsLst>
                  <a:gs pos="0">
                    <a:srgbClr val="F03E34"/>
                  </a:gs>
                  <a:gs pos="100000">
                    <a:srgbClr val="590004"/>
                  </a:gs>
                </a:gsLst>
                <a:lin ang="135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prstClr val="white"/>
                  </a:solidFill>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11" name="文本框 10"/>
              <p:cNvSpPr txBox="1"/>
              <p:nvPr/>
            </p:nvSpPr>
            <p:spPr>
              <a:xfrm>
                <a:off x="1337683" y="2631101"/>
                <a:ext cx="772300" cy="403488"/>
              </a:xfrm>
              <a:prstGeom prst="rect">
                <a:avLst/>
              </a:prstGeom>
              <a:noFill/>
            </p:spPr>
            <p:txBody>
              <a:bodyPr wrap="square" rtlCol="0">
                <a:spAutoFit/>
              </a:bodyPr>
              <a:lstStyle/>
              <a:p>
                <a:pPr algn="ctr">
                  <a:defRPr/>
                </a:pPr>
                <a:r>
                  <a:rPr lang="en-US" altLang="zh-CN" b="1" dirty="0">
                    <a:solidFill>
                      <a:schemeClr val="bg1"/>
                    </a:solidFill>
                    <a:latin typeface="黑体" panose="02010609060101010101" charset="-122"/>
                    <a:ea typeface="黑体" panose="02010609060101010101" charset="-122"/>
                  </a:rPr>
                  <a:t>3</a:t>
                </a:r>
                <a:endParaRPr lang="en-US" altLang="zh-CN" b="1" dirty="0">
                  <a:solidFill>
                    <a:schemeClr val="bg1"/>
                  </a:solidFill>
                  <a:latin typeface="黑体" panose="02010609060101010101" charset="-122"/>
                  <a:ea typeface="黑体" panose="02010609060101010101" charset="-122"/>
                  <a:sym typeface="Arial" panose="020B0604020202020204" pitchFamily="34" charset="0"/>
                </a:endParaRPr>
              </a:p>
            </p:txBody>
          </p:sp>
        </p:grpSp>
        <p:sp>
          <p:nvSpPr>
            <p:cNvPr id="19" name="文本框 18"/>
            <p:cNvSpPr txBox="1"/>
            <p:nvPr/>
          </p:nvSpPr>
          <p:spPr>
            <a:xfrm>
              <a:off x="1243302" y="496504"/>
              <a:ext cx="5244807" cy="523220"/>
            </a:xfrm>
            <a:prstGeom prst="rect">
              <a:avLst/>
            </a:prstGeom>
            <a:noFill/>
          </p:spPr>
          <p:txBody>
            <a:bodyPr wrap="square" rtlCol="0">
              <a:spAutoFit/>
            </a:bodyPr>
            <a:lstStyle/>
            <a:p>
              <a:pPr algn="just"/>
              <a:r>
                <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rPr>
                <a:t>中国式现代化的由来及基本含义</a:t>
              </a:r>
              <a:endParaRPr lang="en-US"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endParaRPr>
            </a:p>
          </p:txBody>
        </p:sp>
      </p:grpSp>
      <p:sp>
        <p:nvSpPr>
          <p:cNvPr id="4" name="文本框 3"/>
          <p:cNvSpPr txBox="1"/>
          <p:nvPr/>
        </p:nvSpPr>
        <p:spPr>
          <a:xfrm>
            <a:off x="1010920" y="1097280"/>
            <a:ext cx="4223385" cy="398780"/>
          </a:xfrm>
          <a:prstGeom prst="rect">
            <a:avLst/>
          </a:prstGeom>
          <a:noFill/>
        </p:spPr>
        <p:txBody>
          <a:bodyPr wrap="square">
            <a:spAutoFit/>
          </a:bodyPr>
          <a:lstStyle>
            <a:defPPr>
              <a:defRPr lang="zh-CN"/>
            </a:defPPr>
            <a:lvl1pPr>
              <a:lnSpc>
                <a:spcPct val="100000"/>
              </a:lnSpc>
              <a:defRPr>
                <a:latin typeface="黑体" panose="02010609060101010101" charset="-122"/>
                <a:ea typeface="黑体" panose="02010609060101010101" charset="-122"/>
              </a:defRPr>
            </a:lvl1pPr>
          </a:lstStyle>
          <a:p>
            <a:r>
              <a:rPr lang="zh-CN" altLang="en-US" sz="2000" b="1" dirty="0">
                <a:solidFill>
                  <a:schemeClr val="tx1"/>
                </a:solidFill>
              </a:rPr>
              <a:t>（</a:t>
            </a:r>
            <a:r>
              <a:rPr lang="en-US" altLang="zh-CN" sz="2000" b="1" dirty="0">
                <a:solidFill>
                  <a:schemeClr val="tx1"/>
                </a:solidFill>
              </a:rPr>
              <a:t>2</a:t>
            </a:r>
            <a:r>
              <a:rPr lang="zh-CN" altLang="en-US" sz="2000" b="1" dirty="0">
                <a:solidFill>
                  <a:schemeClr val="tx1"/>
                </a:solidFill>
              </a:rPr>
              <a:t>）</a:t>
            </a:r>
            <a:r>
              <a:rPr lang="zh-CN" altLang="zh-CN" sz="2000" b="1" dirty="0">
                <a:solidFill>
                  <a:schemeClr val="tx1"/>
                </a:solidFill>
              </a:rPr>
              <a:t> 中国式现代化的基本含义</a:t>
            </a:r>
            <a:endParaRPr lang="zh-CN" altLang="zh-CN" sz="2000" b="1" dirty="0">
              <a:solidFill>
                <a:schemeClr val="tx1"/>
              </a:solidFill>
            </a:endParaRPr>
          </a:p>
        </p:txBody>
      </p:sp>
      <p:grpSp>
        <p:nvGrpSpPr>
          <p:cNvPr id="175" name="组合 174"/>
          <p:cNvGrpSpPr/>
          <p:nvPr/>
        </p:nvGrpSpPr>
        <p:grpSpPr>
          <a:xfrm>
            <a:off x="1462070" y="2348665"/>
            <a:ext cx="9267859" cy="3100398"/>
            <a:chOff x="1385963" y="2380563"/>
            <a:chExt cx="9267859" cy="3100398"/>
          </a:xfrm>
        </p:grpSpPr>
        <p:sp>
          <p:nvSpPr>
            <p:cNvPr id="5" name="矩形: 圆角 4"/>
            <p:cNvSpPr/>
            <p:nvPr/>
          </p:nvSpPr>
          <p:spPr>
            <a:xfrm>
              <a:off x="1385963" y="2380563"/>
              <a:ext cx="2519869" cy="3100398"/>
            </a:xfrm>
            <a:prstGeom prst="roundRect">
              <a:avLst>
                <a:gd name="adj" fmla="val 4181"/>
              </a:avLst>
            </a:prstGeom>
            <a:gradFill>
              <a:gsLst>
                <a:gs pos="31000">
                  <a:srgbClr val="C62222"/>
                </a:gs>
                <a:gs pos="100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a typeface="思源宋体 CN" panose="02020400000000000000" pitchFamily="18" charset="-122"/>
              </a:endParaRPr>
            </a:p>
          </p:txBody>
        </p:sp>
        <p:grpSp>
          <p:nvGrpSpPr>
            <p:cNvPr id="7" name="组合 6"/>
            <p:cNvGrpSpPr/>
            <p:nvPr/>
          </p:nvGrpSpPr>
          <p:grpSpPr>
            <a:xfrm>
              <a:off x="3711106" y="2380563"/>
              <a:ext cx="6942716" cy="3100398"/>
              <a:chOff x="16335009" y="5772499"/>
              <a:chExt cx="12537110" cy="6859451"/>
            </a:xfrm>
          </p:grpSpPr>
          <p:sp>
            <p:nvSpPr>
              <p:cNvPr id="9" name="矩形: 圆角 8"/>
              <p:cNvSpPr/>
              <p:nvPr/>
            </p:nvSpPr>
            <p:spPr>
              <a:xfrm>
                <a:off x="16686642" y="5772499"/>
                <a:ext cx="12185477" cy="6859451"/>
              </a:xfrm>
              <a:prstGeom prst="roundRect">
                <a:avLst>
                  <a:gd name="adj" fmla="val 3777"/>
                </a:avLst>
              </a:prstGeom>
              <a:solidFill>
                <a:sysClr val="window" lastClr="FFFFFF"/>
              </a:solidFill>
              <a:ln w="6350" cap="flat" cmpd="sng" algn="ctr">
                <a:solidFill>
                  <a:srgbClr val="83706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ea typeface="微软雅黑" panose="020B0503020204020204" charset="-122"/>
                  <a:cs typeface="+mn-cs"/>
                </a:endParaRPr>
              </a:p>
            </p:txBody>
          </p:sp>
          <p:grpSp>
            <p:nvGrpSpPr>
              <p:cNvPr id="10" name="组合 9"/>
              <p:cNvGrpSpPr/>
              <p:nvPr/>
            </p:nvGrpSpPr>
            <p:grpSpPr>
              <a:xfrm>
                <a:off x="16335009" y="6505541"/>
                <a:ext cx="580844" cy="159291"/>
                <a:chOff x="6956871" y="1370477"/>
                <a:chExt cx="657647" cy="180354"/>
              </a:xfrm>
            </p:grpSpPr>
            <p:sp>
              <p:nvSpPr>
                <p:cNvPr id="84" name="椭圆 83"/>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85" name="椭圆 84"/>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86" name="组合 85"/>
                <p:cNvGrpSpPr/>
                <p:nvPr/>
              </p:nvGrpSpPr>
              <p:grpSpPr>
                <a:xfrm>
                  <a:off x="7029793" y="1423162"/>
                  <a:ext cx="518770" cy="74157"/>
                  <a:chOff x="10764860" y="7705724"/>
                  <a:chExt cx="968273" cy="101827"/>
                </a:xfrm>
              </p:grpSpPr>
              <p:sp>
                <p:nvSpPr>
                  <p:cNvPr id="87" name="矩形: 圆角 7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88" name="直接连接符 87"/>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12" name="组合 11"/>
              <p:cNvGrpSpPr/>
              <p:nvPr/>
            </p:nvGrpSpPr>
            <p:grpSpPr>
              <a:xfrm>
                <a:off x="16335009" y="6944658"/>
                <a:ext cx="580844" cy="159291"/>
                <a:chOff x="6956871" y="1370477"/>
                <a:chExt cx="657647" cy="180354"/>
              </a:xfrm>
            </p:grpSpPr>
            <p:sp>
              <p:nvSpPr>
                <p:cNvPr id="79" name="椭圆 78"/>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80" name="椭圆 79"/>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81" name="组合 80"/>
                <p:cNvGrpSpPr/>
                <p:nvPr/>
              </p:nvGrpSpPr>
              <p:grpSpPr>
                <a:xfrm>
                  <a:off x="7029793" y="1423162"/>
                  <a:ext cx="518770" cy="74157"/>
                  <a:chOff x="10764860" y="7705724"/>
                  <a:chExt cx="968273" cy="101827"/>
                </a:xfrm>
              </p:grpSpPr>
              <p:sp>
                <p:nvSpPr>
                  <p:cNvPr id="82" name="矩形: 圆角 7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83" name="直接连接符 82"/>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14" name="组合 13"/>
              <p:cNvGrpSpPr/>
              <p:nvPr/>
            </p:nvGrpSpPr>
            <p:grpSpPr>
              <a:xfrm>
                <a:off x="16335009" y="7383775"/>
                <a:ext cx="580844" cy="159291"/>
                <a:chOff x="6956871" y="1370477"/>
                <a:chExt cx="657647" cy="180354"/>
              </a:xfrm>
            </p:grpSpPr>
            <p:sp>
              <p:nvSpPr>
                <p:cNvPr id="74" name="椭圆 73"/>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75" name="椭圆 74"/>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76" name="组合 75"/>
                <p:cNvGrpSpPr/>
                <p:nvPr/>
              </p:nvGrpSpPr>
              <p:grpSpPr>
                <a:xfrm>
                  <a:off x="7029793" y="1423162"/>
                  <a:ext cx="518770" cy="74157"/>
                  <a:chOff x="10764860" y="7705724"/>
                  <a:chExt cx="968273" cy="101827"/>
                </a:xfrm>
              </p:grpSpPr>
              <p:sp>
                <p:nvSpPr>
                  <p:cNvPr id="77" name="矩形: 圆角 6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78" name="直接连接符 77"/>
                  <p:cNvCxnSpPr/>
                  <p:nvPr/>
                </p:nvCxnSpPr>
                <p:spPr>
                  <a:xfrm>
                    <a:off x="10851356" y="7752771"/>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15" name="组合 14"/>
              <p:cNvGrpSpPr/>
              <p:nvPr/>
            </p:nvGrpSpPr>
            <p:grpSpPr>
              <a:xfrm>
                <a:off x="16335009" y="7822892"/>
                <a:ext cx="580844" cy="159291"/>
                <a:chOff x="6956871" y="1370477"/>
                <a:chExt cx="657647" cy="180354"/>
              </a:xfrm>
            </p:grpSpPr>
            <p:sp>
              <p:nvSpPr>
                <p:cNvPr id="69" name="椭圆 68"/>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70" name="椭圆 69"/>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71" name="组合 70"/>
                <p:cNvGrpSpPr/>
                <p:nvPr/>
              </p:nvGrpSpPr>
              <p:grpSpPr>
                <a:xfrm>
                  <a:off x="7029793" y="1423162"/>
                  <a:ext cx="518770" cy="74157"/>
                  <a:chOff x="10764860" y="7705724"/>
                  <a:chExt cx="968273" cy="101827"/>
                </a:xfrm>
              </p:grpSpPr>
              <p:sp>
                <p:nvSpPr>
                  <p:cNvPr id="72" name="矩形: 圆角 6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73" name="直接连接符 72"/>
                  <p:cNvCxnSpPr/>
                  <p:nvPr/>
                </p:nvCxnSpPr>
                <p:spPr>
                  <a:xfrm>
                    <a:off x="10851356" y="7752771"/>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16" name="组合 15"/>
              <p:cNvGrpSpPr/>
              <p:nvPr/>
            </p:nvGrpSpPr>
            <p:grpSpPr>
              <a:xfrm>
                <a:off x="16335009" y="8262009"/>
                <a:ext cx="580844" cy="159291"/>
                <a:chOff x="6956871" y="1370477"/>
                <a:chExt cx="657647" cy="180354"/>
              </a:xfrm>
            </p:grpSpPr>
            <p:sp>
              <p:nvSpPr>
                <p:cNvPr id="64" name="椭圆 63"/>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65" name="椭圆 64"/>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66" name="组合 65"/>
                <p:cNvGrpSpPr/>
                <p:nvPr/>
              </p:nvGrpSpPr>
              <p:grpSpPr>
                <a:xfrm>
                  <a:off x="7029793" y="1423162"/>
                  <a:ext cx="518770" cy="74157"/>
                  <a:chOff x="10764860" y="7705724"/>
                  <a:chExt cx="968273" cy="101827"/>
                </a:xfrm>
              </p:grpSpPr>
              <p:sp>
                <p:nvSpPr>
                  <p:cNvPr id="67" name="矩形: 圆角 5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68" name="直接连接符 67"/>
                  <p:cNvCxnSpPr/>
                  <p:nvPr/>
                </p:nvCxnSpPr>
                <p:spPr>
                  <a:xfrm>
                    <a:off x="10851356" y="7752771"/>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17" name="组合 16"/>
              <p:cNvGrpSpPr/>
              <p:nvPr/>
            </p:nvGrpSpPr>
            <p:grpSpPr>
              <a:xfrm>
                <a:off x="16335009" y="8701126"/>
                <a:ext cx="580844" cy="159291"/>
                <a:chOff x="6956871" y="1370477"/>
                <a:chExt cx="657647" cy="180354"/>
              </a:xfrm>
            </p:grpSpPr>
            <p:sp>
              <p:nvSpPr>
                <p:cNvPr id="59" name="椭圆 58"/>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60" name="椭圆 59"/>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61" name="组合 60"/>
                <p:cNvGrpSpPr/>
                <p:nvPr/>
              </p:nvGrpSpPr>
              <p:grpSpPr>
                <a:xfrm>
                  <a:off x="7029793" y="1423162"/>
                  <a:ext cx="518770" cy="74157"/>
                  <a:chOff x="10764860" y="7705724"/>
                  <a:chExt cx="968273" cy="101827"/>
                </a:xfrm>
              </p:grpSpPr>
              <p:sp>
                <p:nvSpPr>
                  <p:cNvPr id="62" name="矩形: 圆角 5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63" name="直接连接符 62"/>
                  <p:cNvCxnSpPr/>
                  <p:nvPr/>
                </p:nvCxnSpPr>
                <p:spPr>
                  <a:xfrm>
                    <a:off x="10851356" y="7752771"/>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18" name="组合 17"/>
              <p:cNvGrpSpPr/>
              <p:nvPr/>
            </p:nvGrpSpPr>
            <p:grpSpPr>
              <a:xfrm>
                <a:off x="16335009" y="9140243"/>
                <a:ext cx="580844" cy="159291"/>
                <a:chOff x="6956871" y="1370477"/>
                <a:chExt cx="657647" cy="180354"/>
              </a:xfrm>
            </p:grpSpPr>
            <p:sp>
              <p:nvSpPr>
                <p:cNvPr id="54" name="椭圆 53"/>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55" name="椭圆 54"/>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56" name="组合 55"/>
                <p:cNvGrpSpPr/>
                <p:nvPr/>
              </p:nvGrpSpPr>
              <p:grpSpPr>
                <a:xfrm>
                  <a:off x="7029793" y="1423162"/>
                  <a:ext cx="518770" cy="74157"/>
                  <a:chOff x="10764860" y="7705724"/>
                  <a:chExt cx="968273" cy="101827"/>
                </a:xfrm>
              </p:grpSpPr>
              <p:sp>
                <p:nvSpPr>
                  <p:cNvPr id="57" name="矩形: 圆角 4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58" name="直接连接符 57"/>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0" name="组合 19"/>
              <p:cNvGrpSpPr/>
              <p:nvPr/>
            </p:nvGrpSpPr>
            <p:grpSpPr>
              <a:xfrm>
                <a:off x="16335009" y="9579360"/>
                <a:ext cx="580844" cy="159291"/>
                <a:chOff x="6956871" y="1370477"/>
                <a:chExt cx="657647" cy="180354"/>
              </a:xfrm>
            </p:grpSpPr>
            <p:sp>
              <p:nvSpPr>
                <p:cNvPr id="49" name="椭圆 48"/>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50" name="椭圆 49"/>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51" name="组合 50"/>
                <p:cNvGrpSpPr/>
                <p:nvPr/>
              </p:nvGrpSpPr>
              <p:grpSpPr>
                <a:xfrm>
                  <a:off x="7029793" y="1423162"/>
                  <a:ext cx="518770" cy="74157"/>
                  <a:chOff x="10764860" y="7705724"/>
                  <a:chExt cx="968273" cy="101827"/>
                </a:xfrm>
              </p:grpSpPr>
              <p:sp>
                <p:nvSpPr>
                  <p:cNvPr id="52" name="矩形: 圆角 4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53" name="直接连接符 52"/>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1" name="组合 20"/>
              <p:cNvGrpSpPr/>
              <p:nvPr/>
            </p:nvGrpSpPr>
            <p:grpSpPr>
              <a:xfrm>
                <a:off x="16335009" y="10018477"/>
                <a:ext cx="580844" cy="159291"/>
                <a:chOff x="6956871" y="1370477"/>
                <a:chExt cx="657647" cy="180354"/>
              </a:xfrm>
            </p:grpSpPr>
            <p:sp>
              <p:nvSpPr>
                <p:cNvPr id="44" name="椭圆 43"/>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45" name="椭圆 44"/>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46" name="组合 45"/>
                <p:cNvGrpSpPr/>
                <p:nvPr/>
              </p:nvGrpSpPr>
              <p:grpSpPr>
                <a:xfrm>
                  <a:off x="7029793" y="1423162"/>
                  <a:ext cx="518770" cy="74157"/>
                  <a:chOff x="10764860" y="7705724"/>
                  <a:chExt cx="968273" cy="101827"/>
                </a:xfrm>
              </p:grpSpPr>
              <p:sp>
                <p:nvSpPr>
                  <p:cNvPr id="47" name="矩形: 圆角 3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48" name="直接连接符 47"/>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3" name="组合 22"/>
              <p:cNvGrpSpPr/>
              <p:nvPr/>
            </p:nvGrpSpPr>
            <p:grpSpPr>
              <a:xfrm>
                <a:off x="16335009" y="10457594"/>
                <a:ext cx="580844" cy="159291"/>
                <a:chOff x="6956871" y="1370477"/>
                <a:chExt cx="657647" cy="180354"/>
              </a:xfrm>
            </p:grpSpPr>
            <p:sp>
              <p:nvSpPr>
                <p:cNvPr id="39" name="椭圆 38"/>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40" name="椭圆 39"/>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41" name="组合 40"/>
                <p:cNvGrpSpPr/>
                <p:nvPr/>
              </p:nvGrpSpPr>
              <p:grpSpPr>
                <a:xfrm>
                  <a:off x="7029793" y="1423162"/>
                  <a:ext cx="518770" cy="74157"/>
                  <a:chOff x="10764860" y="7705724"/>
                  <a:chExt cx="968273" cy="101827"/>
                </a:xfrm>
              </p:grpSpPr>
              <p:sp>
                <p:nvSpPr>
                  <p:cNvPr id="42" name="矩形: 圆角 3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43" name="直接连接符 42"/>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4" name="组合 23"/>
              <p:cNvGrpSpPr/>
              <p:nvPr/>
            </p:nvGrpSpPr>
            <p:grpSpPr>
              <a:xfrm>
                <a:off x="16335009" y="10896711"/>
                <a:ext cx="580844" cy="159291"/>
                <a:chOff x="6956871" y="1370477"/>
                <a:chExt cx="657647" cy="180354"/>
              </a:xfrm>
            </p:grpSpPr>
            <p:sp>
              <p:nvSpPr>
                <p:cNvPr id="34" name="椭圆 33"/>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35" name="椭圆 34"/>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36" name="组合 35"/>
                <p:cNvGrpSpPr/>
                <p:nvPr/>
              </p:nvGrpSpPr>
              <p:grpSpPr>
                <a:xfrm>
                  <a:off x="7029793" y="1423162"/>
                  <a:ext cx="518770" cy="74157"/>
                  <a:chOff x="10764860" y="7705724"/>
                  <a:chExt cx="968273" cy="101827"/>
                </a:xfrm>
              </p:grpSpPr>
              <p:sp>
                <p:nvSpPr>
                  <p:cNvPr id="37" name="矩形: 圆角 28"/>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38" name="直接连接符 37"/>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grpSp>
          </p:grpSp>
          <p:grpSp>
            <p:nvGrpSpPr>
              <p:cNvPr id="25" name="组合 24"/>
              <p:cNvGrpSpPr/>
              <p:nvPr/>
            </p:nvGrpSpPr>
            <p:grpSpPr>
              <a:xfrm>
                <a:off x="16335009" y="11335831"/>
                <a:ext cx="580844" cy="595143"/>
                <a:chOff x="6956871" y="1370477"/>
                <a:chExt cx="657647" cy="673837"/>
              </a:xfrm>
            </p:grpSpPr>
            <p:sp>
              <p:nvSpPr>
                <p:cNvPr id="26" name="椭圆 25"/>
                <p:cNvSpPr/>
                <p:nvPr/>
              </p:nvSpPr>
              <p:spPr>
                <a:xfrm>
                  <a:off x="6956871" y="1370477"/>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27" name="椭圆 26"/>
                <p:cNvSpPr/>
                <p:nvPr/>
              </p:nvSpPr>
              <p:spPr>
                <a:xfrm>
                  <a:off x="7434163" y="1370477"/>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nvGrpSpPr>
                <p:cNvPr id="28" name="组合 27"/>
                <p:cNvGrpSpPr/>
                <p:nvPr/>
              </p:nvGrpSpPr>
              <p:grpSpPr>
                <a:xfrm>
                  <a:off x="7029793" y="1423164"/>
                  <a:ext cx="518770" cy="527022"/>
                  <a:chOff x="10764860" y="7705724"/>
                  <a:chExt cx="968273" cy="723668"/>
                </a:xfrm>
              </p:grpSpPr>
              <p:sp>
                <p:nvSpPr>
                  <p:cNvPr id="31" name="矩形: 圆角 23"/>
                  <p:cNvSpPr/>
                  <p:nvPr/>
                </p:nvSpPr>
                <p:spPr>
                  <a:xfrm>
                    <a:off x="10764860" y="7705724"/>
                    <a:ext cx="968273" cy="101827"/>
                  </a:xfrm>
                  <a:prstGeom prst="roundRect">
                    <a:avLst>
                      <a:gd name="adj" fmla="val 50000"/>
                    </a:avLst>
                  </a:prstGeom>
                  <a:solidFill>
                    <a:sysClr val="window" lastClr="FFFFFF">
                      <a:lumMod val="85000"/>
                    </a:sysClr>
                  </a:solidFill>
                  <a:ln w="15875"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cxnSp>
                <p:nvCxnSpPr>
                  <p:cNvPr id="32" name="直接连接符 31"/>
                  <p:cNvCxnSpPr/>
                  <p:nvPr/>
                </p:nvCxnSpPr>
                <p:spPr>
                  <a:xfrm>
                    <a:off x="10851356" y="7751784"/>
                    <a:ext cx="790574" cy="0"/>
                  </a:xfrm>
                  <a:prstGeom prst="line">
                    <a:avLst/>
                  </a:prstGeom>
                  <a:noFill/>
                  <a:ln w="25400" cap="rnd" cmpd="sng" algn="ctr">
                    <a:solidFill>
                      <a:sysClr val="window" lastClr="FFFFFF">
                        <a:lumMod val="95000"/>
                      </a:sysClr>
                    </a:solidFill>
                    <a:prstDash val="solid"/>
                    <a:miter lim="800000"/>
                  </a:ln>
                  <a:effectLst/>
                </p:spPr>
              </p:cxnSp>
              <p:cxnSp>
                <p:nvCxnSpPr>
                  <p:cNvPr id="33" name="直接连接符 32"/>
                  <p:cNvCxnSpPr/>
                  <p:nvPr/>
                </p:nvCxnSpPr>
                <p:spPr>
                  <a:xfrm>
                    <a:off x="10851357" y="8429392"/>
                    <a:ext cx="790574" cy="0"/>
                  </a:xfrm>
                  <a:prstGeom prst="line">
                    <a:avLst/>
                  </a:prstGeom>
                  <a:noFill/>
                  <a:ln w="25400" cap="rnd" cmpd="sng" algn="ctr">
                    <a:solidFill>
                      <a:sysClr val="window" lastClr="FFFFFF">
                        <a:lumMod val="95000"/>
                      </a:sysClr>
                    </a:solidFill>
                    <a:prstDash val="solid"/>
                    <a:miter lim="800000"/>
                  </a:ln>
                  <a:effectLst/>
                </p:spPr>
              </p:cxnSp>
            </p:grpSp>
            <p:sp>
              <p:nvSpPr>
                <p:cNvPr id="29" name="椭圆 28"/>
                <p:cNvSpPr/>
                <p:nvPr/>
              </p:nvSpPr>
              <p:spPr>
                <a:xfrm>
                  <a:off x="6956871" y="1863960"/>
                  <a:ext cx="180355" cy="180354"/>
                </a:xfrm>
                <a:prstGeom prst="ellipse">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sp>
              <p:nvSpPr>
                <p:cNvPr id="30" name="椭圆 29"/>
                <p:cNvSpPr/>
                <p:nvPr/>
              </p:nvSpPr>
              <p:spPr>
                <a:xfrm>
                  <a:off x="7434163" y="1863960"/>
                  <a:ext cx="180355" cy="180354"/>
                </a:xfrm>
                <a:prstGeom prst="ellipse">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a typeface="微软雅黑" panose="020B0503020204020204" charset="-122"/>
                    <a:cs typeface="+mn-cs"/>
                  </a:endParaRPr>
                </a:p>
              </p:txBody>
            </p:sp>
          </p:grpSp>
        </p:grpSp>
        <p:grpSp>
          <p:nvGrpSpPr>
            <p:cNvPr id="89" name="组合 88"/>
            <p:cNvGrpSpPr/>
            <p:nvPr/>
          </p:nvGrpSpPr>
          <p:grpSpPr>
            <a:xfrm>
              <a:off x="1801290" y="3195370"/>
              <a:ext cx="1616092" cy="1372961"/>
              <a:chOff x="2203295" y="2478925"/>
              <a:chExt cx="1616092" cy="1372961"/>
            </a:xfrm>
          </p:grpSpPr>
          <p:sp>
            <p:nvSpPr>
              <p:cNvPr id="90" name="文本框 89"/>
              <p:cNvSpPr txBox="1"/>
              <p:nvPr/>
            </p:nvSpPr>
            <p:spPr>
              <a:xfrm>
                <a:off x="2203295" y="2478925"/>
                <a:ext cx="1616092" cy="1077218"/>
              </a:xfrm>
              <a:prstGeom prst="rect">
                <a:avLst/>
              </a:prstGeom>
              <a:noFill/>
            </p:spPr>
            <p:txBody>
              <a:bodyPr wrap="square">
                <a:spAutoFit/>
              </a:bodyPr>
              <a:lstStyle/>
              <a:p>
                <a:pPr algn="dist"/>
                <a:r>
                  <a:rPr lang="zh-CN" altLang="en-US" sz="32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中国式</a:t>
                </a:r>
                <a:r>
                  <a:rPr lang="zh-CN" altLang="zh-CN" sz="32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现代化</a:t>
                </a:r>
                <a:endParaRPr lang="zh-CN" altLang="en-US" sz="32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cxnSp>
            <p:nvCxnSpPr>
              <p:cNvPr id="91" name="直接连接符 90"/>
              <p:cNvCxnSpPr/>
              <p:nvPr/>
            </p:nvCxnSpPr>
            <p:spPr>
              <a:xfrm flipV="1">
                <a:off x="2535362" y="3737684"/>
                <a:ext cx="9308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38414" y="3851886"/>
                <a:ext cx="13543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0" name="文本框 169"/>
            <p:cNvSpPr txBox="1"/>
            <p:nvPr/>
          </p:nvSpPr>
          <p:spPr>
            <a:xfrm>
              <a:off x="4301355" y="2670381"/>
              <a:ext cx="5971557" cy="1337945"/>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r>
                <a:rPr lang="zh-CN" altLang="zh-CN" dirty="0"/>
                <a:t>习近平总书记在党的二十大报告中指出：</a:t>
              </a:r>
              <a:r>
                <a:rPr lang="en-US" altLang="zh-CN" dirty="0"/>
                <a:t>“</a:t>
              </a:r>
              <a:r>
                <a:rPr lang="zh-CN" altLang="zh-CN" dirty="0">
                  <a:solidFill>
                    <a:srgbClr val="C00000"/>
                  </a:solidFill>
                </a:rPr>
                <a:t>中国式现代化</a:t>
              </a:r>
              <a:r>
                <a:rPr lang="zh-CN" altLang="zh-CN" dirty="0"/>
                <a:t>，是中国共产党领导的社会主义现代化，既有各国现代化的共同特征，更有</a:t>
              </a:r>
              <a:r>
                <a:rPr lang="zh-CN" altLang="zh-CN" b="1" u="sng" dirty="0"/>
                <a:t>基于自己国情的中国特色</a:t>
              </a:r>
              <a:r>
                <a:rPr lang="zh-CN" altLang="zh-CN" dirty="0"/>
                <a:t>。</a:t>
              </a:r>
              <a:r>
                <a:rPr lang="en-US" altLang="zh-CN" dirty="0"/>
                <a:t>”</a:t>
              </a:r>
              <a:endParaRPr lang="zh-CN" altLang="en-US" dirty="0"/>
            </a:p>
          </p:txBody>
        </p:sp>
        <p:cxnSp>
          <p:nvCxnSpPr>
            <p:cNvPr id="171" name="直接连接符 170"/>
            <p:cNvCxnSpPr/>
            <p:nvPr/>
          </p:nvCxnSpPr>
          <p:spPr>
            <a:xfrm>
              <a:off x="4262147" y="4151859"/>
              <a:ext cx="61045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4262147" y="4288495"/>
              <a:ext cx="6097772" cy="858377"/>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r>
                <a:rPr lang="zh-CN" altLang="zh-CN" b="1" dirty="0">
                  <a:solidFill>
                    <a:srgbClr val="C00000"/>
                  </a:solidFill>
                </a:rPr>
                <a:t>遵循现代化的一般规律，坚持党的领导，以适合中国国情的道路，来实现现代化的目标，</a:t>
              </a:r>
              <a:r>
                <a:rPr lang="zh-CN" altLang="en-US" b="1" dirty="0">
                  <a:solidFill>
                    <a:srgbClr val="C00000"/>
                  </a:solidFill>
                </a:rPr>
                <a:t>建成</a:t>
              </a:r>
              <a:r>
                <a:rPr lang="zh-CN" altLang="zh-CN" b="1" dirty="0">
                  <a:solidFill>
                    <a:srgbClr val="C00000"/>
                  </a:solidFill>
                </a:rPr>
                <a:t>社会主义现代化强国。</a:t>
              </a:r>
              <a:endParaRPr lang="zh-CN" altLang="en-US" b="1" dirty="0">
                <a:solidFill>
                  <a:srgbClr val="C00000"/>
                </a:solidFill>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75"/>
                                        </p:tgtEl>
                                        <p:attrNameLst>
                                          <p:attrName>style.visibility</p:attrName>
                                        </p:attrNameLst>
                                      </p:cBhvr>
                                      <p:to>
                                        <p:strVal val="visible"/>
                                      </p:to>
                                    </p:set>
                                    <p:animEffect transition="in" filter="blinds(horizontal)">
                                      <p:cBhvr>
                                        <p:cTn id="13"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276985" y="916305"/>
            <a:ext cx="9638665" cy="50260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38200" y="862330"/>
            <a:ext cx="10629265" cy="51327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178560" y="935355"/>
            <a:ext cx="9834880" cy="49872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968375" y="878840"/>
            <a:ext cx="10308590" cy="50380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4000" y="0"/>
            <a:ext cx="13320000" cy="6857999"/>
            <a:chOff x="-564000" y="0"/>
            <a:chExt cx="13320000" cy="6857999"/>
          </a:xfrm>
        </p:grpSpPr>
        <p:sp>
          <p:nvSpPr>
            <p:cNvPr id="3" name="平行四边形 2"/>
            <p:cNvSpPr/>
            <p:nvPr/>
          </p:nvSpPr>
          <p:spPr>
            <a:xfrm>
              <a:off x="-564000" y="0"/>
              <a:ext cx="13320000" cy="6857997"/>
            </a:xfrm>
            <a:prstGeom prst="parallelogram">
              <a:avLst>
                <a:gd name="adj" fmla="val 18637"/>
              </a:avLst>
            </a:prstGeom>
            <a:solidFill>
              <a:srgbClr val="AB12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descr="https://hbimg.huabanimg.com/0e55bcdf4607370be6838eabfc20d34b00cec7cc4c112-DmL4hh"/>
            <p:cNvPicPr>
              <a:picLocks noChangeAspect="1" noChangeArrowheads="1"/>
            </p:cNvPicPr>
            <p:nvPr/>
          </p:nvPicPr>
          <p:blipFill>
            <a:blip r:embed="rId1"/>
            <a:srcRect/>
            <a:stretch>
              <a:fillRect/>
            </a:stretch>
          </p:blipFill>
          <p:spPr bwMode="auto">
            <a:xfrm>
              <a:off x="3209" y="2"/>
              <a:ext cx="12185583" cy="6857997"/>
            </a:xfrm>
            <a:custGeom>
              <a:avLst/>
              <a:gdLst>
                <a:gd name="connsiteX0" fmla="*/ 710916 w 12185583"/>
                <a:gd name="connsiteY0" fmla="*/ 0 h 6857997"/>
                <a:gd name="connsiteX1" fmla="*/ 12185583 w 12185583"/>
                <a:gd name="connsiteY1" fmla="*/ 0 h 6857997"/>
                <a:gd name="connsiteX2" fmla="*/ 12185583 w 12185583"/>
                <a:gd name="connsiteY2" fmla="*/ 3043452 h 6857997"/>
                <a:gd name="connsiteX3" fmla="*/ 11474666 w 12185583"/>
                <a:gd name="connsiteY3" fmla="*/ 6857997 h 6857997"/>
                <a:gd name="connsiteX4" fmla="*/ 0 w 12185583"/>
                <a:gd name="connsiteY4" fmla="*/ 6857997 h 6857997"/>
                <a:gd name="connsiteX5" fmla="*/ 0 w 12185583"/>
                <a:gd name="connsiteY5" fmla="*/ 381454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5583" h="6857997">
                  <a:moveTo>
                    <a:pt x="710916" y="0"/>
                  </a:moveTo>
                  <a:lnTo>
                    <a:pt x="12185583" y="0"/>
                  </a:lnTo>
                  <a:lnTo>
                    <a:pt x="12185583" y="3043452"/>
                  </a:lnTo>
                  <a:lnTo>
                    <a:pt x="11474666" y="6857997"/>
                  </a:lnTo>
                  <a:lnTo>
                    <a:pt x="0" y="6857997"/>
                  </a:lnTo>
                  <a:lnTo>
                    <a:pt x="0" y="3814541"/>
                  </a:lnTo>
                  <a:close/>
                </a:path>
              </a:pathLst>
            </a:custGeom>
            <a:noFill/>
            <a:extLst>
              <a:ext uri="{909E8E84-426E-40DD-AFC4-6F175D3DCCD1}">
                <a14:hiddenFill xmlns:a14="http://schemas.microsoft.com/office/drawing/2010/main">
                  <a:solidFill>
                    <a:srgbClr val="FFFFFF"/>
                  </a:solidFill>
                </a14:hiddenFill>
              </a:ext>
            </a:extLst>
          </p:spPr>
        </p:pic>
        <p:sp>
          <p:nvSpPr>
            <p:cNvPr id="5" name="平行四边形 4"/>
            <p:cNvSpPr/>
            <p:nvPr/>
          </p:nvSpPr>
          <p:spPr>
            <a:xfrm>
              <a:off x="-564000" y="2"/>
              <a:ext cx="13320000" cy="6857997"/>
            </a:xfrm>
            <a:prstGeom prst="parallelogram">
              <a:avLst>
                <a:gd name="adj" fmla="val 18637"/>
              </a:avLst>
            </a:prstGeom>
            <a:gradFill>
              <a:gsLst>
                <a:gs pos="0">
                  <a:srgbClr val="9E0406"/>
                </a:gs>
                <a:gs pos="100000">
                  <a:srgbClr val="9E0406">
                    <a:alpha val="8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6" name="直接连接符 5"/>
          <p:cNvCxnSpPr/>
          <p:nvPr/>
        </p:nvCxnSpPr>
        <p:spPr>
          <a:xfrm flipH="1">
            <a:off x="-374904" y="0"/>
            <a:ext cx="1296000" cy="6858000"/>
          </a:xfrm>
          <a:prstGeom prst="line">
            <a:avLst/>
          </a:prstGeom>
          <a:ln w="19050">
            <a:solidFill>
              <a:srgbClr val="F7C97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1267206" y="-203200"/>
            <a:ext cx="1296000" cy="6858000"/>
          </a:xfrm>
          <a:prstGeom prst="line">
            <a:avLst/>
          </a:prstGeom>
          <a:ln w="19050">
            <a:solidFill>
              <a:srgbClr val="F7C97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276475" y="1566507"/>
            <a:ext cx="0" cy="3750247"/>
          </a:xfrm>
          <a:prstGeom prst="line">
            <a:avLst/>
          </a:prstGeom>
          <a:ln>
            <a:solidFill>
              <a:srgbClr val="F7C973"/>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任意多边形: 形状 16"/>
          <p:cNvSpPr/>
          <p:nvPr/>
        </p:nvSpPr>
        <p:spPr>
          <a:xfrm>
            <a:off x="1360765" y="1812729"/>
            <a:ext cx="413292" cy="2205597"/>
          </a:xfrm>
          <a:custGeom>
            <a:avLst/>
            <a:gdLst/>
            <a:ahLst/>
            <a:cxnLst/>
            <a:rect l="l" t="t" r="r" b="b"/>
            <a:pathLst>
              <a:path w="413292" h="2205597">
                <a:moveTo>
                  <a:pt x="197690" y="2073080"/>
                </a:moveTo>
                <a:cubicBezTo>
                  <a:pt x="181915" y="2088856"/>
                  <a:pt x="166796" y="2102660"/>
                  <a:pt x="152335" y="2114492"/>
                </a:cubicBezTo>
                <a:cubicBezTo>
                  <a:pt x="179943" y="2131582"/>
                  <a:pt x="194404" y="2134212"/>
                  <a:pt x="195719" y="2122380"/>
                </a:cubicBezTo>
                <a:cubicBezTo>
                  <a:pt x="197033" y="2114492"/>
                  <a:pt x="197690" y="2098059"/>
                  <a:pt x="197690" y="2073080"/>
                </a:cubicBezTo>
                <a:close/>
                <a:moveTo>
                  <a:pt x="241074" y="1889687"/>
                </a:moveTo>
                <a:cubicBezTo>
                  <a:pt x="231871" y="1891002"/>
                  <a:pt x="202949" y="1910721"/>
                  <a:pt x="154307" y="1948846"/>
                </a:cubicBezTo>
                <a:cubicBezTo>
                  <a:pt x="160880" y="1946217"/>
                  <a:pt x="169426" y="1943588"/>
                  <a:pt x="179943" y="1940958"/>
                </a:cubicBezTo>
                <a:cubicBezTo>
                  <a:pt x="194404" y="1934385"/>
                  <a:pt x="206236" y="1930441"/>
                  <a:pt x="215438" y="1929127"/>
                </a:cubicBezTo>
                <a:cubicBezTo>
                  <a:pt x="212809" y="1926497"/>
                  <a:pt x="211494" y="1925183"/>
                  <a:pt x="211494" y="1925183"/>
                </a:cubicBezTo>
                <a:cubicBezTo>
                  <a:pt x="211494" y="1923868"/>
                  <a:pt x="213466" y="1922553"/>
                  <a:pt x="217410" y="1921239"/>
                </a:cubicBezTo>
                <a:cubicBezTo>
                  <a:pt x="226613" y="1922553"/>
                  <a:pt x="234501" y="1912036"/>
                  <a:pt x="241074" y="1889687"/>
                </a:cubicBezTo>
                <a:close/>
                <a:moveTo>
                  <a:pt x="250934" y="1767425"/>
                </a:moveTo>
                <a:cubicBezTo>
                  <a:pt x="258822" y="1759537"/>
                  <a:pt x="268024" y="1759537"/>
                  <a:pt x="278541" y="1767425"/>
                </a:cubicBezTo>
                <a:cubicBezTo>
                  <a:pt x="291688" y="1775313"/>
                  <a:pt x="305492" y="1787802"/>
                  <a:pt x="319953" y="1804892"/>
                </a:cubicBezTo>
                <a:cubicBezTo>
                  <a:pt x="327841" y="1819353"/>
                  <a:pt x="326526" y="1831843"/>
                  <a:pt x="316009" y="1842360"/>
                </a:cubicBezTo>
                <a:cubicBezTo>
                  <a:pt x="298918" y="1850248"/>
                  <a:pt x="285772" y="1875883"/>
                  <a:pt x="276569" y="1919267"/>
                </a:cubicBezTo>
                <a:cubicBezTo>
                  <a:pt x="279199" y="1919267"/>
                  <a:pt x="282485" y="1918609"/>
                  <a:pt x="286429" y="1917295"/>
                </a:cubicBezTo>
                <a:cubicBezTo>
                  <a:pt x="308778" y="1914665"/>
                  <a:pt x="324554" y="1912036"/>
                  <a:pt x="333757" y="1909407"/>
                </a:cubicBezTo>
                <a:cubicBezTo>
                  <a:pt x="345588" y="1904148"/>
                  <a:pt x="354791" y="1905463"/>
                  <a:pt x="361364" y="1913351"/>
                </a:cubicBezTo>
                <a:cubicBezTo>
                  <a:pt x="367937" y="1918609"/>
                  <a:pt x="375168" y="1926497"/>
                  <a:pt x="383056" y="1937014"/>
                </a:cubicBezTo>
                <a:cubicBezTo>
                  <a:pt x="381741" y="1935700"/>
                  <a:pt x="382399" y="1936357"/>
                  <a:pt x="385028" y="1938986"/>
                </a:cubicBezTo>
                <a:cubicBezTo>
                  <a:pt x="386343" y="1949504"/>
                  <a:pt x="381084" y="1954762"/>
                  <a:pt x="369252" y="1954762"/>
                </a:cubicBezTo>
                <a:cubicBezTo>
                  <a:pt x="324554" y="1945560"/>
                  <a:pt x="283143" y="1944902"/>
                  <a:pt x="245018" y="1952790"/>
                </a:cubicBezTo>
                <a:cubicBezTo>
                  <a:pt x="245018" y="1958049"/>
                  <a:pt x="244360" y="1963307"/>
                  <a:pt x="243046" y="1968566"/>
                </a:cubicBezTo>
                <a:cubicBezTo>
                  <a:pt x="241731" y="1971195"/>
                  <a:pt x="241074" y="1973825"/>
                  <a:pt x="241074" y="1976454"/>
                </a:cubicBezTo>
                <a:cubicBezTo>
                  <a:pt x="239759" y="1980398"/>
                  <a:pt x="237787" y="1993544"/>
                  <a:pt x="235158" y="2015893"/>
                </a:cubicBezTo>
                <a:cubicBezTo>
                  <a:pt x="252248" y="2002747"/>
                  <a:pt x="264738" y="1990915"/>
                  <a:pt x="272625" y="1980398"/>
                </a:cubicBezTo>
                <a:cubicBezTo>
                  <a:pt x="281828" y="1971195"/>
                  <a:pt x="292345" y="1970538"/>
                  <a:pt x="304177" y="1978426"/>
                </a:cubicBezTo>
                <a:cubicBezTo>
                  <a:pt x="313380" y="1981055"/>
                  <a:pt x="321267" y="1988943"/>
                  <a:pt x="327841" y="2002090"/>
                </a:cubicBezTo>
                <a:cubicBezTo>
                  <a:pt x="333099" y="2007348"/>
                  <a:pt x="331785" y="2015236"/>
                  <a:pt x="323897" y="2025753"/>
                </a:cubicBezTo>
                <a:cubicBezTo>
                  <a:pt x="323897" y="2025753"/>
                  <a:pt x="323239" y="2026410"/>
                  <a:pt x="321925" y="2027725"/>
                </a:cubicBezTo>
                <a:cubicBezTo>
                  <a:pt x="315352" y="2035613"/>
                  <a:pt x="306806" y="2048102"/>
                  <a:pt x="296289" y="2065193"/>
                </a:cubicBezTo>
                <a:cubicBezTo>
                  <a:pt x="289716" y="2071766"/>
                  <a:pt x="290373" y="2077024"/>
                  <a:pt x="298261" y="2080968"/>
                </a:cubicBezTo>
                <a:cubicBezTo>
                  <a:pt x="308778" y="2086227"/>
                  <a:pt x="321267" y="2088856"/>
                  <a:pt x="335729" y="2088856"/>
                </a:cubicBezTo>
                <a:cubicBezTo>
                  <a:pt x="354134" y="2084912"/>
                  <a:pt x="365308" y="2097401"/>
                  <a:pt x="369252" y="2126324"/>
                </a:cubicBezTo>
                <a:cubicBezTo>
                  <a:pt x="373196" y="2144729"/>
                  <a:pt x="368595" y="2152617"/>
                  <a:pt x="355448" y="2149987"/>
                </a:cubicBezTo>
                <a:cubicBezTo>
                  <a:pt x="309436" y="2140785"/>
                  <a:pt x="276569" y="2123037"/>
                  <a:pt x="256850" y="2096744"/>
                </a:cubicBezTo>
                <a:cubicBezTo>
                  <a:pt x="250276" y="2084912"/>
                  <a:pt x="250276" y="2071766"/>
                  <a:pt x="256850" y="2057305"/>
                </a:cubicBezTo>
                <a:cubicBezTo>
                  <a:pt x="264738" y="2050731"/>
                  <a:pt x="273283" y="2040872"/>
                  <a:pt x="282485" y="2027725"/>
                </a:cubicBezTo>
                <a:cubicBezTo>
                  <a:pt x="281171" y="2027725"/>
                  <a:pt x="281828" y="2026410"/>
                  <a:pt x="284457" y="2023781"/>
                </a:cubicBezTo>
                <a:cubicBezTo>
                  <a:pt x="289716" y="2013264"/>
                  <a:pt x="288401" y="2005376"/>
                  <a:pt x="280513" y="2000118"/>
                </a:cubicBezTo>
                <a:cubicBezTo>
                  <a:pt x="276569" y="1994859"/>
                  <a:pt x="271311" y="1996174"/>
                  <a:pt x="264738" y="2004061"/>
                </a:cubicBezTo>
                <a:cubicBezTo>
                  <a:pt x="255535" y="2013264"/>
                  <a:pt x="245675" y="2025096"/>
                  <a:pt x="235158" y="2039557"/>
                </a:cubicBezTo>
                <a:cubicBezTo>
                  <a:pt x="235158" y="2072423"/>
                  <a:pt x="235815" y="2114492"/>
                  <a:pt x="237130" y="2165763"/>
                </a:cubicBezTo>
                <a:cubicBezTo>
                  <a:pt x="238445" y="2177595"/>
                  <a:pt x="234501" y="2188769"/>
                  <a:pt x="225298" y="2199287"/>
                </a:cubicBezTo>
                <a:cubicBezTo>
                  <a:pt x="222669" y="2204545"/>
                  <a:pt x="220697" y="2206517"/>
                  <a:pt x="219382" y="2205203"/>
                </a:cubicBezTo>
                <a:cubicBezTo>
                  <a:pt x="218068" y="2205203"/>
                  <a:pt x="216096" y="2203231"/>
                  <a:pt x="213466" y="2199287"/>
                </a:cubicBezTo>
                <a:cubicBezTo>
                  <a:pt x="199005" y="2172994"/>
                  <a:pt x="184544" y="2154589"/>
                  <a:pt x="170083" y="2144071"/>
                </a:cubicBezTo>
                <a:cubicBezTo>
                  <a:pt x="158251" y="2132240"/>
                  <a:pt x="151020" y="2124352"/>
                  <a:pt x="148391" y="2120408"/>
                </a:cubicBezTo>
                <a:cubicBezTo>
                  <a:pt x="137874" y="2134869"/>
                  <a:pt x="128671" y="2148673"/>
                  <a:pt x="120784" y="2161819"/>
                </a:cubicBezTo>
                <a:cubicBezTo>
                  <a:pt x="111581" y="2171022"/>
                  <a:pt x="103036" y="2171022"/>
                  <a:pt x="95148" y="2161819"/>
                </a:cubicBezTo>
                <a:cubicBezTo>
                  <a:pt x="84631" y="2148673"/>
                  <a:pt x="81344" y="2133554"/>
                  <a:pt x="85288" y="2116464"/>
                </a:cubicBezTo>
                <a:cubicBezTo>
                  <a:pt x="87917" y="2103317"/>
                  <a:pt x="93176" y="2096744"/>
                  <a:pt x="101064" y="2096744"/>
                </a:cubicBezTo>
                <a:cubicBezTo>
                  <a:pt x="106322" y="2094115"/>
                  <a:pt x="112238" y="2082940"/>
                  <a:pt x="118812" y="2063221"/>
                </a:cubicBezTo>
                <a:cubicBezTo>
                  <a:pt x="121441" y="2055333"/>
                  <a:pt x="120126" y="2050731"/>
                  <a:pt x="114868" y="2049417"/>
                </a:cubicBezTo>
                <a:cubicBezTo>
                  <a:pt x="109609" y="2048102"/>
                  <a:pt x="103036" y="2043501"/>
                  <a:pt x="95148" y="2035613"/>
                </a:cubicBezTo>
                <a:cubicBezTo>
                  <a:pt x="89889" y="2029040"/>
                  <a:pt x="91204" y="2022466"/>
                  <a:pt x="99092" y="2015893"/>
                </a:cubicBezTo>
                <a:cubicBezTo>
                  <a:pt x="112238" y="2005376"/>
                  <a:pt x="125385" y="2005376"/>
                  <a:pt x="138531" y="2015893"/>
                </a:cubicBezTo>
                <a:cubicBezTo>
                  <a:pt x="156936" y="2029040"/>
                  <a:pt x="162195" y="2041529"/>
                  <a:pt x="154307" y="2053361"/>
                </a:cubicBezTo>
                <a:cubicBezTo>
                  <a:pt x="142475" y="2078339"/>
                  <a:pt x="140503" y="2088199"/>
                  <a:pt x="148391" y="2082940"/>
                </a:cubicBezTo>
                <a:cubicBezTo>
                  <a:pt x="164167" y="2073738"/>
                  <a:pt x="180600" y="2062563"/>
                  <a:pt x="197690" y="2049417"/>
                </a:cubicBezTo>
                <a:cubicBezTo>
                  <a:pt x="200320" y="2017865"/>
                  <a:pt x="200320" y="1995516"/>
                  <a:pt x="197690" y="1982370"/>
                </a:cubicBezTo>
                <a:cubicBezTo>
                  <a:pt x="197690" y="1970538"/>
                  <a:pt x="192432" y="1966594"/>
                  <a:pt x="181915" y="1970538"/>
                </a:cubicBezTo>
                <a:cubicBezTo>
                  <a:pt x="179285" y="1971853"/>
                  <a:pt x="175341" y="1973825"/>
                  <a:pt x="170083" y="1976454"/>
                </a:cubicBezTo>
                <a:cubicBezTo>
                  <a:pt x="152992" y="1984342"/>
                  <a:pt x="139846" y="1990915"/>
                  <a:pt x="130643" y="1996174"/>
                </a:cubicBezTo>
                <a:cubicBezTo>
                  <a:pt x="117497" y="2006691"/>
                  <a:pt x="100406" y="2011949"/>
                  <a:pt x="79372" y="2011949"/>
                </a:cubicBezTo>
                <a:cubicBezTo>
                  <a:pt x="68855" y="2014579"/>
                  <a:pt x="57680" y="2006691"/>
                  <a:pt x="45849" y="1988286"/>
                </a:cubicBezTo>
                <a:cubicBezTo>
                  <a:pt x="40590" y="1977768"/>
                  <a:pt x="45849" y="1970538"/>
                  <a:pt x="61624" y="1966594"/>
                </a:cubicBezTo>
                <a:cubicBezTo>
                  <a:pt x="89232" y="1965279"/>
                  <a:pt x="119469" y="1950818"/>
                  <a:pt x="152335" y="1923211"/>
                </a:cubicBezTo>
                <a:cubicBezTo>
                  <a:pt x="156279" y="1920581"/>
                  <a:pt x="158251" y="1918609"/>
                  <a:pt x="158251" y="1917295"/>
                </a:cubicBezTo>
                <a:cubicBezTo>
                  <a:pt x="158251" y="1917295"/>
                  <a:pt x="156279" y="1917295"/>
                  <a:pt x="152335" y="1917295"/>
                </a:cubicBezTo>
                <a:cubicBezTo>
                  <a:pt x="136559" y="1915980"/>
                  <a:pt x="123413" y="1908092"/>
                  <a:pt x="112896" y="1893631"/>
                </a:cubicBezTo>
                <a:cubicBezTo>
                  <a:pt x="106322" y="1884429"/>
                  <a:pt x="106980" y="1879170"/>
                  <a:pt x="114868" y="1877855"/>
                </a:cubicBezTo>
                <a:cubicBezTo>
                  <a:pt x="141161" y="1873911"/>
                  <a:pt x="165482" y="1867995"/>
                  <a:pt x="187831" y="1860107"/>
                </a:cubicBezTo>
                <a:cubicBezTo>
                  <a:pt x="203606" y="1850905"/>
                  <a:pt x="222011" y="1858136"/>
                  <a:pt x="243046" y="1881799"/>
                </a:cubicBezTo>
                <a:cubicBezTo>
                  <a:pt x="244360" y="1875226"/>
                  <a:pt x="246332" y="1866681"/>
                  <a:pt x="248962" y="1856164"/>
                </a:cubicBezTo>
                <a:cubicBezTo>
                  <a:pt x="251591" y="1846961"/>
                  <a:pt x="253563" y="1839073"/>
                  <a:pt x="254878" y="1832500"/>
                </a:cubicBezTo>
                <a:cubicBezTo>
                  <a:pt x="257507" y="1820668"/>
                  <a:pt x="254220" y="1816067"/>
                  <a:pt x="245018" y="1818696"/>
                </a:cubicBezTo>
                <a:cubicBezTo>
                  <a:pt x="227927" y="1823955"/>
                  <a:pt x="213466" y="1831185"/>
                  <a:pt x="201634" y="1840388"/>
                </a:cubicBezTo>
                <a:cubicBezTo>
                  <a:pt x="192432" y="1849590"/>
                  <a:pt x="181915" y="1850248"/>
                  <a:pt x="170083" y="1842360"/>
                </a:cubicBezTo>
                <a:cubicBezTo>
                  <a:pt x="156936" y="1837101"/>
                  <a:pt x="146419" y="1827899"/>
                  <a:pt x="138531" y="1814752"/>
                </a:cubicBezTo>
                <a:cubicBezTo>
                  <a:pt x="134587" y="1810808"/>
                  <a:pt x="133273" y="1808179"/>
                  <a:pt x="134587" y="1806864"/>
                </a:cubicBezTo>
                <a:cubicBezTo>
                  <a:pt x="134587" y="1804235"/>
                  <a:pt x="137217" y="1802920"/>
                  <a:pt x="142475" y="1802920"/>
                </a:cubicBezTo>
                <a:cubicBezTo>
                  <a:pt x="155622" y="1801606"/>
                  <a:pt x="173369" y="1798319"/>
                  <a:pt x="195719" y="1793060"/>
                </a:cubicBezTo>
                <a:cubicBezTo>
                  <a:pt x="206236" y="1790431"/>
                  <a:pt x="214124" y="1788459"/>
                  <a:pt x="219382" y="1787145"/>
                </a:cubicBezTo>
                <a:cubicBezTo>
                  <a:pt x="228585" y="1784515"/>
                  <a:pt x="239102" y="1777942"/>
                  <a:pt x="250934" y="1767425"/>
                </a:cubicBezTo>
                <a:close/>
                <a:moveTo>
                  <a:pt x="144447" y="1454588"/>
                </a:moveTo>
                <a:cubicBezTo>
                  <a:pt x="143133" y="1463791"/>
                  <a:pt x="143790" y="1478909"/>
                  <a:pt x="146419" y="1499943"/>
                </a:cubicBezTo>
                <a:cubicBezTo>
                  <a:pt x="147734" y="1498629"/>
                  <a:pt x="149048" y="1498629"/>
                  <a:pt x="150363" y="1499943"/>
                </a:cubicBezTo>
                <a:cubicBezTo>
                  <a:pt x="163510" y="1486797"/>
                  <a:pt x="172712" y="1474965"/>
                  <a:pt x="177971" y="1464448"/>
                </a:cubicBezTo>
                <a:cubicBezTo>
                  <a:pt x="170083" y="1464448"/>
                  <a:pt x="162852" y="1464448"/>
                  <a:pt x="156279" y="1464448"/>
                </a:cubicBezTo>
                <a:cubicBezTo>
                  <a:pt x="151020" y="1463133"/>
                  <a:pt x="147076" y="1459847"/>
                  <a:pt x="144447" y="1454588"/>
                </a:cubicBezTo>
                <a:close/>
                <a:moveTo>
                  <a:pt x="148391" y="1381625"/>
                </a:moveTo>
                <a:cubicBezTo>
                  <a:pt x="145762" y="1394772"/>
                  <a:pt x="144447" y="1409233"/>
                  <a:pt x="144447" y="1425008"/>
                </a:cubicBezTo>
                <a:cubicBezTo>
                  <a:pt x="160223" y="1418435"/>
                  <a:pt x="170740" y="1407261"/>
                  <a:pt x="175999" y="1391485"/>
                </a:cubicBezTo>
                <a:cubicBezTo>
                  <a:pt x="168111" y="1391485"/>
                  <a:pt x="158908" y="1388198"/>
                  <a:pt x="148391" y="1381625"/>
                </a:cubicBezTo>
                <a:close/>
                <a:moveTo>
                  <a:pt x="241074" y="1219923"/>
                </a:moveTo>
                <a:cubicBezTo>
                  <a:pt x="255535" y="1215979"/>
                  <a:pt x="267367" y="1217294"/>
                  <a:pt x="276569" y="1223867"/>
                </a:cubicBezTo>
                <a:cubicBezTo>
                  <a:pt x="291031" y="1234384"/>
                  <a:pt x="302205" y="1245559"/>
                  <a:pt x="310093" y="1257391"/>
                </a:cubicBezTo>
                <a:cubicBezTo>
                  <a:pt x="313380" y="1260677"/>
                  <a:pt x="315516" y="1263964"/>
                  <a:pt x="316502" y="1267251"/>
                </a:cubicBezTo>
                <a:cubicBezTo>
                  <a:pt x="317488" y="1270537"/>
                  <a:pt x="317323" y="1273824"/>
                  <a:pt x="316009" y="1277111"/>
                </a:cubicBezTo>
                <a:cubicBezTo>
                  <a:pt x="312065" y="1283684"/>
                  <a:pt x="310093" y="1292886"/>
                  <a:pt x="310093" y="1304718"/>
                </a:cubicBezTo>
                <a:cubicBezTo>
                  <a:pt x="312722" y="1386226"/>
                  <a:pt x="314037" y="1449987"/>
                  <a:pt x="314037" y="1495999"/>
                </a:cubicBezTo>
                <a:cubicBezTo>
                  <a:pt x="312722" y="1548586"/>
                  <a:pt x="305492" y="1584738"/>
                  <a:pt x="292345" y="1604458"/>
                </a:cubicBezTo>
                <a:cubicBezTo>
                  <a:pt x="283143" y="1612346"/>
                  <a:pt x="275912" y="1611689"/>
                  <a:pt x="270653" y="1602486"/>
                </a:cubicBezTo>
                <a:cubicBezTo>
                  <a:pt x="266710" y="1593283"/>
                  <a:pt x="260136" y="1581452"/>
                  <a:pt x="250934" y="1566991"/>
                </a:cubicBezTo>
                <a:cubicBezTo>
                  <a:pt x="243046" y="1556473"/>
                  <a:pt x="234501" y="1543327"/>
                  <a:pt x="225298" y="1527551"/>
                </a:cubicBezTo>
                <a:cubicBezTo>
                  <a:pt x="205578" y="1528866"/>
                  <a:pt x="189803" y="1533467"/>
                  <a:pt x="177971" y="1541355"/>
                </a:cubicBezTo>
                <a:cubicBezTo>
                  <a:pt x="171397" y="1546614"/>
                  <a:pt x="164167" y="1548586"/>
                  <a:pt x="156279" y="1547271"/>
                </a:cubicBezTo>
                <a:cubicBezTo>
                  <a:pt x="156279" y="1556473"/>
                  <a:pt x="156279" y="1565676"/>
                  <a:pt x="156279" y="1574878"/>
                </a:cubicBezTo>
                <a:cubicBezTo>
                  <a:pt x="156279" y="1580137"/>
                  <a:pt x="154964" y="1582766"/>
                  <a:pt x="152335" y="1582766"/>
                </a:cubicBezTo>
                <a:cubicBezTo>
                  <a:pt x="149706" y="1584081"/>
                  <a:pt x="146419" y="1582766"/>
                  <a:pt x="142475" y="1578822"/>
                </a:cubicBezTo>
                <a:cubicBezTo>
                  <a:pt x="124070" y="1560417"/>
                  <a:pt x="114868" y="1540040"/>
                  <a:pt x="114868" y="1517691"/>
                </a:cubicBezTo>
                <a:cubicBezTo>
                  <a:pt x="114868" y="1450644"/>
                  <a:pt x="116840" y="1388856"/>
                  <a:pt x="120784" y="1332326"/>
                </a:cubicBezTo>
                <a:cubicBezTo>
                  <a:pt x="122098" y="1309977"/>
                  <a:pt x="124727" y="1290914"/>
                  <a:pt x="128671" y="1275139"/>
                </a:cubicBezTo>
                <a:cubicBezTo>
                  <a:pt x="131301" y="1267251"/>
                  <a:pt x="135902" y="1265936"/>
                  <a:pt x="142475" y="1271195"/>
                </a:cubicBezTo>
                <a:cubicBezTo>
                  <a:pt x="156936" y="1288285"/>
                  <a:pt x="162852" y="1302089"/>
                  <a:pt x="160223" y="1312606"/>
                </a:cubicBezTo>
                <a:cubicBezTo>
                  <a:pt x="160223" y="1316550"/>
                  <a:pt x="159566" y="1323123"/>
                  <a:pt x="158251" y="1332326"/>
                </a:cubicBezTo>
                <a:cubicBezTo>
                  <a:pt x="156936" y="1334955"/>
                  <a:pt x="156279" y="1337584"/>
                  <a:pt x="156279" y="1340214"/>
                </a:cubicBezTo>
                <a:cubicBezTo>
                  <a:pt x="169426" y="1340214"/>
                  <a:pt x="181915" y="1335612"/>
                  <a:pt x="193747" y="1326410"/>
                </a:cubicBezTo>
                <a:cubicBezTo>
                  <a:pt x="200320" y="1321151"/>
                  <a:pt x="208865" y="1320494"/>
                  <a:pt x="219382" y="1324438"/>
                </a:cubicBezTo>
                <a:cubicBezTo>
                  <a:pt x="231214" y="1331011"/>
                  <a:pt x="239102" y="1337584"/>
                  <a:pt x="243046" y="1344158"/>
                </a:cubicBezTo>
                <a:cubicBezTo>
                  <a:pt x="246990" y="1349416"/>
                  <a:pt x="246990" y="1355332"/>
                  <a:pt x="243046" y="1361905"/>
                </a:cubicBezTo>
                <a:cubicBezTo>
                  <a:pt x="222011" y="1375052"/>
                  <a:pt x="206893" y="1388856"/>
                  <a:pt x="197690" y="1403317"/>
                </a:cubicBezTo>
                <a:cubicBezTo>
                  <a:pt x="209522" y="1403317"/>
                  <a:pt x="217410" y="1403974"/>
                  <a:pt x="221354" y="1405289"/>
                </a:cubicBezTo>
                <a:cubicBezTo>
                  <a:pt x="234501" y="1410547"/>
                  <a:pt x="242389" y="1417121"/>
                  <a:pt x="245018" y="1425008"/>
                </a:cubicBezTo>
                <a:cubicBezTo>
                  <a:pt x="246332" y="1434211"/>
                  <a:pt x="243046" y="1442099"/>
                  <a:pt x="235158" y="1448672"/>
                </a:cubicBezTo>
                <a:cubicBezTo>
                  <a:pt x="212809" y="1460504"/>
                  <a:pt x="194404" y="1477595"/>
                  <a:pt x="179943" y="1499943"/>
                </a:cubicBezTo>
                <a:cubicBezTo>
                  <a:pt x="190460" y="1497314"/>
                  <a:pt x="198348" y="1495342"/>
                  <a:pt x="203606" y="1494028"/>
                </a:cubicBezTo>
                <a:cubicBezTo>
                  <a:pt x="212809" y="1488769"/>
                  <a:pt x="222011" y="1488112"/>
                  <a:pt x="231214" y="1492056"/>
                </a:cubicBezTo>
                <a:cubicBezTo>
                  <a:pt x="244360" y="1497314"/>
                  <a:pt x="252906" y="1503230"/>
                  <a:pt x="256850" y="1509803"/>
                </a:cubicBezTo>
                <a:cubicBezTo>
                  <a:pt x="262108" y="1517691"/>
                  <a:pt x="259479" y="1524922"/>
                  <a:pt x="248962" y="1531495"/>
                </a:cubicBezTo>
                <a:cubicBezTo>
                  <a:pt x="252906" y="1536754"/>
                  <a:pt x="256850" y="1539383"/>
                  <a:pt x="260794" y="1539383"/>
                </a:cubicBezTo>
                <a:cubicBezTo>
                  <a:pt x="264738" y="1539383"/>
                  <a:pt x="266710" y="1536754"/>
                  <a:pt x="266710" y="1531495"/>
                </a:cubicBezTo>
                <a:cubicBezTo>
                  <a:pt x="268024" y="1510461"/>
                  <a:pt x="268681" y="1469049"/>
                  <a:pt x="268681" y="1407261"/>
                </a:cubicBezTo>
                <a:cubicBezTo>
                  <a:pt x="268681" y="1357304"/>
                  <a:pt x="267367" y="1311949"/>
                  <a:pt x="264738" y="1271195"/>
                </a:cubicBezTo>
                <a:cubicBezTo>
                  <a:pt x="262108" y="1259363"/>
                  <a:pt x="255535" y="1254762"/>
                  <a:pt x="245018" y="1257391"/>
                </a:cubicBezTo>
                <a:cubicBezTo>
                  <a:pt x="239759" y="1260020"/>
                  <a:pt x="229242" y="1263964"/>
                  <a:pt x="213466" y="1269223"/>
                </a:cubicBezTo>
                <a:cubicBezTo>
                  <a:pt x="195061" y="1275796"/>
                  <a:pt x="183229" y="1280397"/>
                  <a:pt x="177971" y="1283026"/>
                </a:cubicBezTo>
                <a:cubicBezTo>
                  <a:pt x="174027" y="1284341"/>
                  <a:pt x="171397" y="1284998"/>
                  <a:pt x="170083" y="1284998"/>
                </a:cubicBezTo>
                <a:cubicBezTo>
                  <a:pt x="170083" y="1283684"/>
                  <a:pt x="170740" y="1281054"/>
                  <a:pt x="172055" y="1277111"/>
                </a:cubicBezTo>
                <a:cubicBezTo>
                  <a:pt x="181257" y="1261335"/>
                  <a:pt x="189803" y="1249503"/>
                  <a:pt x="197690" y="1241615"/>
                </a:cubicBezTo>
                <a:cubicBezTo>
                  <a:pt x="213466" y="1229783"/>
                  <a:pt x="227927" y="1222553"/>
                  <a:pt x="241074" y="1219923"/>
                </a:cubicBezTo>
                <a:close/>
                <a:moveTo>
                  <a:pt x="306149" y="774964"/>
                </a:moveTo>
                <a:cubicBezTo>
                  <a:pt x="294317" y="781538"/>
                  <a:pt x="277884" y="794684"/>
                  <a:pt x="256850" y="814404"/>
                </a:cubicBezTo>
                <a:cubicBezTo>
                  <a:pt x="256850" y="814404"/>
                  <a:pt x="256850" y="815061"/>
                  <a:pt x="256850" y="816376"/>
                </a:cubicBezTo>
                <a:cubicBezTo>
                  <a:pt x="255535" y="819005"/>
                  <a:pt x="254878" y="820977"/>
                  <a:pt x="254878" y="822292"/>
                </a:cubicBezTo>
                <a:cubicBezTo>
                  <a:pt x="264080" y="818348"/>
                  <a:pt x="277884" y="814404"/>
                  <a:pt x="296289" y="810460"/>
                </a:cubicBezTo>
                <a:cubicBezTo>
                  <a:pt x="300233" y="809145"/>
                  <a:pt x="302862" y="808488"/>
                  <a:pt x="304177" y="808488"/>
                </a:cubicBezTo>
                <a:close/>
                <a:moveTo>
                  <a:pt x="124727" y="759189"/>
                </a:moveTo>
                <a:cubicBezTo>
                  <a:pt x="143133" y="765762"/>
                  <a:pt x="150363" y="778251"/>
                  <a:pt x="146419" y="796656"/>
                </a:cubicBezTo>
                <a:cubicBezTo>
                  <a:pt x="133273" y="830837"/>
                  <a:pt x="127357" y="865675"/>
                  <a:pt x="128671" y="901171"/>
                </a:cubicBezTo>
                <a:cubicBezTo>
                  <a:pt x="128671" y="905115"/>
                  <a:pt x="129329" y="907087"/>
                  <a:pt x="130643" y="907087"/>
                </a:cubicBezTo>
                <a:cubicBezTo>
                  <a:pt x="131958" y="907087"/>
                  <a:pt x="133930" y="905115"/>
                  <a:pt x="136559" y="901171"/>
                </a:cubicBezTo>
                <a:cubicBezTo>
                  <a:pt x="144447" y="891968"/>
                  <a:pt x="151678" y="881451"/>
                  <a:pt x="158251" y="869619"/>
                </a:cubicBezTo>
                <a:cubicBezTo>
                  <a:pt x="160880" y="864361"/>
                  <a:pt x="162852" y="862388"/>
                  <a:pt x="164167" y="863703"/>
                </a:cubicBezTo>
                <a:cubicBezTo>
                  <a:pt x="164824" y="863703"/>
                  <a:pt x="165153" y="864361"/>
                  <a:pt x="165153" y="865675"/>
                </a:cubicBezTo>
                <a:cubicBezTo>
                  <a:pt x="165153" y="866990"/>
                  <a:pt x="164824" y="868962"/>
                  <a:pt x="164167" y="871591"/>
                </a:cubicBezTo>
                <a:cubicBezTo>
                  <a:pt x="158908" y="892625"/>
                  <a:pt x="151678" y="915632"/>
                  <a:pt x="142475" y="940610"/>
                </a:cubicBezTo>
                <a:cubicBezTo>
                  <a:pt x="135902" y="955071"/>
                  <a:pt x="131958" y="968218"/>
                  <a:pt x="130643" y="980050"/>
                </a:cubicBezTo>
                <a:cubicBezTo>
                  <a:pt x="129329" y="987938"/>
                  <a:pt x="127357" y="992539"/>
                  <a:pt x="124727" y="993853"/>
                </a:cubicBezTo>
                <a:cubicBezTo>
                  <a:pt x="122098" y="995168"/>
                  <a:pt x="118812" y="993853"/>
                  <a:pt x="114868" y="989909"/>
                </a:cubicBezTo>
                <a:cubicBezTo>
                  <a:pt x="93833" y="970190"/>
                  <a:pt x="85288" y="949813"/>
                  <a:pt x="89232" y="928778"/>
                </a:cubicBezTo>
                <a:cubicBezTo>
                  <a:pt x="93176" y="890653"/>
                  <a:pt x="95148" y="863046"/>
                  <a:pt x="95148" y="845955"/>
                </a:cubicBezTo>
                <a:cubicBezTo>
                  <a:pt x="96463" y="840697"/>
                  <a:pt x="95805" y="837410"/>
                  <a:pt x="93176" y="836096"/>
                </a:cubicBezTo>
                <a:cubicBezTo>
                  <a:pt x="90547" y="834781"/>
                  <a:pt x="87917" y="835438"/>
                  <a:pt x="85288" y="838068"/>
                </a:cubicBezTo>
                <a:cubicBezTo>
                  <a:pt x="82659" y="840697"/>
                  <a:pt x="78057" y="844641"/>
                  <a:pt x="71484" y="849899"/>
                </a:cubicBezTo>
                <a:cubicBezTo>
                  <a:pt x="64911" y="853843"/>
                  <a:pt x="59652" y="857787"/>
                  <a:pt x="55708" y="861731"/>
                </a:cubicBezTo>
                <a:cubicBezTo>
                  <a:pt x="47821" y="869619"/>
                  <a:pt x="37961" y="868962"/>
                  <a:pt x="26129" y="859759"/>
                </a:cubicBezTo>
                <a:cubicBezTo>
                  <a:pt x="18241" y="851871"/>
                  <a:pt x="11010" y="840697"/>
                  <a:pt x="4437" y="826236"/>
                </a:cubicBezTo>
                <a:cubicBezTo>
                  <a:pt x="493" y="819662"/>
                  <a:pt x="-821" y="815718"/>
                  <a:pt x="493" y="814404"/>
                </a:cubicBezTo>
                <a:cubicBezTo>
                  <a:pt x="1808" y="811775"/>
                  <a:pt x="5094" y="811117"/>
                  <a:pt x="10353" y="812432"/>
                </a:cubicBezTo>
                <a:cubicBezTo>
                  <a:pt x="30073" y="815061"/>
                  <a:pt x="58995" y="799943"/>
                  <a:pt x="97120" y="767077"/>
                </a:cubicBezTo>
                <a:cubicBezTo>
                  <a:pt x="103693" y="760503"/>
                  <a:pt x="112896" y="757874"/>
                  <a:pt x="124727" y="759189"/>
                </a:cubicBezTo>
                <a:close/>
                <a:moveTo>
                  <a:pt x="298261" y="751301"/>
                </a:moveTo>
                <a:cubicBezTo>
                  <a:pt x="286429" y="756559"/>
                  <a:pt x="274597" y="762475"/>
                  <a:pt x="262766" y="769049"/>
                </a:cubicBezTo>
                <a:lnTo>
                  <a:pt x="258822" y="796656"/>
                </a:lnTo>
                <a:cubicBezTo>
                  <a:pt x="262766" y="792712"/>
                  <a:pt x="269996" y="786139"/>
                  <a:pt x="280513" y="776936"/>
                </a:cubicBezTo>
                <a:cubicBezTo>
                  <a:pt x="291031" y="767734"/>
                  <a:pt x="298261" y="761161"/>
                  <a:pt x="302205" y="757217"/>
                </a:cubicBezTo>
                <a:cubicBezTo>
                  <a:pt x="303520" y="754587"/>
                  <a:pt x="304177" y="752615"/>
                  <a:pt x="304177" y="751301"/>
                </a:cubicBezTo>
                <a:cubicBezTo>
                  <a:pt x="302862" y="749986"/>
                  <a:pt x="300890" y="749986"/>
                  <a:pt x="298261" y="751301"/>
                </a:cubicBezTo>
                <a:close/>
                <a:moveTo>
                  <a:pt x="105008" y="640870"/>
                </a:moveTo>
                <a:cubicBezTo>
                  <a:pt x="106322" y="639556"/>
                  <a:pt x="108952" y="639556"/>
                  <a:pt x="112896" y="640870"/>
                </a:cubicBezTo>
                <a:cubicBezTo>
                  <a:pt x="119469" y="643500"/>
                  <a:pt x="128014" y="644814"/>
                  <a:pt x="138531" y="644814"/>
                </a:cubicBezTo>
                <a:cubicBezTo>
                  <a:pt x="151678" y="642185"/>
                  <a:pt x="168111" y="650730"/>
                  <a:pt x="187831" y="670450"/>
                </a:cubicBezTo>
                <a:cubicBezTo>
                  <a:pt x="189145" y="674394"/>
                  <a:pt x="189761" y="678050"/>
                  <a:pt x="189679" y="681419"/>
                </a:cubicBezTo>
                <a:cubicBezTo>
                  <a:pt x="189433" y="691525"/>
                  <a:pt x="182901" y="699043"/>
                  <a:pt x="170083" y="703973"/>
                </a:cubicBezTo>
                <a:cubicBezTo>
                  <a:pt x="158251" y="705288"/>
                  <a:pt x="143133" y="710547"/>
                  <a:pt x="124727" y="719749"/>
                </a:cubicBezTo>
                <a:cubicBezTo>
                  <a:pt x="107637" y="727637"/>
                  <a:pt x="90547" y="734210"/>
                  <a:pt x="73456" y="739469"/>
                </a:cubicBezTo>
                <a:cubicBezTo>
                  <a:pt x="66883" y="742098"/>
                  <a:pt x="63596" y="742755"/>
                  <a:pt x="63596" y="741441"/>
                </a:cubicBezTo>
                <a:cubicBezTo>
                  <a:pt x="62282" y="740126"/>
                  <a:pt x="64911" y="737497"/>
                  <a:pt x="71484" y="733553"/>
                </a:cubicBezTo>
                <a:cubicBezTo>
                  <a:pt x="83316" y="724351"/>
                  <a:pt x="95805" y="713833"/>
                  <a:pt x="108952" y="702001"/>
                </a:cubicBezTo>
                <a:cubicBezTo>
                  <a:pt x="115525" y="695428"/>
                  <a:pt x="120784" y="690170"/>
                  <a:pt x="124727" y="686226"/>
                </a:cubicBezTo>
                <a:cubicBezTo>
                  <a:pt x="129986" y="682282"/>
                  <a:pt x="130643" y="677680"/>
                  <a:pt x="126699" y="672422"/>
                </a:cubicBezTo>
                <a:cubicBezTo>
                  <a:pt x="125385" y="671107"/>
                  <a:pt x="123413" y="668478"/>
                  <a:pt x="120784" y="664534"/>
                </a:cubicBezTo>
                <a:cubicBezTo>
                  <a:pt x="115525" y="656646"/>
                  <a:pt x="111581" y="650730"/>
                  <a:pt x="108952" y="646786"/>
                </a:cubicBezTo>
                <a:cubicBezTo>
                  <a:pt x="106322" y="644157"/>
                  <a:pt x="105008" y="642185"/>
                  <a:pt x="105008" y="640870"/>
                </a:cubicBezTo>
                <a:close/>
                <a:moveTo>
                  <a:pt x="294317" y="605375"/>
                </a:moveTo>
                <a:cubicBezTo>
                  <a:pt x="315352" y="600116"/>
                  <a:pt x="331785" y="606689"/>
                  <a:pt x="343616" y="625095"/>
                </a:cubicBezTo>
                <a:cubicBezTo>
                  <a:pt x="350190" y="632982"/>
                  <a:pt x="352162" y="642185"/>
                  <a:pt x="349532" y="652702"/>
                </a:cubicBezTo>
                <a:cubicBezTo>
                  <a:pt x="349532" y="654017"/>
                  <a:pt x="349532" y="655331"/>
                  <a:pt x="349532" y="656646"/>
                </a:cubicBezTo>
                <a:cubicBezTo>
                  <a:pt x="346903" y="671107"/>
                  <a:pt x="345588" y="684254"/>
                  <a:pt x="345588" y="696085"/>
                </a:cubicBezTo>
                <a:cubicBezTo>
                  <a:pt x="354791" y="700029"/>
                  <a:pt x="362022" y="703973"/>
                  <a:pt x="367280" y="707917"/>
                </a:cubicBezTo>
                <a:cubicBezTo>
                  <a:pt x="373853" y="715805"/>
                  <a:pt x="373853" y="724351"/>
                  <a:pt x="367280" y="733553"/>
                </a:cubicBezTo>
                <a:cubicBezTo>
                  <a:pt x="363336" y="736182"/>
                  <a:pt x="358735" y="740126"/>
                  <a:pt x="353476" y="745385"/>
                </a:cubicBezTo>
                <a:cubicBezTo>
                  <a:pt x="348218" y="750643"/>
                  <a:pt x="343616" y="754587"/>
                  <a:pt x="339672" y="757217"/>
                </a:cubicBezTo>
                <a:cubicBezTo>
                  <a:pt x="339672" y="761161"/>
                  <a:pt x="339672" y="767734"/>
                  <a:pt x="339672" y="776936"/>
                </a:cubicBezTo>
                <a:cubicBezTo>
                  <a:pt x="338358" y="790083"/>
                  <a:pt x="337701" y="799285"/>
                  <a:pt x="337701" y="804544"/>
                </a:cubicBezTo>
                <a:cubicBezTo>
                  <a:pt x="377140" y="799285"/>
                  <a:pt x="401461" y="805859"/>
                  <a:pt x="410664" y="824264"/>
                </a:cubicBezTo>
                <a:cubicBezTo>
                  <a:pt x="411978" y="827550"/>
                  <a:pt x="412800" y="830508"/>
                  <a:pt x="413128" y="833138"/>
                </a:cubicBezTo>
                <a:cubicBezTo>
                  <a:pt x="414114" y="841025"/>
                  <a:pt x="410663" y="845955"/>
                  <a:pt x="402776" y="847927"/>
                </a:cubicBezTo>
                <a:cubicBezTo>
                  <a:pt x="376483" y="843984"/>
                  <a:pt x="354134" y="843326"/>
                  <a:pt x="335729" y="845955"/>
                </a:cubicBezTo>
                <a:cubicBezTo>
                  <a:pt x="334414" y="890653"/>
                  <a:pt x="334414" y="936009"/>
                  <a:pt x="335729" y="982022"/>
                </a:cubicBezTo>
                <a:cubicBezTo>
                  <a:pt x="337043" y="1009629"/>
                  <a:pt x="334414" y="1034607"/>
                  <a:pt x="327841" y="1056956"/>
                </a:cubicBezTo>
                <a:cubicBezTo>
                  <a:pt x="325211" y="1064844"/>
                  <a:pt x="322582" y="1068788"/>
                  <a:pt x="319953" y="1068788"/>
                </a:cubicBezTo>
                <a:cubicBezTo>
                  <a:pt x="317323" y="1068788"/>
                  <a:pt x="314037" y="1064844"/>
                  <a:pt x="310093" y="1056956"/>
                </a:cubicBezTo>
                <a:cubicBezTo>
                  <a:pt x="298261" y="1034607"/>
                  <a:pt x="293660" y="1015545"/>
                  <a:pt x="296289" y="999769"/>
                </a:cubicBezTo>
                <a:cubicBezTo>
                  <a:pt x="304177" y="953757"/>
                  <a:pt x="306806" y="903800"/>
                  <a:pt x="304177" y="849899"/>
                </a:cubicBezTo>
                <a:cubicBezTo>
                  <a:pt x="288401" y="853843"/>
                  <a:pt x="270653" y="859102"/>
                  <a:pt x="250934" y="865675"/>
                </a:cubicBezTo>
                <a:cubicBezTo>
                  <a:pt x="248304" y="876192"/>
                  <a:pt x="246990" y="889339"/>
                  <a:pt x="246990" y="905115"/>
                </a:cubicBezTo>
                <a:cubicBezTo>
                  <a:pt x="245675" y="922205"/>
                  <a:pt x="239102" y="944554"/>
                  <a:pt x="227270" y="972162"/>
                </a:cubicBezTo>
                <a:cubicBezTo>
                  <a:pt x="223326" y="980050"/>
                  <a:pt x="220039" y="983994"/>
                  <a:pt x="217410" y="983994"/>
                </a:cubicBezTo>
                <a:cubicBezTo>
                  <a:pt x="216096" y="983994"/>
                  <a:pt x="214781" y="980050"/>
                  <a:pt x="213466" y="972162"/>
                </a:cubicBezTo>
                <a:cubicBezTo>
                  <a:pt x="209522" y="953757"/>
                  <a:pt x="210180" y="924177"/>
                  <a:pt x="215438" y="883423"/>
                </a:cubicBezTo>
                <a:cubicBezTo>
                  <a:pt x="212809" y="884738"/>
                  <a:pt x="210180" y="886052"/>
                  <a:pt x="207550" y="887367"/>
                </a:cubicBezTo>
                <a:cubicBezTo>
                  <a:pt x="206236" y="888682"/>
                  <a:pt x="204921" y="889339"/>
                  <a:pt x="203606" y="889339"/>
                </a:cubicBezTo>
                <a:cubicBezTo>
                  <a:pt x="194404" y="895912"/>
                  <a:pt x="187173" y="894597"/>
                  <a:pt x="181915" y="885395"/>
                </a:cubicBezTo>
                <a:cubicBezTo>
                  <a:pt x="177971" y="881451"/>
                  <a:pt x="173369" y="872906"/>
                  <a:pt x="168111" y="859759"/>
                </a:cubicBezTo>
                <a:cubicBezTo>
                  <a:pt x="162852" y="847927"/>
                  <a:pt x="166796" y="842011"/>
                  <a:pt x="179943" y="842011"/>
                </a:cubicBezTo>
                <a:cubicBezTo>
                  <a:pt x="193089" y="842011"/>
                  <a:pt x="206893" y="834124"/>
                  <a:pt x="221354" y="818348"/>
                </a:cubicBezTo>
                <a:cubicBezTo>
                  <a:pt x="222669" y="813089"/>
                  <a:pt x="223326" y="805201"/>
                  <a:pt x="223326" y="794684"/>
                </a:cubicBezTo>
                <a:cubicBezTo>
                  <a:pt x="224641" y="782852"/>
                  <a:pt x="225298" y="774964"/>
                  <a:pt x="225298" y="771020"/>
                </a:cubicBezTo>
                <a:cubicBezTo>
                  <a:pt x="218725" y="768391"/>
                  <a:pt x="210837" y="763133"/>
                  <a:pt x="201634" y="755245"/>
                </a:cubicBezTo>
                <a:cubicBezTo>
                  <a:pt x="199005" y="752615"/>
                  <a:pt x="197033" y="750643"/>
                  <a:pt x="195719" y="749329"/>
                </a:cubicBezTo>
                <a:cubicBezTo>
                  <a:pt x="193089" y="746699"/>
                  <a:pt x="191775" y="744728"/>
                  <a:pt x="191775" y="743413"/>
                </a:cubicBezTo>
                <a:cubicBezTo>
                  <a:pt x="193089" y="742098"/>
                  <a:pt x="195719" y="741441"/>
                  <a:pt x="199662" y="741441"/>
                </a:cubicBezTo>
                <a:cubicBezTo>
                  <a:pt x="200977" y="741441"/>
                  <a:pt x="202292" y="741441"/>
                  <a:pt x="203606" y="741441"/>
                </a:cubicBezTo>
                <a:cubicBezTo>
                  <a:pt x="211494" y="740126"/>
                  <a:pt x="219382" y="737497"/>
                  <a:pt x="227270" y="733553"/>
                </a:cubicBezTo>
                <a:cubicBezTo>
                  <a:pt x="227270" y="726980"/>
                  <a:pt x="227927" y="718435"/>
                  <a:pt x="229242" y="707917"/>
                </a:cubicBezTo>
                <a:cubicBezTo>
                  <a:pt x="229242" y="702659"/>
                  <a:pt x="229242" y="698715"/>
                  <a:pt x="229242" y="696085"/>
                </a:cubicBezTo>
                <a:cubicBezTo>
                  <a:pt x="227927" y="689512"/>
                  <a:pt x="225955" y="685568"/>
                  <a:pt x="223326" y="684254"/>
                </a:cubicBezTo>
                <a:cubicBezTo>
                  <a:pt x="220697" y="681624"/>
                  <a:pt x="218068" y="682282"/>
                  <a:pt x="215438" y="686226"/>
                </a:cubicBezTo>
                <a:cubicBezTo>
                  <a:pt x="214124" y="688855"/>
                  <a:pt x="212809" y="690170"/>
                  <a:pt x="211494" y="690170"/>
                </a:cubicBezTo>
                <a:cubicBezTo>
                  <a:pt x="211494" y="688855"/>
                  <a:pt x="210837" y="686226"/>
                  <a:pt x="209522" y="682282"/>
                </a:cubicBezTo>
                <a:cubicBezTo>
                  <a:pt x="209522" y="671764"/>
                  <a:pt x="217410" y="667163"/>
                  <a:pt x="233186" y="668478"/>
                </a:cubicBezTo>
                <a:cubicBezTo>
                  <a:pt x="258164" y="673736"/>
                  <a:pt x="269996" y="690170"/>
                  <a:pt x="268681" y="717777"/>
                </a:cubicBezTo>
                <a:cubicBezTo>
                  <a:pt x="276569" y="713833"/>
                  <a:pt x="290373" y="708575"/>
                  <a:pt x="310093" y="702001"/>
                </a:cubicBezTo>
                <a:cubicBezTo>
                  <a:pt x="316666" y="645472"/>
                  <a:pt x="311408" y="617207"/>
                  <a:pt x="294317" y="617207"/>
                </a:cubicBezTo>
                <a:cubicBezTo>
                  <a:pt x="290373" y="614577"/>
                  <a:pt x="288401" y="612605"/>
                  <a:pt x="288401" y="611291"/>
                </a:cubicBezTo>
                <a:cubicBezTo>
                  <a:pt x="288401" y="608661"/>
                  <a:pt x="290373" y="606689"/>
                  <a:pt x="294317" y="605375"/>
                </a:cubicBezTo>
                <a:close/>
                <a:moveTo>
                  <a:pt x="233186" y="294510"/>
                </a:moveTo>
                <a:cubicBezTo>
                  <a:pt x="230557" y="297139"/>
                  <a:pt x="225298" y="301083"/>
                  <a:pt x="217410" y="306342"/>
                </a:cubicBezTo>
                <a:cubicBezTo>
                  <a:pt x="210837" y="310286"/>
                  <a:pt x="206236" y="313572"/>
                  <a:pt x="203606" y="316202"/>
                </a:cubicBezTo>
                <a:cubicBezTo>
                  <a:pt x="198348" y="318831"/>
                  <a:pt x="195719" y="321460"/>
                  <a:pt x="195719" y="324090"/>
                </a:cubicBezTo>
                <a:cubicBezTo>
                  <a:pt x="197033" y="328034"/>
                  <a:pt x="199662" y="328691"/>
                  <a:pt x="203606" y="326062"/>
                </a:cubicBezTo>
                <a:cubicBezTo>
                  <a:pt x="206236" y="324747"/>
                  <a:pt x="209522" y="323432"/>
                  <a:pt x="213466" y="322118"/>
                </a:cubicBezTo>
                <a:cubicBezTo>
                  <a:pt x="218725" y="320803"/>
                  <a:pt x="224641" y="318831"/>
                  <a:pt x="231214" y="316202"/>
                </a:cubicBezTo>
                <a:cubicBezTo>
                  <a:pt x="232529" y="309628"/>
                  <a:pt x="233186" y="302398"/>
                  <a:pt x="233186" y="294510"/>
                </a:cubicBezTo>
                <a:close/>
                <a:moveTo>
                  <a:pt x="148391" y="243239"/>
                </a:moveTo>
                <a:cubicBezTo>
                  <a:pt x="94491" y="251127"/>
                  <a:pt x="68198" y="276762"/>
                  <a:pt x="69512" y="320146"/>
                </a:cubicBezTo>
                <a:cubicBezTo>
                  <a:pt x="68198" y="324090"/>
                  <a:pt x="69512" y="326719"/>
                  <a:pt x="73456" y="328034"/>
                </a:cubicBezTo>
                <a:cubicBezTo>
                  <a:pt x="77400" y="329348"/>
                  <a:pt x="81344" y="328034"/>
                  <a:pt x="85288" y="324090"/>
                </a:cubicBezTo>
                <a:cubicBezTo>
                  <a:pt x="106322" y="305685"/>
                  <a:pt x="127357" y="278734"/>
                  <a:pt x="148391" y="243239"/>
                </a:cubicBezTo>
                <a:close/>
                <a:moveTo>
                  <a:pt x="231214" y="26322"/>
                </a:moveTo>
                <a:cubicBezTo>
                  <a:pt x="228585" y="25007"/>
                  <a:pt x="224641" y="25664"/>
                  <a:pt x="219382" y="28294"/>
                </a:cubicBezTo>
                <a:cubicBezTo>
                  <a:pt x="210180" y="30923"/>
                  <a:pt x="206236" y="34867"/>
                  <a:pt x="207550" y="40126"/>
                </a:cubicBezTo>
                <a:cubicBezTo>
                  <a:pt x="207550" y="46699"/>
                  <a:pt x="213466" y="53929"/>
                  <a:pt x="225298" y="61817"/>
                </a:cubicBezTo>
                <a:cubicBezTo>
                  <a:pt x="226613" y="59188"/>
                  <a:pt x="227927" y="54587"/>
                  <a:pt x="229242" y="48013"/>
                </a:cubicBezTo>
                <a:cubicBezTo>
                  <a:pt x="231871" y="42755"/>
                  <a:pt x="233186" y="38811"/>
                  <a:pt x="233186" y="36182"/>
                </a:cubicBezTo>
                <a:cubicBezTo>
                  <a:pt x="233843" y="33552"/>
                  <a:pt x="234008" y="31416"/>
                  <a:pt x="233679" y="29773"/>
                </a:cubicBezTo>
                <a:cubicBezTo>
                  <a:pt x="233350" y="28129"/>
                  <a:pt x="232529" y="26979"/>
                  <a:pt x="231214" y="26322"/>
                </a:cubicBezTo>
                <a:close/>
                <a:moveTo>
                  <a:pt x="221847" y="193"/>
                </a:moveTo>
                <a:cubicBezTo>
                  <a:pt x="231378" y="1179"/>
                  <a:pt x="241731" y="5945"/>
                  <a:pt x="252906" y="14490"/>
                </a:cubicBezTo>
                <a:cubicBezTo>
                  <a:pt x="273940" y="34210"/>
                  <a:pt x="279199" y="53929"/>
                  <a:pt x="268681" y="73649"/>
                </a:cubicBezTo>
                <a:cubicBezTo>
                  <a:pt x="296289" y="68390"/>
                  <a:pt x="312722" y="73649"/>
                  <a:pt x="317981" y="89425"/>
                </a:cubicBezTo>
                <a:cubicBezTo>
                  <a:pt x="323239" y="101257"/>
                  <a:pt x="321925" y="107830"/>
                  <a:pt x="314037" y="109145"/>
                </a:cubicBezTo>
                <a:cubicBezTo>
                  <a:pt x="291688" y="111774"/>
                  <a:pt x="269996" y="117690"/>
                  <a:pt x="248962" y="126892"/>
                </a:cubicBezTo>
                <a:cubicBezTo>
                  <a:pt x="247647" y="129522"/>
                  <a:pt x="245675" y="133466"/>
                  <a:pt x="243046" y="138724"/>
                </a:cubicBezTo>
                <a:cubicBezTo>
                  <a:pt x="236473" y="153185"/>
                  <a:pt x="229899" y="165674"/>
                  <a:pt x="223326" y="176192"/>
                </a:cubicBezTo>
                <a:cubicBezTo>
                  <a:pt x="233843" y="172248"/>
                  <a:pt x="246332" y="166989"/>
                  <a:pt x="260794" y="160416"/>
                </a:cubicBezTo>
                <a:cubicBezTo>
                  <a:pt x="288401" y="148584"/>
                  <a:pt x="314694" y="153843"/>
                  <a:pt x="339672" y="176192"/>
                </a:cubicBezTo>
                <a:cubicBezTo>
                  <a:pt x="343616" y="180793"/>
                  <a:pt x="345424" y="186051"/>
                  <a:pt x="345095" y="191967"/>
                </a:cubicBezTo>
                <a:cubicBezTo>
                  <a:pt x="344767" y="197883"/>
                  <a:pt x="342302" y="204457"/>
                  <a:pt x="337701" y="211687"/>
                </a:cubicBezTo>
                <a:cubicBezTo>
                  <a:pt x="328498" y="224834"/>
                  <a:pt x="306149" y="245211"/>
                  <a:pt x="270653" y="272818"/>
                </a:cubicBezTo>
                <a:cubicBezTo>
                  <a:pt x="270653" y="282021"/>
                  <a:pt x="270653" y="293853"/>
                  <a:pt x="270653" y="308314"/>
                </a:cubicBezTo>
                <a:cubicBezTo>
                  <a:pt x="278541" y="306999"/>
                  <a:pt x="283800" y="304370"/>
                  <a:pt x="286429" y="300426"/>
                </a:cubicBezTo>
                <a:cubicBezTo>
                  <a:pt x="291688" y="295167"/>
                  <a:pt x="299576" y="295167"/>
                  <a:pt x="310093" y="300426"/>
                </a:cubicBezTo>
                <a:cubicBezTo>
                  <a:pt x="329813" y="305685"/>
                  <a:pt x="340987" y="314887"/>
                  <a:pt x="343616" y="328034"/>
                </a:cubicBezTo>
                <a:cubicBezTo>
                  <a:pt x="344931" y="335921"/>
                  <a:pt x="340987" y="340523"/>
                  <a:pt x="331785" y="341837"/>
                </a:cubicBezTo>
                <a:cubicBezTo>
                  <a:pt x="305492" y="337893"/>
                  <a:pt x="285115" y="339208"/>
                  <a:pt x="270653" y="345781"/>
                </a:cubicBezTo>
                <a:cubicBezTo>
                  <a:pt x="268024" y="410199"/>
                  <a:pt x="262108" y="456212"/>
                  <a:pt x="252906" y="483819"/>
                </a:cubicBezTo>
                <a:cubicBezTo>
                  <a:pt x="250276" y="490393"/>
                  <a:pt x="246990" y="493679"/>
                  <a:pt x="243046" y="493679"/>
                </a:cubicBezTo>
                <a:cubicBezTo>
                  <a:pt x="239102" y="493679"/>
                  <a:pt x="235815" y="490393"/>
                  <a:pt x="233186" y="483819"/>
                </a:cubicBezTo>
                <a:cubicBezTo>
                  <a:pt x="227927" y="453582"/>
                  <a:pt x="226613" y="412828"/>
                  <a:pt x="229242" y="361557"/>
                </a:cubicBezTo>
                <a:cubicBezTo>
                  <a:pt x="227927" y="361557"/>
                  <a:pt x="223983" y="362872"/>
                  <a:pt x="217410" y="365501"/>
                </a:cubicBezTo>
                <a:cubicBezTo>
                  <a:pt x="214781" y="366816"/>
                  <a:pt x="212809" y="367473"/>
                  <a:pt x="211494" y="367473"/>
                </a:cubicBezTo>
                <a:cubicBezTo>
                  <a:pt x="197033" y="374046"/>
                  <a:pt x="178628" y="369445"/>
                  <a:pt x="156279" y="353669"/>
                </a:cubicBezTo>
                <a:cubicBezTo>
                  <a:pt x="147076" y="337893"/>
                  <a:pt x="151678" y="322775"/>
                  <a:pt x="170083" y="308314"/>
                </a:cubicBezTo>
                <a:cubicBezTo>
                  <a:pt x="180600" y="304370"/>
                  <a:pt x="199662" y="289251"/>
                  <a:pt x="227270" y="262958"/>
                </a:cubicBezTo>
                <a:cubicBezTo>
                  <a:pt x="225955" y="264273"/>
                  <a:pt x="227927" y="262301"/>
                  <a:pt x="233186" y="257043"/>
                </a:cubicBezTo>
                <a:cubicBezTo>
                  <a:pt x="238445" y="245211"/>
                  <a:pt x="236473" y="239295"/>
                  <a:pt x="227270" y="239295"/>
                </a:cubicBezTo>
                <a:cubicBezTo>
                  <a:pt x="223326" y="237980"/>
                  <a:pt x="221354" y="236008"/>
                  <a:pt x="221354" y="233379"/>
                </a:cubicBezTo>
                <a:cubicBezTo>
                  <a:pt x="221354" y="229435"/>
                  <a:pt x="223983" y="226148"/>
                  <a:pt x="229242" y="223519"/>
                </a:cubicBezTo>
                <a:cubicBezTo>
                  <a:pt x="246332" y="209058"/>
                  <a:pt x="259479" y="209058"/>
                  <a:pt x="268681" y="223519"/>
                </a:cubicBezTo>
                <a:cubicBezTo>
                  <a:pt x="280513" y="211687"/>
                  <a:pt x="289716" y="201827"/>
                  <a:pt x="296289" y="193939"/>
                </a:cubicBezTo>
                <a:cubicBezTo>
                  <a:pt x="298918" y="189995"/>
                  <a:pt x="300233" y="187366"/>
                  <a:pt x="300233" y="186051"/>
                </a:cubicBezTo>
                <a:cubicBezTo>
                  <a:pt x="300233" y="184737"/>
                  <a:pt x="297604" y="184737"/>
                  <a:pt x="292345" y="186051"/>
                </a:cubicBezTo>
                <a:cubicBezTo>
                  <a:pt x="252906" y="197883"/>
                  <a:pt x="228585" y="208401"/>
                  <a:pt x="219382" y="217603"/>
                </a:cubicBezTo>
                <a:cubicBezTo>
                  <a:pt x="214124" y="221547"/>
                  <a:pt x="207550" y="225491"/>
                  <a:pt x="199662" y="229435"/>
                </a:cubicBezTo>
                <a:cubicBezTo>
                  <a:pt x="154964" y="299111"/>
                  <a:pt x="117497" y="345781"/>
                  <a:pt x="87260" y="369445"/>
                </a:cubicBezTo>
                <a:cubicBezTo>
                  <a:pt x="80687" y="376018"/>
                  <a:pt x="75428" y="378648"/>
                  <a:pt x="71484" y="377333"/>
                </a:cubicBezTo>
                <a:cubicBezTo>
                  <a:pt x="66226" y="376018"/>
                  <a:pt x="62282" y="371417"/>
                  <a:pt x="59652" y="363529"/>
                </a:cubicBezTo>
                <a:cubicBezTo>
                  <a:pt x="39933" y="317516"/>
                  <a:pt x="39275" y="285307"/>
                  <a:pt x="57680" y="266902"/>
                </a:cubicBezTo>
                <a:cubicBezTo>
                  <a:pt x="90547" y="222204"/>
                  <a:pt x="129329" y="195254"/>
                  <a:pt x="174027" y="186051"/>
                </a:cubicBezTo>
                <a:cubicBezTo>
                  <a:pt x="177971" y="182108"/>
                  <a:pt x="181915" y="174877"/>
                  <a:pt x="185859" y="164360"/>
                </a:cubicBezTo>
                <a:cubicBezTo>
                  <a:pt x="187173" y="161730"/>
                  <a:pt x="187831" y="160416"/>
                  <a:pt x="187831" y="160416"/>
                </a:cubicBezTo>
                <a:cubicBezTo>
                  <a:pt x="185201" y="161730"/>
                  <a:pt x="179285" y="165017"/>
                  <a:pt x="170083" y="170276"/>
                </a:cubicBezTo>
                <a:cubicBezTo>
                  <a:pt x="166139" y="172905"/>
                  <a:pt x="162852" y="174877"/>
                  <a:pt x="160223" y="176192"/>
                </a:cubicBezTo>
                <a:cubicBezTo>
                  <a:pt x="145762" y="184079"/>
                  <a:pt x="130643" y="186709"/>
                  <a:pt x="114868" y="184079"/>
                </a:cubicBezTo>
                <a:cubicBezTo>
                  <a:pt x="92519" y="181450"/>
                  <a:pt x="76085" y="167646"/>
                  <a:pt x="65568" y="142668"/>
                </a:cubicBezTo>
                <a:cubicBezTo>
                  <a:pt x="62939" y="137409"/>
                  <a:pt x="62282" y="134123"/>
                  <a:pt x="63596" y="132808"/>
                </a:cubicBezTo>
                <a:cubicBezTo>
                  <a:pt x="64911" y="131494"/>
                  <a:pt x="67540" y="132808"/>
                  <a:pt x="71484" y="136752"/>
                </a:cubicBezTo>
                <a:cubicBezTo>
                  <a:pt x="80687" y="144640"/>
                  <a:pt x="93833" y="145297"/>
                  <a:pt x="110924" y="138724"/>
                </a:cubicBezTo>
                <a:cubicBezTo>
                  <a:pt x="133273" y="129522"/>
                  <a:pt x="164167" y="117032"/>
                  <a:pt x="203606" y="101257"/>
                </a:cubicBezTo>
                <a:cubicBezTo>
                  <a:pt x="204921" y="100599"/>
                  <a:pt x="207550" y="99285"/>
                  <a:pt x="211494" y="97313"/>
                </a:cubicBezTo>
                <a:cubicBezTo>
                  <a:pt x="211494" y="95998"/>
                  <a:pt x="212809" y="93369"/>
                  <a:pt x="215438" y="89425"/>
                </a:cubicBezTo>
                <a:cubicBezTo>
                  <a:pt x="218068" y="80222"/>
                  <a:pt x="220039" y="73649"/>
                  <a:pt x="221354" y="69705"/>
                </a:cubicBezTo>
                <a:cubicBezTo>
                  <a:pt x="218725" y="67076"/>
                  <a:pt x="215438" y="63789"/>
                  <a:pt x="211494" y="59845"/>
                </a:cubicBezTo>
                <a:cubicBezTo>
                  <a:pt x="200977" y="49328"/>
                  <a:pt x="193747" y="42097"/>
                  <a:pt x="189803" y="38154"/>
                </a:cubicBezTo>
                <a:cubicBezTo>
                  <a:pt x="184544" y="30266"/>
                  <a:pt x="186516" y="20406"/>
                  <a:pt x="195719" y="8574"/>
                </a:cubicBezTo>
                <a:cubicBezTo>
                  <a:pt x="203606" y="2001"/>
                  <a:pt x="212316" y="-793"/>
                  <a:pt x="221847" y="193"/>
                </a:cubicBezTo>
                <a:close/>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20000"/>
                  <a:lumOff val="80000"/>
                </a:schemeClr>
              </a:solidFill>
            </a:endParaRPr>
          </a:p>
        </p:txBody>
      </p:sp>
      <p:sp>
        <p:nvSpPr>
          <p:cNvPr id="10" name="文本框 9"/>
          <p:cNvSpPr txBox="1"/>
          <p:nvPr/>
        </p:nvSpPr>
        <p:spPr>
          <a:xfrm>
            <a:off x="2605382" y="2432647"/>
            <a:ext cx="8460000" cy="491490"/>
          </a:xfrm>
          <a:prstGeom prst="rect">
            <a:avLst/>
          </a:prstGeom>
          <a:noFill/>
        </p:spPr>
        <p:txBody>
          <a:bodyPr wrap="square" rtlCol="0">
            <a:spAutoFit/>
          </a:bodyPr>
          <a:lstStyle/>
          <a:p>
            <a:r>
              <a:rPr lang="zh-CN" altLang="en-US"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一、新时代新征程中国共产党的中心任务</a:t>
            </a:r>
            <a:endParaRPr lang="en-US" altLang="zh-CN"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1" name="文本框 10"/>
          <p:cNvSpPr txBox="1"/>
          <p:nvPr/>
        </p:nvSpPr>
        <p:spPr>
          <a:xfrm>
            <a:off x="2605382" y="3070363"/>
            <a:ext cx="8460000" cy="491490"/>
          </a:xfrm>
          <a:prstGeom prst="rect">
            <a:avLst/>
          </a:prstGeom>
          <a:noFill/>
        </p:spPr>
        <p:txBody>
          <a:bodyPr wrap="square" rtlCol="0">
            <a:spAutoFit/>
          </a:bodyPr>
          <a:lstStyle/>
          <a:p>
            <a:r>
              <a:rPr lang="zh-CN" altLang="en-US"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二、在团结奋斗中实现全体人民共同富裕</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2" name="文本框 11"/>
          <p:cNvSpPr txBox="1"/>
          <p:nvPr/>
        </p:nvSpPr>
        <p:spPr>
          <a:xfrm>
            <a:off x="3332480" y="4008120"/>
            <a:ext cx="8662035" cy="491490"/>
          </a:xfrm>
          <a:prstGeom prst="rect">
            <a:avLst/>
          </a:prstGeom>
          <a:noFill/>
        </p:spPr>
        <p:txBody>
          <a:bodyPr wrap="square" rtlCol="0">
            <a:spAutoFit/>
          </a:bodyPr>
          <a:lstStyle/>
          <a:p>
            <a:pPr lvl="0" algn="l">
              <a:buClrTx/>
              <a:buSzTx/>
              <a:buFontTx/>
            </a:pPr>
            <a:r>
              <a:rPr lang="zh-CN" altLang="en-US" sz="260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sym typeface="+mn-ea"/>
              </a:rPr>
              <a:t>学习党的二十届三中全会精神</a:t>
            </a:r>
            <a:endParaRPr lang="zh-CN" altLang="en-US" sz="260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sym typeface="+mn-ea"/>
            </a:endParaRPr>
          </a:p>
        </p:txBody>
      </p:sp>
      <p:cxnSp>
        <p:nvCxnSpPr>
          <p:cNvPr id="13" name="直接连接符 12"/>
          <p:cNvCxnSpPr/>
          <p:nvPr/>
        </p:nvCxnSpPr>
        <p:spPr>
          <a:xfrm>
            <a:off x="2541882" y="1602296"/>
            <a:ext cx="8460000" cy="0"/>
          </a:xfrm>
          <a:prstGeom prst="line">
            <a:avLst/>
          </a:prstGeom>
          <a:ln w="6350">
            <a:solidFill>
              <a:schemeClr val="bg1">
                <a:lumMod val="85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541882" y="3757812"/>
            <a:ext cx="8460000" cy="0"/>
          </a:xfrm>
          <a:prstGeom prst="line">
            <a:avLst/>
          </a:prstGeom>
          <a:ln w="6350">
            <a:solidFill>
              <a:schemeClr val="bg1">
                <a:lumMod val="85000"/>
                <a:alpha val="72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549858" y="4591222"/>
            <a:ext cx="8460000" cy="491490"/>
          </a:xfrm>
          <a:prstGeom prst="rect">
            <a:avLst/>
          </a:prstGeom>
          <a:noFill/>
        </p:spPr>
        <p:txBody>
          <a:bodyPr wrap="square" rtlCol="0">
            <a:spAutoFit/>
          </a:bodyPr>
          <a:lstStyle/>
          <a:p>
            <a:r>
              <a:rPr lang="zh-CN" altLang="en-US"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三、进一步全面深化改革 推进中国式现代化</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cxnSp>
        <p:nvCxnSpPr>
          <p:cNvPr id="17" name="直接连接符 16"/>
          <p:cNvCxnSpPr/>
          <p:nvPr/>
        </p:nvCxnSpPr>
        <p:spPr>
          <a:xfrm>
            <a:off x="2549858" y="5316754"/>
            <a:ext cx="8460000" cy="0"/>
          </a:xfrm>
          <a:prstGeom prst="line">
            <a:avLst/>
          </a:prstGeom>
          <a:ln w="6350">
            <a:solidFill>
              <a:schemeClr val="bg1">
                <a:lumMod val="85000"/>
                <a:alpha val="72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332457" y="1794824"/>
            <a:ext cx="8662047" cy="491490"/>
          </a:xfrm>
          <a:prstGeom prst="rect">
            <a:avLst/>
          </a:prstGeom>
          <a:noFill/>
        </p:spPr>
        <p:txBody>
          <a:bodyPr wrap="square" rtlCol="0">
            <a:spAutoFit/>
          </a:bodyPr>
          <a:lstStyle/>
          <a:p>
            <a:r>
              <a:rPr lang="zh-CN" altLang="en-US" sz="260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党的二十大报告学习解析</a:t>
            </a:r>
            <a:endParaRPr lang="zh-CN" altLang="en-US" sz="26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8" fill="hold" nodeType="with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75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3099"/>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22" presetClass="entr" presetSubtype="8" fill="hold" nodeType="withEffect">
                                  <p:stCondLst>
                                    <p:cond delay="25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4449"/>
                            </p:stCondLst>
                            <p:childTnLst>
                              <p:par>
                                <p:cTn id="30" presetID="10" presetClass="entr" presetSubtype="0" fill="hold" grpId="0" nodeType="afterEffect">
                                  <p:stCondLst>
                                    <p:cond delay="0"/>
                                  </p:stCondLst>
                                  <p:iterate type="wd">
                                    <p:tmPct val="10000"/>
                                  </p:iterate>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55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22" presetClass="entr" presetSubtype="8" fill="hold" nodeType="withEffect">
                                  <p:stCondLst>
                                    <p:cond delay="25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p:bldP spid="12" grpId="0"/>
      <p:bldP spid="16"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文本框 2"/>
          <p:cNvSpPr txBox="1"/>
          <p:nvPr/>
        </p:nvSpPr>
        <p:spPr>
          <a:xfrm>
            <a:off x="1334135" y="1052195"/>
            <a:ext cx="9523730" cy="4887595"/>
          </a:xfrm>
          <a:prstGeom prst="rect">
            <a:avLst/>
          </a:prstGeom>
          <a:noFill/>
        </p:spPr>
        <p:txBody>
          <a:bodyPr wrap="square" rtlCol="0" anchor="t">
            <a:spAutoFit/>
          </a:bodyPr>
          <a:lstStyle/>
          <a:p>
            <a:pPr>
              <a:lnSpc>
                <a:spcPct val="130000"/>
              </a:lnSpc>
              <a:spcBef>
                <a:spcPts val="0"/>
              </a:spcBef>
              <a:spcAft>
                <a:spcPts val="0"/>
              </a:spcAft>
            </a:pPr>
            <a:r>
              <a:rPr lang="zh-CN" altLang="en-US" sz="2400" b="1">
                <a:solidFill>
                  <a:srgbClr val="C00000"/>
                </a:solidFill>
              </a:rPr>
              <a:t>第四个问题 中国式现代化与全面建成社会主义现代化强国是什么关系?</a:t>
            </a:r>
            <a:endParaRPr lang="zh-CN" altLang="en-US" sz="2400"/>
          </a:p>
          <a:p>
            <a:pPr>
              <a:lnSpc>
                <a:spcPct val="130000"/>
              </a:lnSpc>
              <a:spcBef>
                <a:spcPts val="0"/>
              </a:spcBef>
              <a:spcAft>
                <a:spcPts val="0"/>
              </a:spcAft>
            </a:pPr>
            <a:endParaRPr lang="zh-CN" altLang="en-US" sz="2400"/>
          </a:p>
          <a:p>
            <a:pPr>
              <a:lnSpc>
                <a:spcPct val="130000"/>
              </a:lnSpc>
              <a:spcBef>
                <a:spcPts val="0"/>
              </a:spcBef>
              <a:spcAft>
                <a:spcPts val="0"/>
              </a:spcAft>
            </a:pPr>
            <a:r>
              <a:rPr lang="en-US" altLang="zh-CN" sz="2400" b="1">
                <a:solidFill>
                  <a:srgbClr val="082166"/>
                </a:solidFill>
              </a:rPr>
              <a:t>        </a:t>
            </a:r>
            <a:r>
              <a:rPr lang="zh-CN" altLang="en-US" sz="2400" b="1">
                <a:solidFill>
                  <a:srgbClr val="082166"/>
                </a:solidFill>
              </a:rPr>
              <a:t>到2035年，基本实现现代化。在此基础上，</a:t>
            </a:r>
            <a:r>
              <a:rPr lang="zh-CN" altLang="en-US" sz="2400" b="1">
                <a:solidFill>
                  <a:srgbClr val="082166"/>
                </a:solidFill>
                <a:sym typeface="+mn-ea"/>
              </a:rPr>
              <a:t>到本世纪中叶，</a:t>
            </a:r>
            <a:r>
              <a:rPr lang="zh-CN" altLang="en-US" sz="2400" b="1">
                <a:solidFill>
                  <a:srgbClr val="082166"/>
                </a:solidFill>
              </a:rPr>
              <a:t>再奋斗15年，把我国建成</a:t>
            </a:r>
            <a:r>
              <a:rPr lang="zh-CN" altLang="en-US" sz="2400" b="1">
                <a:solidFill>
                  <a:srgbClr val="5173BB"/>
                </a:solidFill>
              </a:rPr>
              <a:t>富强、民主、文明、和谐、美丽的社会主义现代化强国</a:t>
            </a:r>
            <a:r>
              <a:rPr lang="zh-CN" altLang="en-US" sz="2400" b="1">
                <a:solidFill>
                  <a:srgbClr val="082166"/>
                </a:solidFill>
              </a:rPr>
              <a:t>。到那时，我国物质文明、政治文明、精神文明、社会文明、生态文明将全面提升，实现国家治理体系和治理能力现代化,成为综合国力和国际影响力领先的国家，全体人民共同富裕基本实现,我国人民将享有更加幸福安康的生活，中华民族将以更加昂扬的姿态屹立于世界民族之林。</a:t>
            </a:r>
            <a:endParaRPr lang="zh-CN" altLang="en-US" sz="2400" b="1">
              <a:solidFill>
                <a:srgbClr val="082166"/>
              </a:solidFill>
            </a:endParaRPr>
          </a:p>
          <a:p>
            <a:pPr>
              <a:lnSpc>
                <a:spcPct val="130000"/>
              </a:lnSpc>
              <a:spcBef>
                <a:spcPts val="0"/>
              </a:spcBef>
              <a:spcAft>
                <a:spcPts val="0"/>
              </a:spcAft>
            </a:pPr>
            <a:r>
              <a:rPr lang="en-US" altLang="zh-CN" sz="2400" b="1">
                <a:solidFill>
                  <a:srgbClr val="082166"/>
                </a:solidFill>
              </a:rPr>
              <a:t>        </a:t>
            </a:r>
            <a:r>
              <a:rPr lang="zh-CN" altLang="en-US" sz="2400" b="1">
                <a:solidFill>
                  <a:srgbClr val="082166"/>
                </a:solidFill>
              </a:rPr>
              <a:t>以现代化经济强国为例，主要具有这些特征</a:t>
            </a:r>
            <a:r>
              <a:rPr lang="en-US" altLang="zh-CN" sz="2400" b="1">
                <a:solidFill>
                  <a:srgbClr val="082166"/>
                </a:solidFill>
              </a:rPr>
              <a:t>——</a:t>
            </a:r>
            <a:endParaRPr lang="en-US" altLang="zh-CN" sz="2400" b="1">
              <a:solidFill>
                <a:srgbClr val="082166"/>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838200" y="924560"/>
            <a:ext cx="10515600" cy="766445"/>
          </a:xfrm>
        </p:spPr>
        <p:txBody>
          <a:bodyPr/>
          <a:lstStyle/>
          <a:p>
            <a:r>
              <a:rPr lang="zh-CN" altLang="en-US" sz="2800" b="1">
                <a:solidFill>
                  <a:srgbClr val="00205C"/>
                </a:solidFill>
              </a:rPr>
              <a:t>研究认为，</a:t>
            </a:r>
            <a:r>
              <a:rPr lang="zh-CN" altLang="en-US" sz="2800" b="1">
                <a:solidFill>
                  <a:srgbClr val="00205C"/>
                </a:solidFill>
                <a:sym typeface="+mn-ea"/>
              </a:rPr>
              <a:t>现</a:t>
            </a:r>
            <a:r>
              <a:rPr lang="zh-CN" altLang="en-US" sz="2800" b="1">
                <a:solidFill>
                  <a:srgbClr val="00205C"/>
                </a:solidFill>
              </a:rPr>
              <a:t>代化经济强国通常具备以下特征：</a:t>
            </a:r>
            <a:endParaRPr lang="zh-CN" altLang="en-US" sz="2800" b="1">
              <a:solidFill>
                <a:srgbClr val="00205C"/>
              </a:solidFill>
            </a:endParaRPr>
          </a:p>
        </p:txBody>
      </p:sp>
      <p:sp>
        <p:nvSpPr>
          <p:cNvPr id="8" name="文本框 7"/>
          <p:cNvSpPr txBox="1"/>
          <p:nvPr/>
        </p:nvSpPr>
        <p:spPr>
          <a:xfrm>
            <a:off x="323215" y="2277745"/>
            <a:ext cx="1857375" cy="2699385"/>
          </a:xfrm>
          <a:prstGeom prst="rect">
            <a:avLst/>
          </a:prstGeom>
          <a:solidFill>
            <a:srgbClr val="DD0101"/>
          </a:solidFill>
        </p:spPr>
        <p:txBody>
          <a:bodyPr wrap="square" rtlCol="0">
            <a:noAutofit/>
          </a:bodyPr>
          <a:lstStyle/>
          <a:p>
            <a:pPr>
              <a:lnSpc>
                <a:spcPct val="150000"/>
              </a:lnSpc>
            </a:pPr>
            <a:r>
              <a:rPr lang="zh-CN" altLang="en-US" b="1">
                <a:solidFill>
                  <a:schemeClr val="bg1"/>
                </a:solidFill>
              </a:rPr>
              <a:t>经济</a:t>
            </a:r>
            <a:endParaRPr lang="zh-CN" altLang="en-US" b="1">
              <a:solidFill>
                <a:schemeClr val="bg1"/>
              </a:solidFill>
            </a:endParaRPr>
          </a:p>
          <a:p>
            <a:pPr>
              <a:lnSpc>
                <a:spcPct val="150000"/>
              </a:lnSpc>
            </a:pPr>
            <a:r>
              <a:rPr lang="zh-CN" altLang="en-US">
                <a:solidFill>
                  <a:schemeClr val="bg1"/>
                </a:solidFill>
              </a:rPr>
              <a:t>具有世界排名靠前的经济规模和较高的人均收入。</a:t>
            </a:r>
            <a:endParaRPr lang="zh-CN" altLang="en-US">
              <a:solidFill>
                <a:schemeClr val="bg1"/>
              </a:solidFill>
            </a:endParaRPr>
          </a:p>
        </p:txBody>
      </p:sp>
      <p:sp>
        <p:nvSpPr>
          <p:cNvPr id="9" name="文本框 8"/>
          <p:cNvSpPr txBox="1"/>
          <p:nvPr/>
        </p:nvSpPr>
        <p:spPr>
          <a:xfrm>
            <a:off x="2254885" y="2282190"/>
            <a:ext cx="1838325" cy="2694305"/>
          </a:xfrm>
          <a:prstGeom prst="rect">
            <a:avLst/>
          </a:prstGeom>
          <a:solidFill>
            <a:srgbClr val="DD0101"/>
          </a:solidFill>
        </p:spPr>
        <p:txBody>
          <a:bodyPr wrap="square" rtlCol="0">
            <a:noAutofit/>
          </a:bodyPr>
          <a:lstStyle/>
          <a:p>
            <a:pPr lvl="0" algn="l">
              <a:lnSpc>
                <a:spcPct val="150000"/>
              </a:lnSpc>
              <a:buClrTx/>
              <a:buSzTx/>
              <a:buFontTx/>
            </a:pPr>
            <a:r>
              <a:rPr lang="zh-CN" altLang="en-US" b="1">
                <a:solidFill>
                  <a:schemeClr val="bg1"/>
                </a:solidFill>
                <a:sym typeface="+mn-ea"/>
              </a:rPr>
              <a:t>科技</a:t>
            </a:r>
            <a:endParaRPr lang="zh-CN" altLang="en-US" b="1">
              <a:solidFill>
                <a:schemeClr val="bg1"/>
              </a:solidFill>
              <a:sym typeface="+mn-ea"/>
            </a:endParaRPr>
          </a:p>
          <a:p>
            <a:pPr lvl="0" algn="l">
              <a:lnSpc>
                <a:spcPct val="150000"/>
              </a:lnSpc>
              <a:buClrTx/>
              <a:buSzTx/>
              <a:buFontTx/>
            </a:pPr>
            <a:r>
              <a:rPr lang="zh-CN" altLang="en-US">
                <a:solidFill>
                  <a:schemeClr val="bg1"/>
                </a:solidFill>
                <a:sym typeface="+mn-ea"/>
              </a:rPr>
              <a:t>具有很强的科技创新能力，要掌握相当一批核心的关键技术。</a:t>
            </a:r>
            <a:endParaRPr lang="zh-CN" altLang="en-US">
              <a:solidFill>
                <a:schemeClr val="bg1"/>
              </a:solidFill>
              <a:sym typeface="+mn-ea"/>
            </a:endParaRPr>
          </a:p>
        </p:txBody>
      </p:sp>
      <p:sp>
        <p:nvSpPr>
          <p:cNvPr id="10" name="文本框 9"/>
          <p:cNvSpPr txBox="1"/>
          <p:nvPr/>
        </p:nvSpPr>
        <p:spPr>
          <a:xfrm>
            <a:off x="4163695" y="2277745"/>
            <a:ext cx="1854835" cy="2699385"/>
          </a:xfrm>
          <a:prstGeom prst="rect">
            <a:avLst/>
          </a:prstGeom>
          <a:solidFill>
            <a:srgbClr val="DD0101"/>
          </a:solidFill>
        </p:spPr>
        <p:txBody>
          <a:bodyPr wrap="square" rtlCol="0">
            <a:noAutofit/>
          </a:bodyPr>
          <a:lstStyle/>
          <a:p>
            <a:pPr lvl="0" algn="l">
              <a:lnSpc>
                <a:spcPct val="150000"/>
              </a:lnSpc>
              <a:buClrTx/>
              <a:buSzTx/>
              <a:buFontTx/>
            </a:pPr>
            <a:r>
              <a:rPr lang="zh-CN" altLang="en-US" b="1">
                <a:solidFill>
                  <a:schemeClr val="bg1"/>
                </a:solidFill>
                <a:sym typeface="+mn-ea"/>
              </a:rPr>
              <a:t>产业</a:t>
            </a:r>
            <a:endParaRPr lang="zh-CN" altLang="en-US" b="1">
              <a:solidFill>
                <a:schemeClr val="bg1"/>
              </a:solidFill>
              <a:sym typeface="+mn-ea"/>
            </a:endParaRPr>
          </a:p>
          <a:p>
            <a:pPr lvl="0" algn="l">
              <a:lnSpc>
                <a:spcPct val="150000"/>
              </a:lnSpc>
              <a:buClrTx/>
              <a:buSzTx/>
              <a:buFontTx/>
            </a:pPr>
            <a:r>
              <a:rPr lang="zh-CN" altLang="en-US">
                <a:solidFill>
                  <a:schemeClr val="bg1"/>
                </a:solidFill>
                <a:sym typeface="+mn-ea"/>
              </a:rPr>
              <a:t>具有高端化和生态化的产业结构，在全球分工中要占据有利地位。</a:t>
            </a:r>
            <a:endParaRPr lang="zh-CN" altLang="en-US">
              <a:solidFill>
                <a:schemeClr val="bg1"/>
              </a:solidFill>
              <a:sym typeface="+mn-ea"/>
            </a:endParaRPr>
          </a:p>
        </p:txBody>
      </p:sp>
      <p:sp>
        <p:nvSpPr>
          <p:cNvPr id="11" name="文本框 10"/>
          <p:cNvSpPr txBox="1"/>
          <p:nvPr/>
        </p:nvSpPr>
        <p:spPr>
          <a:xfrm>
            <a:off x="6095365" y="2277745"/>
            <a:ext cx="1882775" cy="2699385"/>
          </a:xfrm>
          <a:prstGeom prst="rect">
            <a:avLst/>
          </a:prstGeom>
          <a:solidFill>
            <a:srgbClr val="DD0101"/>
          </a:solidFill>
        </p:spPr>
        <p:txBody>
          <a:bodyPr wrap="square" rtlCol="0">
            <a:noAutofit/>
          </a:bodyPr>
          <a:lstStyle/>
          <a:p>
            <a:pPr lvl="0" algn="l">
              <a:lnSpc>
                <a:spcPct val="150000"/>
              </a:lnSpc>
              <a:buClrTx/>
              <a:buSzTx/>
              <a:buFontTx/>
            </a:pPr>
            <a:r>
              <a:rPr lang="zh-CN" altLang="en-US" b="1">
                <a:solidFill>
                  <a:schemeClr val="bg1"/>
                </a:solidFill>
                <a:sym typeface="+mn-ea"/>
              </a:rPr>
              <a:t>城市</a:t>
            </a:r>
            <a:endParaRPr lang="zh-CN" altLang="en-US" b="1">
              <a:solidFill>
                <a:schemeClr val="bg1"/>
              </a:solidFill>
              <a:sym typeface="+mn-ea"/>
            </a:endParaRPr>
          </a:p>
          <a:p>
            <a:pPr lvl="0" algn="l">
              <a:lnSpc>
                <a:spcPct val="150000"/>
              </a:lnSpc>
              <a:buClrTx/>
              <a:buSzTx/>
              <a:buFontTx/>
            </a:pPr>
            <a:r>
              <a:rPr lang="zh-CN" altLang="en-US">
                <a:solidFill>
                  <a:schemeClr val="bg1"/>
                </a:solidFill>
                <a:sym typeface="+mn-ea"/>
              </a:rPr>
              <a:t>具有高度的城市化，并形成一些具有国际影响力的城市群</a:t>
            </a:r>
            <a:r>
              <a:rPr lang="zh-CN" altLang="en-US" b="1">
                <a:solidFill>
                  <a:schemeClr val="bg1"/>
                </a:solidFill>
                <a:sym typeface="+mn-ea"/>
              </a:rPr>
              <a:t>。</a:t>
            </a:r>
            <a:endParaRPr lang="zh-CN" altLang="en-US" b="1">
              <a:solidFill>
                <a:schemeClr val="bg1"/>
              </a:solidFill>
              <a:sym typeface="+mn-ea"/>
            </a:endParaRPr>
          </a:p>
        </p:txBody>
      </p:sp>
      <p:sp>
        <p:nvSpPr>
          <p:cNvPr id="12" name="文本框 11"/>
          <p:cNvSpPr txBox="1"/>
          <p:nvPr/>
        </p:nvSpPr>
        <p:spPr>
          <a:xfrm>
            <a:off x="8060690" y="2277745"/>
            <a:ext cx="1883410" cy="2699385"/>
          </a:xfrm>
          <a:prstGeom prst="rect">
            <a:avLst/>
          </a:prstGeom>
          <a:solidFill>
            <a:srgbClr val="DD0101"/>
          </a:solidFill>
        </p:spPr>
        <p:txBody>
          <a:bodyPr wrap="square" rtlCol="0">
            <a:noAutofit/>
          </a:bodyPr>
          <a:lstStyle/>
          <a:p>
            <a:pPr lvl="0" algn="l">
              <a:lnSpc>
                <a:spcPct val="150000"/>
              </a:lnSpc>
              <a:buClrTx/>
              <a:buSzTx/>
              <a:buFontTx/>
            </a:pPr>
            <a:r>
              <a:rPr lang="zh-CN" altLang="en-US" b="1">
                <a:solidFill>
                  <a:schemeClr val="bg1"/>
                </a:solidFill>
                <a:sym typeface="+mn-ea"/>
              </a:rPr>
              <a:t>金融</a:t>
            </a:r>
            <a:endParaRPr lang="zh-CN" altLang="en-US" b="1">
              <a:solidFill>
                <a:schemeClr val="bg1"/>
              </a:solidFill>
              <a:sym typeface="+mn-ea"/>
            </a:endParaRPr>
          </a:p>
          <a:p>
            <a:pPr lvl="0" algn="l">
              <a:lnSpc>
                <a:spcPct val="150000"/>
              </a:lnSpc>
              <a:buClrTx/>
              <a:buSzTx/>
              <a:buFontTx/>
            </a:pPr>
            <a:r>
              <a:rPr lang="zh-CN" altLang="en-US">
                <a:solidFill>
                  <a:schemeClr val="bg1"/>
                </a:solidFill>
                <a:sym typeface="+mn-ea"/>
              </a:rPr>
              <a:t>具有可自由兑换的国际货币，以及发达稳健的金融体系。</a:t>
            </a:r>
            <a:endParaRPr lang="zh-CN" altLang="en-US">
              <a:solidFill>
                <a:schemeClr val="bg1"/>
              </a:solidFill>
              <a:sym typeface="+mn-ea"/>
            </a:endParaRPr>
          </a:p>
        </p:txBody>
      </p:sp>
      <p:sp>
        <p:nvSpPr>
          <p:cNvPr id="13" name="文本框 12"/>
          <p:cNvSpPr txBox="1"/>
          <p:nvPr/>
        </p:nvSpPr>
        <p:spPr>
          <a:xfrm>
            <a:off x="10007600" y="2277745"/>
            <a:ext cx="1847215" cy="2699385"/>
          </a:xfrm>
          <a:prstGeom prst="rect">
            <a:avLst/>
          </a:prstGeom>
          <a:solidFill>
            <a:srgbClr val="DD0101"/>
          </a:solidFill>
        </p:spPr>
        <p:txBody>
          <a:bodyPr wrap="square" rtlCol="0">
            <a:noAutofit/>
          </a:bodyPr>
          <a:lstStyle/>
          <a:p>
            <a:pPr lvl="0" algn="l">
              <a:lnSpc>
                <a:spcPct val="150000"/>
              </a:lnSpc>
              <a:buClrTx/>
              <a:buSzTx/>
              <a:buFontTx/>
            </a:pPr>
            <a:r>
              <a:rPr lang="zh-CN" altLang="en-US" b="1">
                <a:solidFill>
                  <a:schemeClr val="bg1"/>
                </a:solidFill>
                <a:sym typeface="+mn-ea"/>
              </a:rPr>
              <a:t>影响力</a:t>
            </a:r>
            <a:endParaRPr lang="zh-CN" altLang="en-US" b="1">
              <a:solidFill>
                <a:schemeClr val="bg1"/>
              </a:solidFill>
              <a:sym typeface="+mn-ea"/>
            </a:endParaRPr>
          </a:p>
          <a:p>
            <a:pPr lvl="0" algn="l">
              <a:lnSpc>
                <a:spcPct val="150000"/>
              </a:lnSpc>
              <a:buClrTx/>
              <a:buSzTx/>
              <a:buFontTx/>
            </a:pPr>
            <a:r>
              <a:rPr lang="zh-CN" altLang="en-US">
                <a:solidFill>
                  <a:schemeClr val="bg1"/>
                </a:solidFill>
                <a:sym typeface="+mn-ea"/>
              </a:rPr>
              <a:t>在国际经济体系中具有重要地位和较强的国际影响力。</a:t>
            </a:r>
            <a:endParaRPr lang="zh-CN" altLang="en-US">
              <a:solidFill>
                <a:schemeClr val="bg1"/>
              </a:solidFill>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p:tgtEl>
                                          <p:spTgt spid="8"/>
                                        </p:tgtEl>
                                        <p:attrNameLst>
                                          <p:attrName>ppt_y</p:attrName>
                                        </p:attrNameLst>
                                      </p:cBhvr>
                                      <p:tavLst>
                                        <p:tav tm="0">
                                          <p:val>
                                            <p:strVal val="#ppt_y+#ppt_h*1.125000"/>
                                          </p:val>
                                        </p:tav>
                                        <p:tav tm="100000">
                                          <p:val>
                                            <p:strVal val="#ppt_y"/>
                                          </p:val>
                                        </p:tav>
                                      </p:tavLst>
                                    </p:anim>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ppt_y</p:attrName>
                                        </p:attrNameLst>
                                      </p:cBhvr>
                                      <p:tavLst>
                                        <p:tav tm="0">
                                          <p:val>
                                            <p:strVal val="#ppt_y+#ppt_h*1.125000"/>
                                          </p:val>
                                        </p:tav>
                                        <p:tav tm="100000">
                                          <p:val>
                                            <p:strVal val="#ppt_y"/>
                                          </p:val>
                                        </p:tav>
                                      </p:tavLst>
                                    </p:anim>
                                    <p:animEffect transition="in" filter="wipe(up)">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ppt_y</p:attrName>
                                        </p:attrNameLst>
                                      </p:cBhvr>
                                      <p:tavLst>
                                        <p:tav tm="0">
                                          <p:val>
                                            <p:strVal val="#ppt_y+#ppt_h*1.125000"/>
                                          </p:val>
                                        </p:tav>
                                        <p:tav tm="100000">
                                          <p:val>
                                            <p:strVal val="#ppt_y"/>
                                          </p:val>
                                        </p:tav>
                                      </p:tavLst>
                                    </p:anim>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p:tgtEl>
                                          <p:spTgt spid="11"/>
                                        </p:tgtEl>
                                        <p:attrNameLst>
                                          <p:attrName>ppt_y</p:attrName>
                                        </p:attrNameLst>
                                      </p:cBhvr>
                                      <p:tavLst>
                                        <p:tav tm="0">
                                          <p:val>
                                            <p:strVal val="#ppt_y+#ppt_h*1.125000"/>
                                          </p:val>
                                        </p:tav>
                                        <p:tav tm="100000">
                                          <p:val>
                                            <p:strVal val="#ppt_y"/>
                                          </p:val>
                                        </p:tav>
                                      </p:tavLst>
                                    </p:anim>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p:tgtEl>
                                          <p:spTgt spid="12"/>
                                        </p:tgtEl>
                                        <p:attrNameLst>
                                          <p:attrName>ppt_y</p:attrName>
                                        </p:attrNameLst>
                                      </p:cBhvr>
                                      <p:tavLst>
                                        <p:tav tm="0">
                                          <p:val>
                                            <p:strVal val="#ppt_y+#ppt_h*1.125000"/>
                                          </p:val>
                                        </p:tav>
                                        <p:tav tm="100000">
                                          <p:val>
                                            <p:strVal val="#ppt_y"/>
                                          </p:val>
                                        </p:tav>
                                      </p:tavLst>
                                    </p:anim>
                                    <p:animEffect transition="in" filter="wipe(up)">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p:tgtEl>
                                          <p:spTgt spid="13"/>
                                        </p:tgtEl>
                                        <p:attrNameLst>
                                          <p:attrName>ppt_y</p:attrName>
                                        </p:attrNameLst>
                                      </p:cBhvr>
                                      <p:tavLst>
                                        <p:tav tm="0">
                                          <p:val>
                                            <p:strVal val="#ppt_y+#ppt_h*1.125000"/>
                                          </p:val>
                                        </p:tav>
                                        <p:tav tm="100000">
                                          <p:val>
                                            <p:strVal val="#ppt_y"/>
                                          </p:val>
                                        </p:tav>
                                      </p:tavLst>
                                    </p:anim>
                                    <p:animEffect transition="in" filter="wipe(up)">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9" grpId="0" bldLvl="0" animBg="1"/>
      <p:bldP spid="10" grpId="0" bldLvl="0" animBg="1"/>
      <p:bldP spid="11" grpId="0" bldLvl="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205865" y="980440"/>
            <a:ext cx="9780270" cy="48971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38200" y="837565"/>
            <a:ext cx="10366375" cy="51835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212215" y="1060450"/>
            <a:ext cx="10060305" cy="5207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38200" y="1062990"/>
            <a:ext cx="10422255" cy="49472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654810" y="1003300"/>
            <a:ext cx="8882380" cy="4851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553085" y="974725"/>
            <a:ext cx="10707370" cy="51479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334770" y="935990"/>
            <a:ext cx="9522460" cy="49860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172210" y="1028065"/>
            <a:ext cx="9848215" cy="48018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600">
                <a:solidFill>
                  <a:srgbClr val="C00000"/>
                </a:solidFill>
              </a:rPr>
              <a:t>中国共产党第二十次全国代表大会</a:t>
            </a:r>
            <a:endParaRPr lang="zh-CN" altLang="en-US" sz="3600">
              <a:solidFill>
                <a:srgbClr val="C00000"/>
              </a:solidFill>
            </a:endParaRPr>
          </a:p>
        </p:txBody>
      </p:sp>
      <p:pic>
        <p:nvPicPr>
          <p:cNvPr id="4" name="内容占位符 3"/>
          <p:cNvPicPr>
            <a:picLocks noGrp="1" noChangeAspect="1"/>
          </p:cNvPicPr>
          <p:nvPr>
            <p:ph idx="1"/>
          </p:nvPr>
        </p:nvPicPr>
        <p:blipFill>
          <a:blip r:embed="rId1"/>
          <a:srcRect/>
          <a:stretch>
            <a:fillRect/>
          </a:stretch>
        </p:blipFill>
        <p:spPr>
          <a:xfrm>
            <a:off x="544830" y="1490980"/>
            <a:ext cx="11102340" cy="46704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93445" y="751840"/>
            <a:ext cx="10460355" cy="56095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188720" y="784860"/>
            <a:ext cx="9871710" cy="52889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38200" y="802640"/>
            <a:ext cx="10515600" cy="52533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595630" y="919480"/>
            <a:ext cx="10955020" cy="47117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624205" y="866140"/>
            <a:ext cx="10943590" cy="55835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612140" y="966470"/>
            <a:ext cx="10967085" cy="58915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clrChange>
              <a:clrFrom>
                <a:srgbClr val="383838">
                  <a:alpha val="100000"/>
                </a:srgbClr>
              </a:clrFrom>
              <a:clrTo>
                <a:srgbClr val="383838">
                  <a:alpha val="100000"/>
                  <a:alpha val="0"/>
                </a:srgbClr>
              </a:clrTo>
            </a:clrChange>
          </a:blip>
          <a:srcRect/>
          <a:stretch>
            <a:fillRect/>
          </a:stretch>
        </p:blipFill>
        <p:spPr>
          <a:xfrm>
            <a:off x="934085" y="1154430"/>
            <a:ext cx="10323830" cy="4549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38200" y="566420"/>
            <a:ext cx="10397490" cy="57251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064895" y="678180"/>
            <a:ext cx="10061575" cy="51771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765810" y="659130"/>
            <a:ext cx="10587990" cy="53841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rcRect/>
          <a:stretch>
            <a:fillRect/>
          </a:stretch>
        </p:blipFill>
        <p:spPr>
          <a:xfrm>
            <a:off x="338455" y="418465"/>
            <a:ext cx="11699240" cy="60210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clrChange>
              <a:clrFrom>
                <a:srgbClr val="383838">
                  <a:alpha val="100000"/>
                </a:srgbClr>
              </a:clrFrom>
              <a:clrTo>
                <a:srgbClr val="383838">
                  <a:alpha val="100000"/>
                  <a:alpha val="0"/>
                </a:srgbClr>
              </a:clrTo>
            </a:clrChange>
          </a:blip>
          <a:srcRect/>
          <a:stretch>
            <a:fillRect/>
          </a:stretch>
        </p:blipFill>
        <p:spPr>
          <a:xfrm>
            <a:off x="775970" y="421005"/>
            <a:ext cx="10577830" cy="60153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184910" y="933450"/>
            <a:ext cx="9797415" cy="4991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714375" y="1181100"/>
            <a:ext cx="10765790" cy="4495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38200" y="956310"/>
            <a:ext cx="10515600" cy="49453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995045" y="1332230"/>
            <a:ext cx="10201275" cy="41935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713105" y="1060450"/>
            <a:ext cx="10640695" cy="4737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
            <a:ext cx="12192000" cy="6858002"/>
            <a:chOff x="0" y="-1"/>
            <a:chExt cx="12192000" cy="6858002"/>
          </a:xfrm>
        </p:grpSpPr>
        <p:grpSp>
          <p:nvGrpSpPr>
            <p:cNvPr id="3" name="组合 2"/>
            <p:cNvGrpSpPr/>
            <p:nvPr/>
          </p:nvGrpSpPr>
          <p:grpSpPr>
            <a:xfrm>
              <a:off x="0" y="-1"/>
              <a:ext cx="12192000" cy="6858002"/>
              <a:chOff x="0" y="-1"/>
              <a:chExt cx="12192000" cy="6858002"/>
            </a:xfrm>
          </p:grpSpPr>
          <p:pic>
            <p:nvPicPr>
              <p:cNvPr id="5" name="图片 4"/>
              <p:cNvPicPr>
                <a:picLocks noChangeAspect="1"/>
              </p:cNvPicPr>
              <p:nvPr/>
            </p:nvPicPr>
            <p:blipFill rotWithShape="1">
              <a:blip r:embed="rId1"/>
              <a:srcRect/>
              <a:stretch>
                <a:fillRect/>
              </a:stretch>
            </p:blipFill>
            <p:spPr>
              <a:xfrm>
                <a:off x="0" y="3611591"/>
                <a:ext cx="12192000" cy="3246410"/>
              </a:xfrm>
              <a:prstGeom prst="rect">
                <a:avLst/>
              </a:prstGeom>
            </p:spPr>
          </p:pic>
          <p:pic>
            <p:nvPicPr>
              <p:cNvPr id="6" name="图片 5"/>
              <p:cNvPicPr>
                <a:picLocks noChangeAspect="1"/>
              </p:cNvPicPr>
              <p:nvPr/>
            </p:nvPicPr>
            <p:blipFill rotWithShape="1">
              <a:blip r:embed="rId2"/>
              <a:srcRect/>
              <a:stretch>
                <a:fillRect/>
              </a:stretch>
            </p:blipFill>
            <p:spPr>
              <a:xfrm>
                <a:off x="1776000" y="-1"/>
                <a:ext cx="8640000" cy="2925361"/>
              </a:xfrm>
              <a:prstGeom prst="rect">
                <a:avLst/>
              </a:prstGeom>
            </p:spPr>
          </p:pic>
        </p:grpSp>
        <p:pic>
          <p:nvPicPr>
            <p:cNvPr id="4" name="图片 3"/>
            <p:cNvPicPr>
              <a:picLocks noChangeAspect="1"/>
            </p:cNvPicPr>
            <p:nvPr/>
          </p:nvPicPr>
          <p:blipFill>
            <a:blip r:embed="rId3"/>
            <a:srcRect/>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grpSp>
      <p:sp>
        <p:nvSpPr>
          <p:cNvPr id="8" name="文本框 7"/>
          <p:cNvSpPr txBox="1"/>
          <p:nvPr/>
        </p:nvSpPr>
        <p:spPr>
          <a:xfrm>
            <a:off x="1075200" y="2674371"/>
            <a:ext cx="10041600" cy="706755"/>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defRPr>
            </a:lvl1pPr>
          </a:lstStyle>
          <a:p>
            <a:pPr algn="ctr"/>
            <a:r>
              <a:rPr lang="zh-CN" altLang="en-US" sz="4000">
                <a:solidFill>
                  <a:schemeClr val="bg1"/>
                </a:solidFill>
                <a:effectLst>
                  <a:outerShdw blurRad="38100" dist="38100" dir="2700000" algn="tl">
                    <a:srgbClr val="000000">
                      <a:alpha val="43137"/>
                    </a:srgbClr>
                  </a:outerShdw>
                </a:effectLst>
                <a:sym typeface="+mn-ea"/>
              </a:rPr>
              <a:t>二、在团结奋斗中实现全体人民共同富裕</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311910" y="1268095"/>
            <a:ext cx="9568815" cy="38976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678180" y="730885"/>
            <a:ext cx="10448290" cy="52533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953135" y="982980"/>
            <a:ext cx="10285730" cy="48774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635" y="0"/>
            <a:ext cx="12285980" cy="70821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763270" y="966470"/>
            <a:ext cx="10665460" cy="46399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clrChange>
              <a:clrFrom>
                <a:srgbClr val="383838">
                  <a:alpha val="100000"/>
                </a:srgbClr>
              </a:clrFrom>
              <a:clrTo>
                <a:srgbClr val="383838">
                  <a:alpha val="100000"/>
                  <a:alpha val="0"/>
                </a:srgbClr>
              </a:clrTo>
            </a:clrChange>
          </a:blip>
          <a:srcRect/>
          <a:stretch>
            <a:fillRect/>
          </a:stretch>
        </p:blipFill>
        <p:spPr>
          <a:xfrm>
            <a:off x="618490" y="735330"/>
            <a:ext cx="10242550" cy="54806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306830" y="823595"/>
            <a:ext cx="9578340" cy="52209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clrChange>
              <a:clrFrom>
                <a:srgbClr val="383838">
                  <a:alpha val="100000"/>
                </a:srgbClr>
              </a:clrFrom>
              <a:clrTo>
                <a:srgbClr val="383838">
                  <a:alpha val="100000"/>
                  <a:alpha val="0"/>
                </a:srgbClr>
              </a:clrTo>
            </a:clrChange>
          </a:blip>
          <a:srcRect/>
          <a:stretch>
            <a:fillRect/>
          </a:stretch>
        </p:blipFill>
        <p:spPr>
          <a:xfrm>
            <a:off x="1372235" y="684530"/>
            <a:ext cx="9446895" cy="54584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clrChange>
              <a:clrFrom>
                <a:srgbClr val="383838">
                  <a:alpha val="100000"/>
                </a:srgbClr>
              </a:clrFrom>
              <a:clrTo>
                <a:srgbClr val="383838">
                  <a:alpha val="100000"/>
                  <a:alpha val="0"/>
                </a:srgbClr>
              </a:clrTo>
            </a:clrChange>
          </a:blip>
          <a:srcRect/>
          <a:stretch>
            <a:fillRect/>
          </a:stretch>
        </p:blipFill>
        <p:spPr>
          <a:xfrm>
            <a:off x="838200" y="2085340"/>
            <a:ext cx="10665460" cy="4267200"/>
          </a:xfrm>
          <a:prstGeom prst="rect">
            <a:avLst/>
          </a:prstGeom>
        </p:spPr>
      </p:pic>
      <p:sp>
        <p:nvSpPr>
          <p:cNvPr id="2" name="文本框 1"/>
          <p:cNvSpPr txBox="1"/>
          <p:nvPr/>
        </p:nvSpPr>
        <p:spPr>
          <a:xfrm>
            <a:off x="1870710" y="664845"/>
            <a:ext cx="8449945" cy="1198880"/>
          </a:xfrm>
          <a:prstGeom prst="rect">
            <a:avLst/>
          </a:prstGeom>
          <a:noFill/>
        </p:spPr>
        <p:txBody>
          <a:bodyPr wrap="square" rtlCol="0" anchor="t">
            <a:spAutoFit/>
          </a:bodyPr>
          <a:lstStyle/>
          <a:p>
            <a:pPr algn="ctr"/>
            <a:r>
              <a:rPr lang="zh-CN" altLang="en-US" sz="2400" b="1">
                <a:solidFill>
                  <a:srgbClr val="C00000"/>
                </a:solidFill>
              </a:rPr>
              <a:t>（一）共同富裕的内涵</a:t>
            </a:r>
            <a:endParaRPr lang="zh-CN" altLang="en-US" sz="2400" b="1">
              <a:solidFill>
                <a:srgbClr val="C00000"/>
              </a:solidFill>
            </a:endParaRPr>
          </a:p>
          <a:p>
            <a:endParaRPr lang="zh-CN" altLang="en-US" sz="2400" b="1"/>
          </a:p>
          <a:p>
            <a:pPr algn="ctr"/>
            <a:r>
              <a:rPr lang="zh-CN" altLang="en-US" sz="2400" b="1"/>
              <a:t>4.从实现程度来看,共同富裕承认一定程度合理的差距</a:t>
            </a:r>
            <a:endParaRPr lang="zh-CN" altLang="en-US" sz="24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042670" y="738505"/>
            <a:ext cx="10019665" cy="56699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168400" y="796925"/>
            <a:ext cx="9855200" cy="55187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457325" y="758825"/>
            <a:ext cx="9382125" cy="53403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194435" y="815975"/>
            <a:ext cx="10037445" cy="52266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573405" y="918845"/>
            <a:ext cx="11044555" cy="55010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
            <a:ext cx="12192000" cy="6858002"/>
            <a:chOff x="0" y="-1"/>
            <a:chExt cx="12192000" cy="6858002"/>
          </a:xfrm>
        </p:grpSpPr>
        <p:grpSp>
          <p:nvGrpSpPr>
            <p:cNvPr id="3" name="组合 2"/>
            <p:cNvGrpSpPr/>
            <p:nvPr/>
          </p:nvGrpSpPr>
          <p:grpSpPr>
            <a:xfrm>
              <a:off x="0" y="-1"/>
              <a:ext cx="12192000" cy="6858002"/>
              <a:chOff x="0" y="-1"/>
              <a:chExt cx="12192000" cy="6858002"/>
            </a:xfrm>
          </p:grpSpPr>
          <p:pic>
            <p:nvPicPr>
              <p:cNvPr id="5" name="图片 4"/>
              <p:cNvPicPr>
                <a:picLocks noChangeAspect="1"/>
              </p:cNvPicPr>
              <p:nvPr/>
            </p:nvPicPr>
            <p:blipFill rotWithShape="1">
              <a:blip r:embed="rId1"/>
              <a:srcRect/>
              <a:stretch>
                <a:fillRect/>
              </a:stretch>
            </p:blipFill>
            <p:spPr>
              <a:xfrm>
                <a:off x="0" y="3611591"/>
                <a:ext cx="12192000" cy="3246410"/>
              </a:xfrm>
              <a:prstGeom prst="rect">
                <a:avLst/>
              </a:prstGeom>
            </p:spPr>
          </p:pic>
          <p:pic>
            <p:nvPicPr>
              <p:cNvPr id="6" name="图片 5"/>
              <p:cNvPicPr>
                <a:picLocks noChangeAspect="1"/>
              </p:cNvPicPr>
              <p:nvPr/>
            </p:nvPicPr>
            <p:blipFill rotWithShape="1">
              <a:blip r:embed="rId2"/>
              <a:srcRect/>
              <a:stretch>
                <a:fillRect/>
              </a:stretch>
            </p:blipFill>
            <p:spPr>
              <a:xfrm>
                <a:off x="1776000" y="-1"/>
                <a:ext cx="8640000" cy="2925361"/>
              </a:xfrm>
              <a:prstGeom prst="rect">
                <a:avLst/>
              </a:prstGeom>
            </p:spPr>
          </p:pic>
        </p:grpSp>
        <p:pic>
          <p:nvPicPr>
            <p:cNvPr id="4" name="图片 3"/>
            <p:cNvPicPr>
              <a:picLocks noChangeAspect="1"/>
            </p:cNvPicPr>
            <p:nvPr/>
          </p:nvPicPr>
          <p:blipFill>
            <a:blip r:embed="rId3"/>
            <a:srcRect/>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grpSp>
      <p:sp>
        <p:nvSpPr>
          <p:cNvPr id="8" name="文本框 7"/>
          <p:cNvSpPr txBox="1"/>
          <p:nvPr/>
        </p:nvSpPr>
        <p:spPr>
          <a:xfrm>
            <a:off x="1075200" y="2674371"/>
            <a:ext cx="10041600" cy="706755"/>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defRPr>
            </a:lvl1pPr>
          </a:lstStyle>
          <a:p>
            <a:pPr algn="ctr"/>
            <a:r>
              <a:rPr lang="zh-CN" altLang="en-US" sz="4000">
                <a:solidFill>
                  <a:schemeClr val="bg1"/>
                </a:solidFill>
                <a:effectLst>
                  <a:outerShdw blurRad="38100" dist="38100" dir="2700000" algn="tl">
                    <a:srgbClr val="000000">
                      <a:alpha val="43137"/>
                    </a:srgbClr>
                  </a:outerShdw>
                </a:effectLst>
                <a:sym typeface="+mn-ea"/>
              </a:rPr>
              <a:t>一、新时代新征程中国共产党的中心任务</a:t>
            </a:r>
            <a:endParaRPr lang="zh-CN" altLang="en-US" sz="4000" dirty="0">
              <a:ln w="6350">
                <a:noFill/>
              </a:ln>
              <a:solidFill>
                <a:schemeClr val="bg1"/>
              </a:solidFill>
              <a:effectLst>
                <a:outerShdw blurRad="38100" dist="38100" dir="2700000" algn="tl">
                  <a:srgbClr val="000000">
                    <a:alpha val="43137"/>
                  </a:srgbClr>
                </a:outerShdw>
              </a:effectLst>
            </a:endParaRPr>
          </a:p>
        </p:txBody>
      </p:sp>
      <p:cxnSp>
        <p:nvCxnSpPr>
          <p:cNvPr id="11" name="直接连接符 10"/>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574040" y="812800"/>
            <a:ext cx="10779760" cy="55968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779780" y="655955"/>
            <a:ext cx="10574655" cy="53981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418465" y="1022985"/>
            <a:ext cx="11061700" cy="55124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38200" y="522605"/>
            <a:ext cx="10553700" cy="57327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38200" y="836295"/>
            <a:ext cx="10707370" cy="59023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007745" y="977900"/>
            <a:ext cx="10071735" cy="55333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1156335" y="967740"/>
            <a:ext cx="10099675" cy="50768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l="4059" t="11438" r="4545" b="2890"/>
          <a:stretch>
            <a:fillRect/>
          </a:stretch>
        </p:blipFill>
        <p:spPr>
          <a:xfrm>
            <a:off x="838200" y="635635"/>
            <a:ext cx="10378440" cy="55581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968375" y="1037590"/>
            <a:ext cx="9931400" cy="47834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l="3198" t="11649" r="4694" b="10129"/>
          <a:stretch>
            <a:fillRect/>
          </a:stretch>
        </p:blipFill>
        <p:spPr>
          <a:xfrm>
            <a:off x="1045210" y="990600"/>
            <a:ext cx="10175240" cy="48875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矩形: 圆角 2"/>
          <p:cNvSpPr/>
          <p:nvPr/>
        </p:nvSpPr>
        <p:spPr>
          <a:xfrm>
            <a:off x="209107" y="265813"/>
            <a:ext cx="11773786" cy="6326373"/>
          </a:xfrm>
          <a:prstGeom prst="roundRect">
            <a:avLst>
              <a:gd name="adj" fmla="val 193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p:cNvSpPr/>
          <p:nvPr/>
        </p:nvSpPr>
        <p:spPr>
          <a:xfrm>
            <a:off x="1166271" y="1892474"/>
            <a:ext cx="6329869" cy="3498112"/>
          </a:xfrm>
          <a:prstGeom prst="rect">
            <a:avLst/>
          </a:prstGeom>
          <a:noFill/>
          <a:ln w="19050" cap="rnd">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5">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66" name="矩形 265"/>
          <p:cNvSpPr/>
          <p:nvPr/>
        </p:nvSpPr>
        <p:spPr>
          <a:xfrm flipH="1">
            <a:off x="6944033" y="2117113"/>
            <a:ext cx="199274" cy="3027570"/>
          </a:xfrm>
          <a:prstGeom prst="rect">
            <a:avLst/>
          </a:prstGeom>
          <a:gradFill>
            <a:gsLst>
              <a:gs pos="0">
                <a:srgbClr val="F03E34"/>
              </a:gs>
              <a:gs pos="100000">
                <a:srgbClr val="590004"/>
              </a:gs>
            </a:gsLst>
            <a:lin ang="13500000" scaled="1"/>
          </a:gradFill>
          <a:ln>
            <a:noFill/>
          </a:ln>
        </p:spPr>
        <p:txBody>
          <a:bodyPr spcFirstLastPara="1" wrap="square" lIns="91425" tIns="45700" rIns="91425" bIns="45700" anchor="t" anchorCtr="0">
            <a:noAutofit/>
          </a:bodyPr>
          <a:lstStyle/>
          <a:p>
            <a:endParaRPr lang="zh-CN" altLang="en-US">
              <a:solidFill>
                <a:schemeClr val="dk1"/>
              </a:solidFill>
              <a:latin typeface="Arial" panose="020B0604020202020204" pitchFamily="34" charset="0"/>
              <a:ea typeface="思源黑体 CN Normal" panose="020B0400000000000000" pitchFamily="34" charset="-122"/>
              <a:cs typeface="Calibri" panose="020F0502020204030204"/>
              <a:sym typeface="思源宋体 CN" panose="02020400000000000000" pitchFamily="18" charset="-122"/>
            </a:endParaRPr>
          </a:p>
        </p:txBody>
      </p:sp>
      <p:sp>
        <p:nvSpPr>
          <p:cNvPr id="269" name="文本框 268"/>
          <p:cNvSpPr txBox="1"/>
          <p:nvPr/>
        </p:nvSpPr>
        <p:spPr>
          <a:xfrm>
            <a:off x="1451537" y="3398040"/>
            <a:ext cx="5213187" cy="1753235"/>
          </a:xfrm>
          <a:prstGeom prst="rect">
            <a:avLst/>
          </a:prstGeom>
          <a:noFill/>
        </p:spPr>
        <p:txBody>
          <a:bodyPr wrap="square">
            <a:spAutoFit/>
          </a:bodyPr>
          <a:lstStyle>
            <a:defPPr>
              <a:defRPr lang="zh-CN"/>
            </a:defPPr>
            <a:lvl1pPr>
              <a:lnSpc>
                <a:spcPct val="130000"/>
              </a:lnSpc>
              <a:defRPr sz="1200">
                <a:solidFill>
                  <a:schemeClr val="tx1">
                    <a:lumMod val="50000"/>
                    <a:lumOff val="50000"/>
                  </a:schemeClr>
                </a:solidFill>
                <a:latin typeface="Arial" panose="020B0604020202020204" pitchFamily="34" charset="0"/>
                <a:ea typeface="思源黑体 CN Normal" panose="020B0400000000000000" pitchFamily="34" charset="-122"/>
              </a:defRPr>
            </a:lvl1pPr>
          </a:lstStyle>
          <a:p>
            <a:pPr algn="just">
              <a:lnSpc>
                <a:spcPct val="150000"/>
              </a:lnSpc>
            </a:pPr>
            <a:r>
              <a:rPr lang="zh-CN" altLang="zh-CN" sz="1800" dirty="0">
                <a:solidFill>
                  <a:schemeClr val="tx1"/>
                </a:solidFill>
                <a:latin typeface="黑体" panose="02010609060101010101" charset="-122"/>
                <a:ea typeface="黑体" panose="02010609060101010101" charset="-122"/>
              </a:rPr>
              <a:t>党的二十大报告指出：</a:t>
            </a:r>
            <a:r>
              <a:rPr lang="en-US" altLang="zh-CN" sz="1800" dirty="0">
                <a:solidFill>
                  <a:schemeClr val="tx1"/>
                </a:solidFill>
                <a:latin typeface="黑体" panose="02010609060101010101" charset="-122"/>
                <a:ea typeface="黑体" panose="02010609060101010101" charset="-122"/>
              </a:rPr>
              <a:t>“</a:t>
            </a:r>
            <a:r>
              <a:rPr lang="zh-CN" altLang="zh-CN" sz="1800" dirty="0">
                <a:solidFill>
                  <a:schemeClr val="tx1"/>
                </a:solidFill>
                <a:latin typeface="黑体" panose="02010609060101010101" charset="-122"/>
                <a:ea typeface="黑体" panose="02010609060101010101" charset="-122"/>
              </a:rPr>
              <a:t>从现在起，</a:t>
            </a:r>
            <a:r>
              <a:rPr lang="zh-CN" altLang="zh-CN" sz="1800" dirty="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rPr>
              <a:t>中国共产党的中心任务</a:t>
            </a:r>
            <a:r>
              <a:rPr lang="zh-CN" altLang="zh-CN" sz="1800" dirty="0">
                <a:solidFill>
                  <a:schemeClr val="tx1"/>
                </a:solidFill>
                <a:latin typeface="黑体" panose="02010609060101010101" charset="-122"/>
                <a:ea typeface="黑体" panose="02010609060101010101" charset="-122"/>
              </a:rPr>
              <a:t>就是</a:t>
            </a:r>
            <a:r>
              <a:rPr lang="zh-CN" altLang="zh-CN" sz="1800" b="1" dirty="0">
                <a:solidFill>
                  <a:schemeClr val="tx1"/>
                </a:solidFill>
                <a:latin typeface="黑体" panose="02010609060101010101" charset="-122"/>
                <a:ea typeface="黑体" panose="02010609060101010101" charset="-122"/>
              </a:rPr>
              <a:t>团结带领全国各族人民全面建成社会主义现代化强国、实现第二个百年奋斗目标，</a:t>
            </a:r>
            <a:r>
              <a:rPr lang="zh-CN" altLang="zh-CN" sz="1800" b="1" dirty="0">
                <a:solidFill>
                  <a:srgbClr val="C00000"/>
                </a:solidFill>
                <a:latin typeface="黑体" panose="02010609060101010101" charset="-122"/>
                <a:ea typeface="黑体" panose="02010609060101010101" charset="-122"/>
              </a:rPr>
              <a:t>以中国式现代化全面推进中华民族伟大复兴</a:t>
            </a:r>
            <a:r>
              <a:rPr lang="zh-CN" altLang="zh-CN" sz="1800" dirty="0">
                <a:solidFill>
                  <a:schemeClr val="tx1"/>
                </a:solidFill>
                <a:latin typeface="黑体" panose="02010609060101010101" charset="-122"/>
                <a:ea typeface="黑体" panose="02010609060101010101" charset="-122"/>
              </a:rPr>
              <a:t>。</a:t>
            </a:r>
            <a:r>
              <a:rPr lang="en-US" altLang="zh-CN" sz="1800" dirty="0">
                <a:solidFill>
                  <a:schemeClr val="tx1"/>
                </a:solidFill>
                <a:latin typeface="黑体" panose="02010609060101010101" charset="-122"/>
                <a:ea typeface="黑体" panose="02010609060101010101" charset="-122"/>
              </a:rPr>
              <a:t>”</a:t>
            </a:r>
            <a:endParaRPr lang="zh-CN" altLang="zh-CN" sz="1800" dirty="0">
              <a:solidFill>
                <a:schemeClr val="tx1"/>
              </a:solidFill>
              <a:latin typeface="黑体" panose="02010609060101010101" charset="-122"/>
              <a:ea typeface="黑体" panose="02010609060101010101" charset="-122"/>
            </a:endParaRPr>
          </a:p>
        </p:txBody>
      </p:sp>
      <p:sp>
        <p:nvSpPr>
          <p:cNvPr id="270" name="文本框 269"/>
          <p:cNvSpPr txBox="1"/>
          <p:nvPr/>
        </p:nvSpPr>
        <p:spPr>
          <a:xfrm>
            <a:off x="1451538" y="2166413"/>
            <a:ext cx="5213187" cy="858377"/>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r>
              <a:rPr lang="zh-CN" altLang="zh-CN" dirty="0"/>
              <a:t>近年来，随着改革开放的深入推进，中国式现代化越来越受到中国社会方方面面的重视。</a:t>
            </a:r>
            <a:endParaRPr lang="zh-CN" altLang="en-US" dirty="0"/>
          </a:p>
        </p:txBody>
      </p:sp>
      <p:cxnSp>
        <p:nvCxnSpPr>
          <p:cNvPr id="271" name="直接连接符 270"/>
          <p:cNvCxnSpPr/>
          <p:nvPr/>
        </p:nvCxnSpPr>
        <p:spPr>
          <a:xfrm>
            <a:off x="1451538" y="3232499"/>
            <a:ext cx="521318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73" name="图片 272"/>
          <p:cNvPicPr>
            <a:picLocks noChangeAspect="1"/>
          </p:cNvPicPr>
          <p:nvPr/>
        </p:nvPicPr>
        <p:blipFill>
          <a:blip r:embed="rId2"/>
          <a:stretch>
            <a:fillRect/>
          </a:stretch>
        </p:blipFill>
        <p:spPr>
          <a:xfrm>
            <a:off x="7143307" y="2117113"/>
            <a:ext cx="3998471" cy="302757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down)">
                                      <p:cBhvr>
                                        <p:cTn id="7" dur="500"/>
                                        <p:tgtEl>
                                          <p:spTgt spid="2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6"/>
                                        </p:tgtEl>
                                        <p:attrNameLst>
                                          <p:attrName>style.visibility</p:attrName>
                                        </p:attrNameLst>
                                      </p:cBhvr>
                                      <p:to>
                                        <p:strVal val="visible"/>
                                      </p:to>
                                    </p:set>
                                    <p:animEffect transition="in" filter="wipe(down)">
                                      <p:cBhvr>
                                        <p:cTn id="10" dur="500"/>
                                        <p:tgtEl>
                                          <p:spTgt spid="266"/>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270"/>
                                        </p:tgtEl>
                                        <p:attrNameLst>
                                          <p:attrName>style.visibility</p:attrName>
                                        </p:attrNameLst>
                                      </p:cBhvr>
                                      <p:to>
                                        <p:strVal val="visible"/>
                                      </p:to>
                                    </p:set>
                                    <p:animEffect transition="in" filter="fade">
                                      <p:cBhvr>
                                        <p:cTn id="15" dur="1000"/>
                                        <p:tgtEl>
                                          <p:spTgt spid="270"/>
                                        </p:tgtEl>
                                      </p:cBhvr>
                                    </p:animEffect>
                                    <p:anim calcmode="lin" valueType="num">
                                      <p:cBhvr>
                                        <p:cTn id="16" dur="1000" fill="hold"/>
                                        <p:tgtEl>
                                          <p:spTgt spid="270"/>
                                        </p:tgtEl>
                                        <p:attrNameLst>
                                          <p:attrName>ppt_x</p:attrName>
                                        </p:attrNameLst>
                                      </p:cBhvr>
                                      <p:tavLst>
                                        <p:tav tm="0">
                                          <p:val>
                                            <p:strVal val="#ppt_x"/>
                                          </p:val>
                                        </p:tav>
                                        <p:tav tm="100000">
                                          <p:val>
                                            <p:strVal val="#ppt_x"/>
                                          </p:val>
                                        </p:tav>
                                      </p:tavLst>
                                    </p:anim>
                                    <p:anim calcmode="lin" valueType="num">
                                      <p:cBhvr>
                                        <p:cTn id="17" dur="1000" fill="hold"/>
                                        <p:tgtEl>
                                          <p:spTgt spid="270"/>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271"/>
                                        </p:tgtEl>
                                        <p:attrNameLst>
                                          <p:attrName>style.visibility</p:attrName>
                                        </p:attrNameLst>
                                      </p:cBhvr>
                                      <p:to>
                                        <p:strVal val="visible"/>
                                      </p:to>
                                    </p:set>
                                    <p:animEffect transition="in" filter="fade">
                                      <p:cBhvr>
                                        <p:cTn id="20" dur="1000"/>
                                        <p:tgtEl>
                                          <p:spTgt spid="271"/>
                                        </p:tgtEl>
                                      </p:cBhvr>
                                    </p:animEffect>
                                    <p:anim calcmode="lin" valueType="num">
                                      <p:cBhvr>
                                        <p:cTn id="21" dur="1000" fill="hold"/>
                                        <p:tgtEl>
                                          <p:spTgt spid="271"/>
                                        </p:tgtEl>
                                        <p:attrNameLst>
                                          <p:attrName>ppt_x</p:attrName>
                                        </p:attrNameLst>
                                      </p:cBhvr>
                                      <p:tavLst>
                                        <p:tav tm="0">
                                          <p:val>
                                            <p:strVal val="#ppt_x"/>
                                          </p:val>
                                        </p:tav>
                                        <p:tav tm="100000">
                                          <p:val>
                                            <p:strVal val="#ppt_x"/>
                                          </p:val>
                                        </p:tav>
                                      </p:tavLst>
                                    </p:anim>
                                    <p:anim calcmode="lin" valueType="num">
                                      <p:cBhvr>
                                        <p:cTn id="22" dur="1000" fill="hold"/>
                                        <p:tgtEl>
                                          <p:spTgt spid="27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269"/>
                                        </p:tgtEl>
                                        <p:attrNameLst>
                                          <p:attrName>style.visibility</p:attrName>
                                        </p:attrNameLst>
                                      </p:cBhvr>
                                      <p:to>
                                        <p:strVal val="visible"/>
                                      </p:to>
                                    </p:set>
                                    <p:animEffect transition="in" filter="fade">
                                      <p:cBhvr>
                                        <p:cTn id="25" dur="1000"/>
                                        <p:tgtEl>
                                          <p:spTgt spid="269"/>
                                        </p:tgtEl>
                                      </p:cBhvr>
                                    </p:animEffect>
                                    <p:anim calcmode="lin" valueType="num">
                                      <p:cBhvr>
                                        <p:cTn id="26" dur="1000" fill="hold"/>
                                        <p:tgtEl>
                                          <p:spTgt spid="269"/>
                                        </p:tgtEl>
                                        <p:attrNameLst>
                                          <p:attrName>ppt_x</p:attrName>
                                        </p:attrNameLst>
                                      </p:cBhvr>
                                      <p:tavLst>
                                        <p:tav tm="0">
                                          <p:val>
                                            <p:strVal val="#ppt_x"/>
                                          </p:val>
                                        </p:tav>
                                        <p:tav tm="100000">
                                          <p:val>
                                            <p:strVal val="#ppt_x"/>
                                          </p:val>
                                        </p:tav>
                                      </p:tavLst>
                                    </p:anim>
                                    <p:anim calcmode="lin" valueType="num">
                                      <p:cBhvr>
                                        <p:cTn id="27" dur="1000" fill="hold"/>
                                        <p:tgtEl>
                                          <p:spTgt spid="269"/>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273"/>
                                        </p:tgtEl>
                                        <p:attrNameLst>
                                          <p:attrName>style.visibility</p:attrName>
                                        </p:attrNameLst>
                                      </p:cBhvr>
                                      <p:to>
                                        <p:strVal val="visible"/>
                                      </p:to>
                                    </p:set>
                                    <p:animEffect transition="in" filter="fade">
                                      <p:cBhvr>
                                        <p:cTn id="30" dur="1000"/>
                                        <p:tgtEl>
                                          <p:spTgt spid="273"/>
                                        </p:tgtEl>
                                      </p:cBhvr>
                                    </p:animEffect>
                                    <p:anim calcmode="lin" valueType="num">
                                      <p:cBhvr>
                                        <p:cTn id="31" dur="1000" fill="hold"/>
                                        <p:tgtEl>
                                          <p:spTgt spid="273"/>
                                        </p:tgtEl>
                                        <p:attrNameLst>
                                          <p:attrName>ppt_x</p:attrName>
                                        </p:attrNameLst>
                                      </p:cBhvr>
                                      <p:tavLst>
                                        <p:tav tm="0">
                                          <p:val>
                                            <p:strVal val="#ppt_x"/>
                                          </p:val>
                                        </p:tav>
                                        <p:tav tm="100000">
                                          <p:val>
                                            <p:strVal val="#ppt_x"/>
                                          </p:val>
                                        </p:tav>
                                      </p:tavLst>
                                    </p:anim>
                                    <p:anim calcmode="lin" valueType="num">
                                      <p:cBhvr>
                                        <p:cTn id="32" dur="1000" fill="hold"/>
                                        <p:tgtEl>
                                          <p:spTgt spid="2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ldLvl="0" animBg="1"/>
      <p:bldP spid="266" grpId="0" bldLvl="0" animBg="1"/>
      <p:bldP spid="269" grpId="0"/>
      <p:bldP spid="270"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838200" y="813435"/>
            <a:ext cx="10217785" cy="52889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775970" y="1048385"/>
            <a:ext cx="10161905" cy="49123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clrChange>
              <a:clrFrom>
                <a:srgbClr val="383838">
                  <a:alpha val="100000"/>
                </a:srgbClr>
              </a:clrFrom>
              <a:clrTo>
                <a:srgbClr val="383838">
                  <a:alpha val="100000"/>
                  <a:alpha val="0"/>
                </a:srgbClr>
              </a:clrTo>
            </a:clrChange>
          </a:blip>
          <a:srcRect/>
          <a:stretch>
            <a:fillRect/>
          </a:stretch>
        </p:blipFill>
        <p:spPr>
          <a:xfrm>
            <a:off x="1206500" y="882015"/>
            <a:ext cx="9996805" cy="50939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739775" y="494030"/>
            <a:ext cx="10712450" cy="59086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rcRect/>
          <a:stretch>
            <a:fillRect/>
          </a:stretch>
        </p:blipFill>
        <p:spPr>
          <a:xfrm>
            <a:off x="735965" y="956945"/>
            <a:ext cx="10542905" cy="51130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
            <a:ext cx="12192000" cy="6858002"/>
            <a:chOff x="0" y="-1"/>
            <a:chExt cx="12192000" cy="6858002"/>
          </a:xfrm>
        </p:grpSpPr>
        <p:grpSp>
          <p:nvGrpSpPr>
            <p:cNvPr id="3" name="组合 2"/>
            <p:cNvGrpSpPr/>
            <p:nvPr/>
          </p:nvGrpSpPr>
          <p:grpSpPr>
            <a:xfrm>
              <a:off x="0" y="-1"/>
              <a:ext cx="12192000" cy="6858002"/>
              <a:chOff x="0" y="-1"/>
              <a:chExt cx="12192000" cy="6858002"/>
            </a:xfrm>
          </p:grpSpPr>
          <p:pic>
            <p:nvPicPr>
              <p:cNvPr id="5" name="图片 4"/>
              <p:cNvPicPr>
                <a:picLocks noChangeAspect="1"/>
              </p:cNvPicPr>
              <p:nvPr/>
            </p:nvPicPr>
            <p:blipFill rotWithShape="1">
              <a:blip r:embed="rId1"/>
              <a:srcRect/>
              <a:stretch>
                <a:fillRect/>
              </a:stretch>
            </p:blipFill>
            <p:spPr>
              <a:xfrm>
                <a:off x="0" y="3611591"/>
                <a:ext cx="12192000" cy="3246410"/>
              </a:xfrm>
              <a:prstGeom prst="rect">
                <a:avLst/>
              </a:prstGeom>
            </p:spPr>
          </p:pic>
          <p:pic>
            <p:nvPicPr>
              <p:cNvPr id="6" name="图片 5"/>
              <p:cNvPicPr>
                <a:picLocks noChangeAspect="1"/>
              </p:cNvPicPr>
              <p:nvPr/>
            </p:nvPicPr>
            <p:blipFill rotWithShape="1">
              <a:blip r:embed="rId2"/>
              <a:srcRect/>
              <a:stretch>
                <a:fillRect/>
              </a:stretch>
            </p:blipFill>
            <p:spPr>
              <a:xfrm>
                <a:off x="1776000" y="-1"/>
                <a:ext cx="8640000" cy="2925361"/>
              </a:xfrm>
              <a:prstGeom prst="rect">
                <a:avLst/>
              </a:prstGeom>
            </p:spPr>
          </p:pic>
        </p:grpSp>
        <p:pic>
          <p:nvPicPr>
            <p:cNvPr id="4" name="图片 3"/>
            <p:cNvPicPr>
              <a:picLocks noChangeAspect="1"/>
            </p:cNvPicPr>
            <p:nvPr/>
          </p:nvPicPr>
          <p:blipFill>
            <a:blip r:embed="rId3"/>
            <a:srcRect/>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grpSp>
      <p:sp>
        <p:nvSpPr>
          <p:cNvPr id="8" name="文本框 7"/>
          <p:cNvSpPr txBox="1"/>
          <p:nvPr/>
        </p:nvSpPr>
        <p:spPr>
          <a:xfrm>
            <a:off x="1075200" y="2137161"/>
            <a:ext cx="10041600" cy="1845310"/>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defRPr>
            </a:lvl1pPr>
          </a:lstStyle>
          <a:p>
            <a:pPr algn="ctr">
              <a:lnSpc>
                <a:spcPct val="150000"/>
              </a:lnSpc>
            </a:pPr>
            <a:r>
              <a:rPr lang="zh-CN" altLang="en-US" sz="4000">
                <a:solidFill>
                  <a:schemeClr val="bg1"/>
                </a:solidFill>
                <a:effectLst>
                  <a:outerShdw blurRad="38100" dist="38100" dir="2700000" algn="tl">
                    <a:srgbClr val="000000">
                      <a:alpha val="43137"/>
                    </a:srgbClr>
                  </a:outerShdw>
                </a:effectLst>
                <a:sym typeface="+mn-ea"/>
              </a:rPr>
              <a:t>三、进一步全面深化改革 推进中国式现代化</a:t>
            </a:r>
            <a:endParaRPr lang="zh-CN" altLang="en-US" sz="4000">
              <a:solidFill>
                <a:schemeClr val="bg1"/>
              </a:solidFill>
              <a:effectLst>
                <a:outerShdw blurRad="38100" dist="38100" dir="2700000" algn="tl">
                  <a:srgbClr val="000000">
                    <a:alpha val="43137"/>
                  </a:srgbClr>
                </a:outerShdw>
              </a:effectLst>
              <a:sym typeface="+mn-ea"/>
            </a:endParaRPr>
          </a:p>
          <a:p>
            <a:pPr algn="r">
              <a:lnSpc>
                <a:spcPct val="150000"/>
              </a:lnSpc>
            </a:pPr>
            <a:r>
              <a:rPr lang="zh-CN" altLang="en-US" sz="3600" b="0">
                <a:solidFill>
                  <a:schemeClr val="bg1"/>
                </a:solidFill>
                <a:effectLst>
                  <a:outerShdw blurRad="38100" dist="38100" dir="2700000" algn="tl">
                    <a:srgbClr val="000000">
                      <a:alpha val="43137"/>
                    </a:srgbClr>
                  </a:outerShdw>
                </a:effectLst>
                <a:sym typeface="+mn-ea"/>
              </a:rPr>
              <a:t>——学习党的二十届三中全会精神</a:t>
            </a:r>
            <a:endParaRPr lang="zh-CN" altLang="en-US" sz="3600" b="0">
              <a:solidFill>
                <a:schemeClr val="bg1"/>
              </a:solidFill>
              <a:effectLst>
                <a:outerShdw blurRad="38100" dist="38100" dir="2700000" algn="tl">
                  <a:srgbClr val="000000">
                    <a:alpha val="43137"/>
                  </a:srgbClr>
                </a:outerShdw>
              </a:effectLst>
              <a:sym typeface="+mn-ea"/>
            </a:endParaRPr>
          </a:p>
        </p:txBody>
      </p:sp>
      <p:cxnSp>
        <p:nvCxnSpPr>
          <p:cNvPr id="11" name="直接连接符 10"/>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1442085"/>
            <a:ext cx="10515600" cy="4081145"/>
          </a:xfrm>
          <a:solidFill>
            <a:srgbClr val="C00000"/>
          </a:solidFill>
        </p:spPr>
        <p:txBody>
          <a:bodyPr>
            <a:normAutofit fontScale="80000"/>
          </a:bodyPr>
          <a:lstStyle/>
          <a:p>
            <a:pPr>
              <a:lnSpc>
                <a:spcPct val="150000"/>
              </a:lnSpc>
            </a:pPr>
            <a:r>
              <a:rPr lang="zh-CN" altLang="en-US">
                <a:solidFill>
                  <a:schemeClr val="bg1"/>
                </a:solidFill>
              </a:rPr>
              <a:t>2024 年7月15日至18日，中国共产党第二十届中央委员会第三次全体会议在北京召开。全会审议通过了《中共中央关于进一步全面深化改革推进中国式现代化的决定》（以下简称《决定》），高度评价新时代以来全面深化改革的成功实践和伟大成就。</a:t>
            </a:r>
            <a:endParaRPr lang="zh-CN" altLang="en-US">
              <a:solidFill>
                <a:schemeClr val="bg1"/>
              </a:solidFill>
            </a:endParaRPr>
          </a:p>
          <a:p>
            <a:pPr>
              <a:lnSpc>
                <a:spcPct val="150000"/>
              </a:lnSpc>
            </a:pPr>
            <a:r>
              <a:rPr lang="zh-CN" altLang="en-US">
                <a:solidFill>
                  <a:schemeClr val="bg1"/>
                </a:solidFill>
              </a:rPr>
              <a:t>全会对进一步全面深化改革作出系统部署，要求在2029年完成《决定》提出的改革任务。</a:t>
            </a:r>
            <a:endParaRPr lang="zh-CN" altLang="en-US">
              <a:solidFill>
                <a:schemeClr val="bg1"/>
              </a:solidFill>
            </a:endParaRPr>
          </a:p>
          <a:p>
            <a:pPr>
              <a:lnSpc>
                <a:spcPct val="150000"/>
              </a:lnSpc>
            </a:pPr>
            <a:r>
              <a:rPr lang="zh-CN" altLang="en-US">
                <a:solidFill>
                  <a:schemeClr val="bg1"/>
                </a:solidFill>
              </a:rPr>
              <a:t>这次全会是在新时代新征程上，中国共产党坚定不移高举改革开放旗帜，紧紧围绕推进中国式现代化进一步全面深化改革召开的一次十分重要的会议。</a:t>
            </a:r>
            <a:endParaRPr lang="zh-CN" altLang="en-US">
              <a:solidFill>
                <a:schemeClr val="bg1"/>
              </a:solidFill>
            </a:endParaRPr>
          </a:p>
        </p:txBody>
      </p:sp>
      <p:sp>
        <p:nvSpPr>
          <p:cNvPr id="6" name="五角星 5"/>
          <p:cNvSpPr/>
          <p:nvPr/>
        </p:nvSpPr>
        <p:spPr>
          <a:xfrm>
            <a:off x="1130300" y="793750"/>
            <a:ext cx="367030" cy="384810"/>
          </a:xfrm>
          <a:prstGeom prst="star5">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五角星 7"/>
          <p:cNvSpPr/>
          <p:nvPr/>
        </p:nvSpPr>
        <p:spPr>
          <a:xfrm>
            <a:off x="1737360" y="908050"/>
            <a:ext cx="271145" cy="270510"/>
          </a:xfrm>
          <a:prstGeom prst="star5">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五角星 8"/>
          <p:cNvSpPr/>
          <p:nvPr/>
        </p:nvSpPr>
        <p:spPr>
          <a:xfrm>
            <a:off x="2248535" y="908050"/>
            <a:ext cx="271145" cy="270510"/>
          </a:xfrm>
          <a:prstGeom prst="star5">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24" dur="500"/>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additive="base">
                                        <p:cTn id="29"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30" dur="500"/>
                                        <p:tgtEl>
                                          <p:spTgt spid="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 calcmode="lin" valueType="num">
                                      <p:cBhvr additive="base">
                                        <p:cTn id="35"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3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217340" cy="6858000"/>
          </a:xfrm>
          <a:prstGeom prst="rect">
            <a:avLst/>
          </a:prstGeom>
        </p:spPr>
      </p:pic>
      <p:pic>
        <p:nvPicPr>
          <p:cNvPr id="17" name="图片 16"/>
          <p:cNvPicPr>
            <a:picLocks noChangeAspect="1"/>
          </p:cNvPicPr>
          <p:nvPr/>
        </p:nvPicPr>
        <p:blipFill>
          <a:blip r:embed="rId2"/>
          <a:stretch>
            <a:fillRect/>
          </a:stretch>
        </p:blipFill>
        <p:spPr>
          <a:xfrm>
            <a:off x="0" y="918210"/>
            <a:ext cx="12192000" cy="4762500"/>
          </a:xfrm>
          <a:prstGeom prst="rect">
            <a:avLst/>
          </a:prstGeom>
        </p:spPr>
      </p:pic>
      <p:pic>
        <p:nvPicPr>
          <p:cNvPr id="21" name="图片 20"/>
          <p:cNvPicPr>
            <a:picLocks noChangeAspect="1"/>
          </p:cNvPicPr>
          <p:nvPr/>
        </p:nvPicPr>
        <p:blipFill>
          <a:blip r:embed="rId3"/>
          <a:stretch>
            <a:fillRect/>
          </a:stretch>
        </p:blipFill>
        <p:spPr>
          <a:xfrm>
            <a:off x="-165537" y="2891421"/>
            <a:ext cx="12383314" cy="3121627"/>
          </a:xfrm>
          <a:prstGeom prst="rect">
            <a:avLst/>
          </a:prstGeom>
        </p:spPr>
      </p:pic>
      <p:sp>
        <p:nvSpPr>
          <p:cNvPr id="31" name="文本框 30"/>
          <p:cNvSpPr txBox="1"/>
          <p:nvPr/>
        </p:nvSpPr>
        <p:spPr>
          <a:xfrm>
            <a:off x="2413635" y="1110615"/>
            <a:ext cx="7959090" cy="5835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1" sz="32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进一步全面深化改革 推进中国式现代化</a:t>
            </a:r>
            <a:r>
              <a:rPr kumimoji="1" lang="zh-CN" altLang="en-US"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 </a:t>
            </a:r>
            <a:endParaRPr kumimoji="1" lang="zh-CN" altLang="en-US" sz="2800" i="0" u="none" strike="noStrike" kern="1200" cap="none" spc="0" normalizeH="0" baseline="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endParaRPr>
          </a:p>
        </p:txBody>
      </p:sp>
      <p:sp>
        <p:nvSpPr>
          <p:cNvPr id="5124" name="TextBox 1"/>
          <p:cNvSpPr>
            <a:spLocks noChangeArrowheads="1"/>
          </p:cNvSpPr>
          <p:nvPr/>
        </p:nvSpPr>
        <p:spPr bwMode="auto">
          <a:xfrm>
            <a:off x="1128396" y="2993708"/>
            <a:ext cx="803910" cy="147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C00000"/>
                </a:solidFill>
                <a:latin typeface="黑体" panose="02010609060101010101" charset="-122"/>
                <a:ea typeface="黑体" panose="02010609060101010101" charset="-122"/>
              </a:rPr>
              <a:t>目</a:t>
            </a:r>
            <a:endParaRPr lang="en-US" altLang="zh-CN" sz="4400" b="1">
              <a:solidFill>
                <a:srgbClr val="C00000"/>
              </a:solidFill>
              <a:latin typeface="黑体" panose="02010609060101010101" charset="-122"/>
              <a:ea typeface="黑体" panose="02010609060101010101" charset="-122"/>
            </a:endParaRPr>
          </a:p>
          <a:p>
            <a:pPr eaLnBrk="1" hangingPunct="1">
              <a:buFont typeface="Arial" panose="020B0604020202020204" pitchFamily="34" charset="0"/>
              <a:buNone/>
            </a:pPr>
            <a:r>
              <a:rPr lang="zh-CN" altLang="en-US" sz="4400" b="1">
                <a:solidFill>
                  <a:srgbClr val="C00000"/>
                </a:solidFill>
                <a:latin typeface="黑体" panose="02010609060101010101" charset="-122"/>
                <a:ea typeface="黑体" panose="02010609060101010101" charset="-122"/>
              </a:rPr>
              <a:t>录</a:t>
            </a:r>
            <a:endParaRPr lang="zh-CN" altLang="en-US" sz="4400" b="1">
              <a:solidFill>
                <a:srgbClr val="C00000"/>
              </a:solidFill>
              <a:latin typeface="黑体" panose="02010609060101010101" charset="-122"/>
              <a:ea typeface="黑体" panose="02010609060101010101" charset="-122"/>
            </a:endParaRPr>
          </a:p>
        </p:txBody>
      </p:sp>
      <p:sp>
        <p:nvSpPr>
          <p:cNvPr id="24" name="圆角矩形 33"/>
          <p:cNvSpPr>
            <a:spLocks noChangeArrowheads="1"/>
          </p:cNvSpPr>
          <p:nvPr>
            <p:custDataLst>
              <p:tags r:id="rId4"/>
            </p:custDataLst>
          </p:nvPr>
        </p:nvSpPr>
        <p:spPr bwMode="auto">
          <a:xfrm>
            <a:off x="3412490" y="2134235"/>
            <a:ext cx="7361555" cy="62738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charset="0"/>
              <a:sym typeface="Calibri" panose="020F0502020204030204" charset="0"/>
            </a:endParaRPr>
          </a:p>
        </p:txBody>
      </p:sp>
      <p:sp>
        <p:nvSpPr>
          <p:cNvPr id="25" name="矩形 34"/>
          <p:cNvSpPr>
            <a:spLocks noChangeArrowheads="1"/>
          </p:cNvSpPr>
          <p:nvPr>
            <p:custDataLst>
              <p:tags r:id="rId5"/>
            </p:custDataLst>
          </p:nvPr>
        </p:nvSpPr>
        <p:spPr bwMode="auto">
          <a:xfrm>
            <a:off x="2315210" y="2135505"/>
            <a:ext cx="1097280" cy="61849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charset="-122"/>
                <a:ea typeface="微软雅黑" panose="020B0503020204020204" charset="-122"/>
                <a:sym typeface="微软雅黑" panose="020B0503020204020204" charset="-122"/>
              </a:rPr>
              <a:t>一</a:t>
            </a:r>
            <a:endParaRPr lang="zh-CN" altLang="en-US" b="1"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6" name="TextBox 39">
            <a:hlinkClick r:id="" action="ppaction://hlinkshowjump?jump=nextslide"/>
          </p:cNvPr>
          <p:cNvSpPr>
            <a:spLocks noChangeArrowheads="1"/>
          </p:cNvSpPr>
          <p:nvPr>
            <p:custDataLst>
              <p:tags r:id="rId6"/>
            </p:custDataLst>
          </p:nvPr>
        </p:nvSpPr>
        <p:spPr bwMode="auto">
          <a:xfrm>
            <a:off x="3464560" y="2195195"/>
            <a:ext cx="7552690"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charset="-122"/>
              </a:rPr>
              <a:t>党的二十届三中全会的主题和新时代全面深化改革的重大成就</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charset="-122"/>
            </a:endParaRPr>
          </a:p>
        </p:txBody>
      </p:sp>
      <p:sp>
        <p:nvSpPr>
          <p:cNvPr id="5" name="圆角矩形 33"/>
          <p:cNvSpPr>
            <a:spLocks noChangeArrowheads="1"/>
          </p:cNvSpPr>
          <p:nvPr>
            <p:custDataLst>
              <p:tags r:id="rId7"/>
            </p:custDataLst>
          </p:nvPr>
        </p:nvSpPr>
        <p:spPr bwMode="auto">
          <a:xfrm>
            <a:off x="3412490" y="3195320"/>
            <a:ext cx="7360920" cy="58166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charset="0"/>
              <a:sym typeface="Calibri" panose="020F0502020204030204" charset="0"/>
            </a:endParaRPr>
          </a:p>
        </p:txBody>
      </p:sp>
      <p:sp>
        <p:nvSpPr>
          <p:cNvPr id="7" name="TextBox 39">
            <a:hlinkClick r:id="" action="ppaction://hlinkshowjump?jump=nextslide"/>
          </p:cNvPr>
          <p:cNvSpPr>
            <a:spLocks noChangeArrowheads="1"/>
          </p:cNvSpPr>
          <p:nvPr>
            <p:custDataLst>
              <p:tags r:id="rId8"/>
            </p:custDataLst>
          </p:nvPr>
        </p:nvSpPr>
        <p:spPr bwMode="auto">
          <a:xfrm>
            <a:off x="3465195" y="3265170"/>
            <a:ext cx="7551420"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charset="-122"/>
              </a:rPr>
              <a:t>进一步全面深化改革、推进中国式现代化的重大意义和总体要求</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charset="-122"/>
            </a:endParaRPr>
          </a:p>
        </p:txBody>
      </p:sp>
      <p:sp>
        <p:nvSpPr>
          <p:cNvPr id="8" name="矩形 34"/>
          <p:cNvSpPr>
            <a:spLocks noChangeArrowheads="1"/>
          </p:cNvSpPr>
          <p:nvPr>
            <p:custDataLst>
              <p:tags r:id="rId9"/>
            </p:custDataLst>
          </p:nvPr>
        </p:nvSpPr>
        <p:spPr bwMode="auto">
          <a:xfrm>
            <a:off x="2315210" y="3172778"/>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charset="-122"/>
                <a:ea typeface="微软雅黑" panose="020B0503020204020204" charset="-122"/>
                <a:sym typeface="微软雅黑" panose="020B0503020204020204" charset="-122"/>
              </a:rPr>
              <a:t>二</a:t>
            </a:r>
            <a:endParaRPr lang="zh-CN" altLang="en-US" b="1"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 name="矩形 34"/>
          <p:cNvSpPr>
            <a:spLocks noChangeArrowheads="1"/>
          </p:cNvSpPr>
          <p:nvPr>
            <p:custDataLst>
              <p:tags r:id="rId10"/>
            </p:custDataLst>
          </p:nvPr>
        </p:nvSpPr>
        <p:spPr bwMode="auto">
          <a:xfrm>
            <a:off x="2315210" y="4208557"/>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charset="-122"/>
                <a:ea typeface="微软雅黑" panose="020B0503020204020204" charset="-122"/>
                <a:sym typeface="微软雅黑" panose="020B0503020204020204" charset="-122"/>
              </a:rPr>
              <a:t>三</a:t>
            </a:r>
            <a:endParaRPr lang="zh-CN" altLang="en-US" b="1"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 name="矩形 34"/>
          <p:cNvSpPr>
            <a:spLocks noChangeArrowheads="1"/>
          </p:cNvSpPr>
          <p:nvPr>
            <p:custDataLst>
              <p:tags r:id="rId11"/>
            </p:custDataLst>
          </p:nvPr>
        </p:nvSpPr>
        <p:spPr bwMode="auto">
          <a:xfrm>
            <a:off x="2315210" y="5114702"/>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charset="-122"/>
                <a:ea typeface="微软雅黑" panose="020B0503020204020204" charset="-122"/>
                <a:sym typeface="微软雅黑" panose="020B0503020204020204" charset="-122"/>
              </a:rPr>
              <a:t>四</a:t>
            </a:r>
            <a:endParaRPr lang="zh-CN" altLang="en-US" b="1"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9" name="TextBox 39">
            <a:hlinkClick r:id="" action="ppaction://hlinkshowjump?jump=nextslide"/>
          </p:cNvPr>
          <p:cNvSpPr>
            <a:spLocks noChangeArrowheads="1"/>
          </p:cNvSpPr>
          <p:nvPr>
            <p:custDataLst>
              <p:tags r:id="rId12"/>
            </p:custDataLst>
          </p:nvPr>
        </p:nvSpPr>
        <p:spPr bwMode="auto">
          <a:xfrm>
            <a:off x="3519805" y="4283075"/>
            <a:ext cx="5459095" cy="73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charset="-122"/>
              </a:rPr>
              <a:t>进一步全面深化改革的战略部署</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charset="-122"/>
            </a:endParaRPr>
          </a:p>
          <a:p>
            <a:pPr eaLnBrk="1" hangingPunct="1">
              <a:buFont typeface="Arial" panose="020B0604020202020204" pitchFamily="34" charset="0"/>
              <a:buNone/>
            </a:pP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charset="-122"/>
            </a:endParaRPr>
          </a:p>
        </p:txBody>
      </p:sp>
      <p:sp>
        <p:nvSpPr>
          <p:cNvPr id="12" name="圆角矩形 33"/>
          <p:cNvSpPr>
            <a:spLocks noChangeArrowheads="1"/>
          </p:cNvSpPr>
          <p:nvPr>
            <p:custDataLst>
              <p:tags r:id="rId13"/>
            </p:custDataLst>
          </p:nvPr>
        </p:nvSpPr>
        <p:spPr bwMode="auto">
          <a:xfrm>
            <a:off x="3408045" y="4210685"/>
            <a:ext cx="7366000" cy="55372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charset="0"/>
              <a:sym typeface="Calibri" panose="020F0502020204030204" charset="0"/>
            </a:endParaRPr>
          </a:p>
        </p:txBody>
      </p:sp>
      <p:sp>
        <p:nvSpPr>
          <p:cNvPr id="14" name="圆角矩形 33"/>
          <p:cNvSpPr>
            <a:spLocks noChangeArrowheads="1"/>
          </p:cNvSpPr>
          <p:nvPr>
            <p:custDataLst>
              <p:tags r:id="rId14"/>
            </p:custDataLst>
          </p:nvPr>
        </p:nvSpPr>
        <p:spPr bwMode="auto">
          <a:xfrm>
            <a:off x="3407410" y="5114925"/>
            <a:ext cx="7366000" cy="59436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charset="0"/>
              <a:sym typeface="Calibri" panose="020F0502020204030204" charset="0"/>
            </a:endParaRPr>
          </a:p>
        </p:txBody>
      </p:sp>
      <p:sp>
        <p:nvSpPr>
          <p:cNvPr id="16" name="TextBox 39">
            <a:hlinkClick r:id="" action="ppaction://hlinkshowjump?jump=nextslide"/>
          </p:cNvPr>
          <p:cNvSpPr>
            <a:spLocks noChangeArrowheads="1"/>
          </p:cNvSpPr>
          <p:nvPr>
            <p:custDataLst>
              <p:tags r:id="rId15"/>
            </p:custDataLst>
          </p:nvPr>
        </p:nvSpPr>
        <p:spPr bwMode="auto">
          <a:xfrm>
            <a:off x="3519170" y="5203825"/>
            <a:ext cx="5448300"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charset="-122"/>
              </a:rPr>
              <a:t>提高党对进一步全面深化改革的领导水平</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additive="base">
                                        <p:cTn id="12" dur="500" fill="hold"/>
                                        <p:tgtEl>
                                          <p:spTgt spid="5124"/>
                                        </p:tgtEl>
                                        <p:attrNameLst>
                                          <p:attrName>ppt_x</p:attrName>
                                        </p:attrNameLst>
                                      </p:cBhvr>
                                      <p:tavLst>
                                        <p:tav tm="0">
                                          <p:val>
                                            <p:strVal val="#ppt_x"/>
                                          </p:val>
                                        </p:tav>
                                        <p:tav tm="100000">
                                          <p:val>
                                            <p:strVal val="#ppt_x"/>
                                          </p:val>
                                        </p:tav>
                                      </p:tavLst>
                                    </p:anim>
                                    <p:anim calcmode="lin" valueType="num">
                                      <p:cBhvr additive="base">
                                        <p:cTn id="13"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inVertic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1"/>
      <p:bldP spid="5124" grpId="0"/>
      <p:bldP spid="26" grpId="0"/>
      <p:bldP spid="7" grpId="0"/>
      <p:bldP spid="9" grpId="0"/>
      <p:bldP spid="1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a:stretch>
            <a:fillRect/>
          </a:stretch>
        </p:blipFill>
        <p:spPr>
          <a:xfrm>
            <a:off x="0" y="0"/>
            <a:ext cx="12192000" cy="6858000"/>
          </a:xfrm>
          <a:prstGeom prst="rect">
            <a:avLst/>
          </a:prstGeom>
        </p:spPr>
      </p:pic>
      <p:pic>
        <p:nvPicPr>
          <p:cNvPr id="3" name="图片 2"/>
          <p:cNvPicPr>
            <a:picLocks noChangeAspect="1"/>
          </p:cNvPicPr>
          <p:nvPr/>
        </p:nvPicPr>
        <p:blipFill>
          <a:blip r:embed="rId2"/>
          <a:srcRect/>
          <a:stretch>
            <a:fillRect/>
          </a:stretch>
        </p:blipFill>
        <p:spPr>
          <a:xfrm rot="10800000">
            <a:off x="0" y="0"/>
            <a:ext cx="5547360" cy="3833403"/>
          </a:xfrm>
          <a:prstGeom prst="rect">
            <a:avLst/>
          </a:prstGeom>
          <a:noFill/>
          <a:ln>
            <a:noFill/>
          </a:ln>
        </p:spPr>
      </p:pic>
      <p:pic>
        <p:nvPicPr>
          <p:cNvPr id="4" name="图片 3"/>
          <p:cNvPicPr>
            <a:picLocks noChangeAspect="1"/>
          </p:cNvPicPr>
          <p:nvPr/>
        </p:nvPicPr>
        <p:blipFill>
          <a:blip r:embed="rId2"/>
          <a:srcRect/>
          <a:stretch>
            <a:fillRect/>
          </a:stretch>
        </p:blipFill>
        <p:spPr>
          <a:xfrm rot="10800000" flipH="1">
            <a:off x="6644640" y="0"/>
            <a:ext cx="5547360" cy="3833403"/>
          </a:xfrm>
          <a:prstGeom prst="rect">
            <a:avLst/>
          </a:prstGeom>
          <a:noFill/>
          <a:ln>
            <a:noFill/>
          </a:ln>
        </p:spPr>
      </p:pic>
      <p:pic>
        <p:nvPicPr>
          <p:cNvPr id="5" name="图片 4"/>
          <p:cNvPicPr>
            <a:picLocks noChangeAspect="1"/>
          </p:cNvPicPr>
          <p:nvPr/>
        </p:nvPicPr>
        <p:blipFill>
          <a:blip r:embed="rId3"/>
          <a:srcRect/>
          <a:stretch>
            <a:fillRect/>
          </a:stretch>
        </p:blipFill>
        <p:spPr>
          <a:xfrm>
            <a:off x="-12700" y="3764280"/>
            <a:ext cx="12204700" cy="3291840"/>
          </a:xfrm>
          <a:prstGeom prst="rect">
            <a:avLst/>
          </a:prstGeom>
          <a:noFill/>
          <a:ln>
            <a:noFill/>
          </a:ln>
        </p:spPr>
      </p:pic>
      <p:sp>
        <p:nvSpPr>
          <p:cNvPr id="6" name="标题 1"/>
          <p:cNvSpPr txBox="1"/>
          <p:nvPr/>
        </p:nvSpPr>
        <p:spPr>
          <a:xfrm>
            <a:off x="660400" y="2129741"/>
            <a:ext cx="10858500" cy="4525219"/>
          </a:xfrm>
          <a:prstGeom prst="roundRect">
            <a:avLst>
              <a:gd name="adj" fmla="val 11453"/>
            </a:avLst>
          </a:prstGeom>
          <a:noFill/>
          <a:ln w="19050" cap="sq">
            <a:gradFill>
              <a:gsLst>
                <a:gs pos="0">
                  <a:schemeClr val="accent2">
                    <a:lumMod val="20000"/>
                    <a:lumOff val="80000"/>
                  </a:schemeClr>
                </a:gs>
                <a:gs pos="41000">
                  <a:schemeClr val="bg1">
                    <a:alpha val="0"/>
                  </a:schemeClr>
                </a:gs>
              </a:gsLst>
              <a:lin ang="5400000" scaled="0"/>
            </a:gra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5326136" y="1390323"/>
            <a:ext cx="1490414" cy="1490414"/>
          </a:xfrm>
          <a:prstGeom prst="ellipse">
            <a:avLst/>
          </a:prstGeom>
          <a:gradFill>
            <a:gsLst>
              <a:gs pos="0">
                <a:schemeClr val="accent2"/>
              </a:gs>
              <a:gs pos="100000">
                <a:schemeClr val="accent2">
                  <a:lumMod val="20000"/>
                  <a:lumOff val="80000"/>
                </a:schemeClr>
              </a:gs>
            </a:gsLst>
            <a:lin ang="2700000" scaled="0"/>
          </a:gradFill>
          <a:ln w="12700" cap="sq">
            <a:noFill/>
            <a:miter/>
          </a:ln>
          <a:effectLst>
            <a:outerShdw blurRad="50800" dist="38100" dir="5400000" algn="t" rotWithShape="0">
              <a:schemeClr val="accent2">
                <a:lumMod val="50000"/>
                <a:alpha val="25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262485" y="3009418"/>
            <a:ext cx="9654331" cy="2013994"/>
          </a:xfrm>
          <a:prstGeom prst="rect">
            <a:avLst/>
          </a:prstGeom>
          <a:noFill/>
          <a:ln>
            <a:noFill/>
          </a:ln>
        </p:spPr>
        <p:txBody>
          <a:bodyPr vert="horz" wrap="square" lIns="0" tIns="0" rIns="0" bIns="0" rtlCol="0" anchor="ctr"/>
          <a:lstStyle/>
          <a:p>
            <a:pPr algn="ctr"/>
            <a:r>
              <a:rPr kumimoji="1" lang="zh-CN" altLang="en-US" sz="48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（一）</a:t>
            </a:r>
            <a:r>
              <a:rPr kumimoji="1" lang="en-US" altLang="zh-CN" sz="48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党的二十届三中全会的主题和新时代全面深化改革的重大成就</a:t>
            </a:r>
            <a:endParaRPr kumimoji="1" lang="zh-CN" altLang="en-US"/>
          </a:p>
        </p:txBody>
      </p:sp>
      <p:sp>
        <p:nvSpPr>
          <p:cNvPr id="9" name="标题 1"/>
          <p:cNvSpPr txBox="1"/>
          <p:nvPr/>
        </p:nvSpPr>
        <p:spPr>
          <a:xfrm>
            <a:off x="5060678" y="1578248"/>
            <a:ext cx="2021332" cy="1129676"/>
          </a:xfrm>
          <a:prstGeom prst="rect">
            <a:avLst/>
          </a:prstGeom>
          <a:noFill/>
          <a:ln>
            <a:noFill/>
          </a:ln>
        </p:spPr>
        <p:txBody>
          <a:bodyPr vert="horz" wrap="square" lIns="0" tIns="0" rIns="0" bIns="0" rtlCol="0" anchor="ctr"/>
          <a:lstStyle/>
          <a:p>
            <a:pPr algn="ctr"/>
            <a:r>
              <a:rPr kumimoji="1" lang="en-US" altLang="zh-CN" sz="6000">
                <a:ln w="12700">
                  <a:noFill/>
                </a:ln>
                <a:solidFill>
                  <a:srgbClr val="D23918">
                    <a:alpha val="100000"/>
                  </a:srgbClr>
                </a:solidFill>
                <a:latin typeface="华文中宋" panose="02010600040101010101" pitchFamily="2" charset="-122"/>
                <a:ea typeface="华文中宋" panose="02010600040101010101" pitchFamily="2" charset="-122"/>
                <a:cs typeface="华文中宋" panose="02010600040101010101" pitchFamily="2" charset="-122"/>
              </a:rPr>
              <a:t>01</a:t>
            </a:r>
            <a:endParaRPr kumimoji="1" lang="zh-CN" altLang="en-US"/>
          </a:p>
        </p:txBody>
      </p:sp>
      <p:sp>
        <p:nvSpPr>
          <p:cNvPr id="10" name="标题 1"/>
          <p:cNvSpPr txBox="1"/>
          <p:nvPr/>
        </p:nvSpPr>
        <p:spPr>
          <a:xfrm>
            <a:off x="5405799" y="1469986"/>
            <a:ext cx="1331088" cy="1331088"/>
          </a:xfrm>
          <a:prstGeom prst="ellipse">
            <a:avLst/>
          </a:prstGeom>
          <a:noFill/>
          <a:ln w="12700" cap="sq">
            <a:solidFill>
              <a:schemeClr val="accent1"/>
            </a:solidFill>
            <a:miter/>
          </a:ln>
          <a:effectLst>
            <a:outerShdw blurRad="50800" dist="38100" dir="5400000" algn="t" rotWithShape="0">
              <a:schemeClr val="accent2">
                <a:lumMod val="50000"/>
                <a:alpha val="25000"/>
              </a:schemeClr>
            </a:outerShdw>
          </a:effectLst>
        </p:spPr>
        <p:txBody>
          <a:bodyPr vert="horz" wrap="square" lIns="91440" tIns="45720" rIns="91440" bIns="45720" rtlCol="0" anchor="ctr"/>
          <a:lstStyle/>
          <a:p>
            <a:pPr algn="ct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760700" y="2185421"/>
            <a:ext cx="5040000" cy="2160000"/>
          </a:xfrm>
          <a:prstGeom prst="rect">
            <a:avLst/>
          </a:prstGeom>
          <a:solidFill>
            <a:schemeClr val="accent1">
              <a:lumMod val="20000"/>
              <a:lumOff val="80000"/>
              <a:alpha val="70000"/>
            </a:schemeClr>
          </a:solidFill>
          <a:ln w="12700" cap="rnd">
            <a:noFill/>
            <a:round/>
          </a:ln>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4" name="标题 1"/>
          <p:cNvSpPr txBox="1"/>
          <p:nvPr/>
        </p:nvSpPr>
        <p:spPr>
          <a:xfrm>
            <a:off x="760700" y="4613765"/>
            <a:ext cx="5040000" cy="2160000"/>
          </a:xfrm>
          <a:prstGeom prst="rect">
            <a:avLst/>
          </a:prstGeom>
          <a:solidFill>
            <a:schemeClr val="accent1">
              <a:lumMod val="20000"/>
              <a:lumOff val="80000"/>
              <a:alpha val="70000"/>
            </a:schemeClr>
          </a:solidFill>
          <a:ln w="12700" cap="rnd">
            <a:noFill/>
            <a:round/>
          </a:ln>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5" name="标题 1"/>
          <p:cNvSpPr txBox="1"/>
          <p:nvPr/>
        </p:nvSpPr>
        <p:spPr>
          <a:xfrm>
            <a:off x="6371202" y="2185421"/>
            <a:ext cx="5040000" cy="2160000"/>
          </a:xfrm>
          <a:prstGeom prst="rect">
            <a:avLst/>
          </a:prstGeom>
          <a:solidFill>
            <a:schemeClr val="accent1">
              <a:lumMod val="20000"/>
              <a:lumOff val="80000"/>
              <a:alpha val="70000"/>
            </a:schemeClr>
          </a:solidFill>
          <a:ln w="12700" cap="rnd">
            <a:noFill/>
            <a:round/>
          </a:ln>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6" name="标题 1"/>
          <p:cNvSpPr txBox="1"/>
          <p:nvPr/>
        </p:nvSpPr>
        <p:spPr>
          <a:xfrm>
            <a:off x="6371202" y="4613765"/>
            <a:ext cx="5040000" cy="2160000"/>
          </a:xfrm>
          <a:prstGeom prst="rect">
            <a:avLst/>
          </a:prstGeom>
          <a:solidFill>
            <a:schemeClr val="accent1">
              <a:lumMod val="20000"/>
              <a:lumOff val="80000"/>
              <a:alpha val="70000"/>
            </a:schemeClr>
          </a:solidFill>
          <a:ln w="12700" cap="rnd">
            <a:noFill/>
            <a:round/>
          </a:ln>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7" name="标题 1"/>
          <p:cNvSpPr txBox="1"/>
          <p:nvPr/>
        </p:nvSpPr>
        <p:spPr>
          <a:xfrm>
            <a:off x="680326" y="2106515"/>
            <a:ext cx="432000" cy="432000"/>
          </a:xfrm>
          <a:prstGeom prst="halfFrame">
            <a:avLst/>
          </a:prstGeom>
          <a:solidFill>
            <a:schemeClr val="accent1"/>
          </a:solidFill>
          <a:ln w="12700" cap="sq">
            <a:noFill/>
            <a:miter/>
          </a:ln>
          <a:effectLst>
            <a:outerShdw blurRad="317500" dist="127000" dir="27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8" name="标题 1"/>
          <p:cNvSpPr txBox="1"/>
          <p:nvPr/>
        </p:nvSpPr>
        <p:spPr>
          <a:xfrm>
            <a:off x="6286661" y="2106515"/>
            <a:ext cx="432000" cy="432000"/>
          </a:xfrm>
          <a:prstGeom prst="halfFrame">
            <a:avLst/>
          </a:prstGeom>
          <a:solidFill>
            <a:schemeClr val="accent1"/>
          </a:solidFill>
          <a:ln w="12700" cap="sq">
            <a:noFill/>
            <a:miter/>
          </a:ln>
          <a:effectLst>
            <a:outerShdw blurRad="317500" dist="127000" dir="27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9" name="标题 1"/>
          <p:cNvSpPr txBox="1"/>
          <p:nvPr/>
        </p:nvSpPr>
        <p:spPr>
          <a:xfrm>
            <a:off x="680326" y="4536222"/>
            <a:ext cx="432000" cy="432000"/>
          </a:xfrm>
          <a:prstGeom prst="halfFrame">
            <a:avLst/>
          </a:prstGeom>
          <a:solidFill>
            <a:schemeClr val="accent1"/>
          </a:solidFill>
          <a:ln w="12700" cap="sq">
            <a:noFill/>
            <a:miter/>
          </a:ln>
          <a:effectLst>
            <a:outerShdw blurRad="317500" dist="127000" dir="27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10" name="标题 1"/>
          <p:cNvSpPr txBox="1"/>
          <p:nvPr/>
        </p:nvSpPr>
        <p:spPr>
          <a:xfrm>
            <a:off x="6286661" y="4536222"/>
            <a:ext cx="432000" cy="432000"/>
          </a:xfrm>
          <a:prstGeom prst="halfFrame">
            <a:avLst/>
          </a:prstGeom>
          <a:solidFill>
            <a:schemeClr val="accent1"/>
          </a:solidFill>
          <a:ln w="12700" cap="sq">
            <a:noFill/>
            <a:miter/>
          </a:ln>
          <a:effectLst>
            <a:outerShdw blurRad="317500" dist="127000" dir="2700000" algn="tr" rotWithShape="0">
              <a:schemeClr val="accent1">
                <a:lumMod val="75000"/>
                <a:alpha val="3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11" name="标题 1"/>
          <p:cNvSpPr txBox="1"/>
          <p:nvPr/>
        </p:nvSpPr>
        <p:spPr>
          <a:xfrm>
            <a:off x="1084197" y="2995224"/>
            <a:ext cx="4393006" cy="1080000"/>
          </a:xfrm>
          <a:prstGeom prst="rect">
            <a:avLst/>
          </a:prstGeom>
          <a:noFill/>
          <a:ln>
            <a:noFill/>
          </a:ln>
        </p:spPr>
        <p:txBody>
          <a:bodyPr vert="horz" wrap="square" lIns="0" tIns="0" rIns="0" bIns="0" rtlCol="0" anchor="t"/>
          <a:lstStyle/>
          <a:p>
            <a:pPr algn="l"/>
            <a:r>
              <a:rPr kumimoji="1" lang="en-US" altLang="zh-CN" sz="24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是凝聚人心、汇聚力量，实现新时代新征程党的中心任务的迫切需要</a:t>
            </a:r>
            <a:endParaRPr kumimoji="1" lang="en-US" altLang="zh-CN" sz="240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12" name="标题 1"/>
          <p:cNvSpPr txBox="1"/>
          <p:nvPr/>
        </p:nvSpPr>
        <p:spPr>
          <a:xfrm>
            <a:off x="1084197" y="2354153"/>
            <a:ext cx="4393006" cy="641176"/>
          </a:xfrm>
          <a:prstGeom prst="rect">
            <a:avLst/>
          </a:prstGeom>
          <a:noFill/>
          <a:ln>
            <a:noFill/>
          </a:ln>
        </p:spPr>
        <p:txBody>
          <a:bodyPr vert="horz" wrap="square" lIns="0" tIns="0" rIns="0" bIns="0" rtlCol="0" anchor="ctr"/>
          <a:lstStyle/>
          <a:p>
            <a:pPr algn="l"/>
            <a:endParaRPr kumimoji="1" lang="zh-CN" altLang="en-US">
              <a:latin typeface="黑体" panose="02010609060101010101" charset="-122"/>
              <a:ea typeface="黑体" panose="02010609060101010101" charset="-122"/>
            </a:endParaRPr>
          </a:p>
        </p:txBody>
      </p:sp>
      <p:sp>
        <p:nvSpPr>
          <p:cNvPr id="13" name="标题 1"/>
          <p:cNvSpPr txBox="1"/>
          <p:nvPr/>
        </p:nvSpPr>
        <p:spPr>
          <a:xfrm>
            <a:off x="1084197" y="5433942"/>
            <a:ext cx="4393006" cy="1080000"/>
          </a:xfrm>
          <a:prstGeom prst="rect">
            <a:avLst/>
          </a:prstGeom>
          <a:noFill/>
          <a:ln>
            <a:noFill/>
          </a:ln>
        </p:spPr>
        <p:txBody>
          <a:bodyPr vert="horz" wrap="square" lIns="0" tIns="0" rIns="0" bIns="0" rtlCol="0" anchor="t"/>
          <a:lstStyle/>
          <a:p>
            <a:pPr algn="l"/>
            <a:r>
              <a:rPr kumimoji="1" lang="en-US" altLang="zh-CN" sz="24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是完善和发展中国特色社会主义制度、推进国家治理体系和治理能力现代化的迫切需要</a:t>
            </a:r>
            <a:endParaRPr kumimoji="1" lang="en-US" altLang="zh-CN" sz="240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14" name="标题 1"/>
          <p:cNvSpPr txBox="1"/>
          <p:nvPr/>
        </p:nvSpPr>
        <p:spPr>
          <a:xfrm>
            <a:off x="1084197" y="4792871"/>
            <a:ext cx="4393006" cy="641176"/>
          </a:xfrm>
          <a:prstGeom prst="rect">
            <a:avLst/>
          </a:prstGeom>
          <a:noFill/>
          <a:ln>
            <a:noFill/>
          </a:ln>
        </p:spPr>
        <p:txBody>
          <a:bodyPr vert="horz" wrap="square" lIns="0" tIns="0" rIns="0" bIns="0" rtlCol="0" anchor="ctr"/>
          <a:lstStyle/>
          <a:p>
            <a:pPr algn="l"/>
            <a:endParaRPr kumimoji="1" lang="zh-CN" altLang="en-US">
              <a:latin typeface="黑体" panose="02010609060101010101" charset="-122"/>
              <a:ea typeface="黑体" panose="02010609060101010101" charset="-122"/>
            </a:endParaRPr>
          </a:p>
        </p:txBody>
      </p:sp>
      <p:sp>
        <p:nvSpPr>
          <p:cNvPr id="15" name="标题 1"/>
          <p:cNvSpPr txBox="1"/>
          <p:nvPr/>
        </p:nvSpPr>
        <p:spPr>
          <a:xfrm>
            <a:off x="6694699" y="3003341"/>
            <a:ext cx="4393006" cy="1080000"/>
          </a:xfrm>
          <a:prstGeom prst="rect">
            <a:avLst/>
          </a:prstGeom>
          <a:noFill/>
          <a:ln>
            <a:noFill/>
          </a:ln>
        </p:spPr>
        <p:txBody>
          <a:bodyPr vert="horz" wrap="square" lIns="0" tIns="0" rIns="0" bIns="0" rtlCol="0" anchor="t"/>
          <a:lstStyle/>
          <a:p>
            <a:pPr algn="l"/>
            <a:r>
              <a:rPr kumimoji="1" lang="en-US" altLang="zh-CN" sz="24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是推动高质量发展、更好适应我国社会主要矛盾变化的迫切需要</a:t>
            </a:r>
            <a:endParaRPr kumimoji="1" lang="en-US" altLang="zh-CN" sz="240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16" name="标题 1"/>
          <p:cNvSpPr txBox="1"/>
          <p:nvPr/>
        </p:nvSpPr>
        <p:spPr>
          <a:xfrm>
            <a:off x="6694699" y="2362270"/>
            <a:ext cx="4393006" cy="641176"/>
          </a:xfrm>
          <a:prstGeom prst="rect">
            <a:avLst/>
          </a:prstGeom>
          <a:noFill/>
          <a:ln>
            <a:noFill/>
          </a:ln>
        </p:spPr>
        <p:txBody>
          <a:bodyPr vert="horz" wrap="square" lIns="0" tIns="0" rIns="0" bIns="0" rtlCol="0" anchor="ctr"/>
          <a:lstStyle/>
          <a:p>
            <a:pPr algn="l"/>
            <a:endParaRPr kumimoji="1" lang="zh-CN" altLang="en-US">
              <a:latin typeface="黑体" panose="02010609060101010101" charset="-122"/>
              <a:ea typeface="黑体" panose="02010609060101010101" charset="-122"/>
            </a:endParaRPr>
          </a:p>
        </p:txBody>
      </p:sp>
      <p:sp>
        <p:nvSpPr>
          <p:cNvPr id="17" name="标题 1"/>
          <p:cNvSpPr txBox="1"/>
          <p:nvPr/>
        </p:nvSpPr>
        <p:spPr>
          <a:xfrm>
            <a:off x="6942455" y="5514975"/>
            <a:ext cx="4145280" cy="1080135"/>
          </a:xfrm>
          <a:prstGeom prst="rect">
            <a:avLst/>
          </a:prstGeom>
          <a:noFill/>
          <a:ln>
            <a:noFill/>
          </a:ln>
        </p:spPr>
        <p:txBody>
          <a:bodyPr vert="horz" wrap="square" lIns="0" tIns="0" rIns="0" bIns="0" rtlCol="0" anchor="t"/>
          <a:lstStyle/>
          <a:p>
            <a:pPr algn="l"/>
            <a:r>
              <a:rPr kumimoji="1" lang="en-US" altLang="zh-CN" sz="24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是应对重大风险挑战、推动党和国家事业行稳致远的迫切需要</a:t>
            </a:r>
            <a:endParaRPr kumimoji="1" lang="en-US" altLang="zh-CN" sz="240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18" name="标题 1"/>
          <p:cNvSpPr txBox="1"/>
          <p:nvPr/>
        </p:nvSpPr>
        <p:spPr>
          <a:xfrm>
            <a:off x="6694699" y="4782498"/>
            <a:ext cx="4393006" cy="641176"/>
          </a:xfrm>
          <a:prstGeom prst="rect">
            <a:avLst/>
          </a:prstGeom>
          <a:noFill/>
          <a:ln>
            <a:noFill/>
          </a:ln>
        </p:spPr>
        <p:txBody>
          <a:bodyPr vert="horz" wrap="square" lIns="0" tIns="0" rIns="0" bIns="0" rtlCol="0" anchor="ctr"/>
          <a:lstStyle/>
          <a:p>
            <a:pPr algn="l"/>
            <a:endParaRPr kumimoji="1" lang="zh-CN" altLang="en-US">
              <a:latin typeface="黑体" panose="02010609060101010101" charset="-122"/>
              <a:ea typeface="黑体" panose="02010609060101010101" charset="-122"/>
            </a:endParaRPr>
          </a:p>
        </p:txBody>
      </p:sp>
      <p:sp>
        <p:nvSpPr>
          <p:cNvPr id="19"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1.党的二十届三中全会的主题</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20" name="对象6"/>
          <p:cNvSpPr/>
          <p:nvPr>
            <p:custDataLst>
              <p:tags r:id="rId1"/>
            </p:custDataLst>
          </p:nvPr>
        </p:nvSpPr>
        <p:spPr>
          <a:xfrm>
            <a:off x="4283767" y="2916043"/>
            <a:ext cx="3712751" cy="3678913"/>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15000"/>
            </a:schemeClr>
          </a:solidFill>
        </p:spPr>
        <p:txBody>
          <a:bodyPr>
            <a:noAutofit/>
          </a:bodyPr>
          <a:lstStyle/>
          <a:p>
            <a:endParaRPr lang="zh-CN" altLang="en-US" dirty="0">
              <a:latin typeface="黑体" panose="02010609060101010101" charset="-122"/>
              <a:ea typeface="黑体" panose="02010609060101010101" charset="-122"/>
            </a:endParaRPr>
          </a:p>
        </p:txBody>
      </p:sp>
      <p:sp>
        <p:nvSpPr>
          <p:cNvPr id="21" name="对象6"/>
          <p:cNvSpPr/>
          <p:nvPr>
            <p:custDataLst>
              <p:tags r:id="rId2"/>
            </p:custDataLst>
          </p:nvPr>
        </p:nvSpPr>
        <p:spPr>
          <a:xfrm>
            <a:off x="4410767" y="3043043"/>
            <a:ext cx="3712751" cy="3678913"/>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15000"/>
            </a:schemeClr>
          </a:solidFill>
        </p:spPr>
        <p:txBody>
          <a:bodyPr>
            <a:noAutofit/>
          </a:bodyPr>
          <a:lstStyle/>
          <a:p>
            <a:endParaRPr lang="zh-CN" altLang="en-US" dirty="0">
              <a:latin typeface="黑体" panose="02010609060101010101" charset="-122"/>
              <a:ea typeface="黑体" panose="02010609060101010101" charset="-122"/>
            </a:endParaRPr>
          </a:p>
        </p:txBody>
      </p:sp>
      <p:sp>
        <p:nvSpPr>
          <p:cNvPr id="22" name="对象12"/>
          <p:cNvSpPr>
            <a:spLocks noChangeAspect="1"/>
          </p:cNvSpPr>
          <p:nvPr>
            <p:custDataLst>
              <p:tags r:id="rId3"/>
            </p:custDataLst>
          </p:nvPr>
        </p:nvSpPr>
        <p:spPr>
          <a:xfrm>
            <a:off x="4607588" y="3332573"/>
            <a:ext cx="2897125" cy="2846431"/>
          </a:xfrm>
          <a:custGeom>
            <a:avLst/>
            <a:gdLst/>
            <a:ahLst/>
            <a:cxnLst/>
            <a:rect l="l" t="t" r="r" b="b"/>
            <a:pathLst>
              <a:path w="2340864" h="2340864">
                <a:moveTo>
                  <a:pt x="987552" y="73152"/>
                </a:moveTo>
                <a:lnTo>
                  <a:pt x="73152" y="987552"/>
                </a:lnTo>
                <a:cubicBezTo>
                  <a:pt x="-27432" y="1088136"/>
                  <a:pt x="-27432" y="1252728"/>
                  <a:pt x="73152" y="1353312"/>
                </a:cubicBezTo>
                <a:lnTo>
                  <a:pt x="987552" y="2267712"/>
                </a:lnTo>
                <a:cubicBezTo>
                  <a:pt x="1088136" y="2368296"/>
                  <a:pt x="1252728" y="2368296"/>
                  <a:pt x="1353312" y="2267712"/>
                </a:cubicBezTo>
                <a:lnTo>
                  <a:pt x="2267712" y="1353312"/>
                </a:lnTo>
                <a:cubicBezTo>
                  <a:pt x="2368296" y="1252728"/>
                  <a:pt x="2368296" y="1088136"/>
                  <a:pt x="2267712" y="987552"/>
                </a:cubicBezTo>
                <a:lnTo>
                  <a:pt x="1353312" y="73152"/>
                </a:lnTo>
                <a:cubicBezTo>
                  <a:pt x="1252728" y="-27432"/>
                  <a:pt x="1088136" y="-27432"/>
                  <a:pt x="987552" y="73152"/>
                </a:cubicBezTo>
              </a:path>
            </a:pathLst>
          </a:custGeom>
          <a:noFill/>
          <a:ln w="53975">
            <a:solidFill>
              <a:schemeClr val="accent1"/>
            </a:solidFill>
          </a:ln>
        </p:spPr>
        <p:txBody>
          <a:bodyPr wrap="square" lIns="360000" tIns="0" rIns="360000" bIns="0" anchor="ctr" anchorCtr="0">
            <a:noAutofit/>
          </a:bodyPr>
          <a:lstStyle/>
          <a:p>
            <a:pPr algn="ctr">
              <a:spcBef>
                <a:spcPct val="0"/>
              </a:spcBef>
              <a:spcAft>
                <a:spcPct val="0"/>
              </a:spcAft>
            </a:pPr>
            <a:r>
              <a:rPr lang="zh-CN" altLang="en-US" sz="2700" b="1">
                <a:solidFill>
                  <a:schemeClr val="accent5"/>
                </a:solidFill>
                <a:latin typeface="黑体" panose="02010609060101010101" charset="-122"/>
                <a:ea typeface="黑体" panose="02010609060101010101" charset="-122"/>
                <a:cs typeface="黑体" panose="02010609060101010101" charset="-122"/>
                <a:sym typeface="+mn-ea"/>
              </a:rPr>
              <a:t>四个</a:t>
            </a:r>
            <a:endParaRPr lang="zh-CN" altLang="en-US" sz="2700" b="1">
              <a:solidFill>
                <a:schemeClr val="accent5"/>
              </a:solidFill>
              <a:latin typeface="黑体" panose="02010609060101010101" charset="-122"/>
              <a:ea typeface="黑体" panose="02010609060101010101" charset="-122"/>
              <a:cs typeface="黑体" panose="02010609060101010101" charset="-122"/>
              <a:sym typeface="+mn-ea"/>
            </a:endParaRPr>
          </a:p>
          <a:p>
            <a:pPr algn="ctr">
              <a:spcBef>
                <a:spcPct val="0"/>
              </a:spcBef>
              <a:spcAft>
                <a:spcPct val="0"/>
              </a:spcAft>
            </a:pPr>
            <a:r>
              <a:rPr lang="en-US" altLang="zh-CN" sz="2700" b="1">
                <a:solidFill>
                  <a:schemeClr val="accent5"/>
                </a:solidFill>
                <a:latin typeface="黑体" panose="02010609060101010101" charset="-122"/>
                <a:ea typeface="黑体" panose="02010609060101010101" charset="-122"/>
                <a:cs typeface="黑体" panose="02010609060101010101" charset="-122"/>
                <a:sym typeface="+mn-ea"/>
              </a:rPr>
              <a:t>“</a:t>
            </a:r>
            <a:r>
              <a:rPr lang="zh-CN" altLang="en-US" sz="2700" b="1">
                <a:solidFill>
                  <a:schemeClr val="accent5"/>
                </a:solidFill>
                <a:latin typeface="黑体" panose="02010609060101010101" charset="-122"/>
                <a:ea typeface="黑体" panose="02010609060101010101" charset="-122"/>
                <a:cs typeface="黑体" panose="02010609060101010101" charset="-122"/>
                <a:sym typeface="+mn-ea"/>
              </a:rPr>
              <a:t>迫切需要</a:t>
            </a:r>
            <a:r>
              <a:rPr lang="en-US" altLang="zh-CN" sz="2700" b="1">
                <a:solidFill>
                  <a:schemeClr val="accent5"/>
                </a:solidFill>
                <a:latin typeface="黑体" panose="02010609060101010101" charset="-122"/>
                <a:ea typeface="黑体" panose="02010609060101010101" charset="-122"/>
                <a:cs typeface="黑体" panose="02010609060101010101" charset="-122"/>
                <a:sym typeface="+mn-ea"/>
              </a:rPr>
              <a:t>”</a:t>
            </a:r>
            <a:endParaRPr lang="en-US" altLang="zh-CN" sz="2700" b="1">
              <a:solidFill>
                <a:schemeClr val="accent5"/>
              </a:solidFill>
              <a:latin typeface="黑体" panose="02010609060101010101" charset="-122"/>
              <a:ea typeface="黑体" panose="02010609060101010101" charset="-122"/>
              <a:cs typeface="黑体" panose="02010609060101010101" charset="-122"/>
              <a:sym typeface="+mn-ea"/>
            </a:endParaRPr>
          </a:p>
        </p:txBody>
      </p:sp>
      <p:sp>
        <p:nvSpPr>
          <p:cNvPr id="23" name="文本框 22"/>
          <p:cNvSpPr txBox="1"/>
          <p:nvPr/>
        </p:nvSpPr>
        <p:spPr>
          <a:xfrm>
            <a:off x="760730" y="1011555"/>
            <a:ext cx="10650220" cy="1014730"/>
          </a:xfrm>
          <a:prstGeom prst="rect">
            <a:avLst/>
          </a:prstGeom>
        </p:spPr>
        <p:txBody>
          <a:bodyPr wrap="square">
            <a:spAutoFit/>
          </a:bodyPr>
          <a:lstStyle/>
          <a:p>
            <a:r>
              <a:rPr lang="zh-CN" altLang="en-US" sz="2000"/>
              <a:t>围绕党的中心任务谋划和部署改革，是党领导改革开放的成功经验。从实践经验和现实需要出发，中央政治局决定党的二十届三中全会研究</a:t>
            </a:r>
            <a:r>
              <a:rPr lang="zh-CN" altLang="en-US" sz="2000" b="1">
                <a:solidFill>
                  <a:srgbClr val="0070C0"/>
                </a:solidFill>
              </a:rPr>
              <a:t>进一步全面深化改革、推进中国式现代化</a:t>
            </a:r>
            <a:r>
              <a:rPr lang="zh-CN" altLang="en-US" sz="2000"/>
              <a:t>问题，主要有“四个迫切需要”：</a:t>
            </a:r>
            <a:endParaRPr lang="zh-CN" altLang="en-US" sz="20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fade">
                                      <p:cBhvr>
                                        <p:cTn id="20" dur="1000"/>
                                        <p:tgtEl>
                                          <p:spTgt spid="23">
                                            <p:txEl>
                                              <p:pRg st="0" end="0"/>
                                            </p:txEl>
                                          </p:spTgt>
                                        </p:tgtEl>
                                      </p:cBhvr>
                                    </p:animEffect>
                                    <p:anim calcmode="lin" valueType="num">
                                      <p:cBhvr>
                                        <p:cTn id="21"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par>
                          <p:cTn id="33" fill="hold">
                            <p:stCondLst>
                              <p:cond delay="1000"/>
                            </p:stCondLst>
                            <p:childTnLst>
                              <p:par>
                                <p:cTn id="34" presetID="3" presetClass="entr" presetSubtype="1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par>
                          <p:cTn id="37" fill="hold">
                            <p:stCondLst>
                              <p:cond delay="1500"/>
                            </p:stCondLst>
                            <p:childTnLst>
                              <p:par>
                                <p:cTn id="38" presetID="3" presetClass="entr" presetSubtype="1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par>
                          <p:cTn id="41" fill="hold">
                            <p:stCondLst>
                              <p:cond delay="2000"/>
                            </p:stCondLst>
                            <p:childTnLst>
                              <p:par>
                                <p:cTn id="42" presetID="3" presetClass="entr" presetSubtype="1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P spid="19" grpId="0"/>
      <p:bldP spid="21" grpId="0" bldLvl="0" animBg="1"/>
      <p:bldP spid="2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11" name="文本框 10"/>
          <p:cNvSpPr txBox="1"/>
          <p:nvPr/>
        </p:nvSpPr>
        <p:spPr>
          <a:xfrm>
            <a:off x="1068705" y="3004185"/>
            <a:ext cx="8201025" cy="849630"/>
          </a:xfrm>
          <a:prstGeom prst="rect">
            <a:avLst/>
          </a:prstGeom>
          <a:noFill/>
        </p:spPr>
        <p:txBody>
          <a:bodyPr wrap="square" rtlCol="0">
            <a:noAutofit/>
          </a:bodyPr>
          <a:lstStyle/>
          <a:p>
            <a:pPr algn="just"/>
            <a:r>
              <a:rPr lang="zh-CN" altLang="zh-CN" sz="4000" b="1" dirty="0">
                <a:solidFill>
                  <a:schemeClr val="bg1"/>
                </a:solidFill>
                <a:effectLst>
                  <a:outerShdw blurRad="114300" dist="76200" algn="l" rotWithShape="0">
                    <a:srgbClr val="002060">
                      <a:alpha val="12000"/>
                    </a:srgbClr>
                  </a:outerShdw>
                </a:effectLst>
                <a:latin typeface="黑体" panose="02010609060101010101" charset="-122"/>
                <a:ea typeface="黑体" panose="02010609060101010101" charset="-122"/>
                <a:cs typeface="阿里巴巴普惠体" panose="00020600040101010101" charset="-122"/>
              </a:rPr>
              <a:t>现代化和中国式</a:t>
            </a:r>
            <a:r>
              <a:rPr lang="zh-CN" altLang="zh-CN" sz="4000" b="1" dirty="0">
                <a:solidFill>
                  <a:schemeClr val="bg1"/>
                </a:solidFill>
                <a:effectLst>
                  <a:outerShdw blurRad="114300" dist="76200" algn="l" rotWithShape="0">
                    <a:srgbClr val="002060">
                      <a:alpha val="12000"/>
                    </a:srgbClr>
                  </a:outerShdw>
                </a:effectLst>
                <a:latin typeface="黑体" panose="02010609060101010101" charset="-122"/>
                <a:ea typeface="黑体" panose="02010609060101010101" charset="-122"/>
                <a:cs typeface="阿里巴巴普惠体" panose="00020600040101010101" charset="-122"/>
                <a:sym typeface="+mn-ea"/>
              </a:rPr>
              <a:t>现代化</a:t>
            </a:r>
            <a:r>
              <a:rPr lang="zh-CN" altLang="zh-CN" sz="4000" b="1" dirty="0">
                <a:solidFill>
                  <a:schemeClr val="bg1"/>
                </a:solidFill>
                <a:effectLst>
                  <a:outerShdw blurRad="114300" dist="76200" algn="l" rotWithShape="0">
                    <a:srgbClr val="002060">
                      <a:alpha val="12000"/>
                    </a:srgbClr>
                  </a:outerShdw>
                </a:effectLst>
                <a:latin typeface="黑体" panose="02010609060101010101" charset="-122"/>
                <a:ea typeface="黑体" panose="02010609060101010101" charset="-122"/>
                <a:cs typeface="阿里巴巴普惠体" panose="00020600040101010101" charset="-122"/>
              </a:rPr>
              <a:t>的基本含义</a:t>
            </a:r>
            <a:endParaRPr lang="zh-CN" altLang="zh-CN" sz="4000" b="1" dirty="0">
              <a:solidFill>
                <a:schemeClr val="bg1"/>
              </a:solidFill>
              <a:effectLst>
                <a:outerShdw blurRad="114300" dist="76200" algn="l" rotWithShape="0">
                  <a:srgbClr val="002060">
                    <a:alpha val="12000"/>
                  </a:srgbClr>
                </a:outerShdw>
              </a:effectLst>
              <a:latin typeface="黑体" panose="02010609060101010101" charset="-122"/>
              <a:ea typeface="黑体" panose="02010609060101010101" charset="-122"/>
              <a:cs typeface="阿里巴巴普惠体" panose="00020600040101010101" charset="-122"/>
              <a:sym typeface="Arial" panose="020B0604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11" name="标题 1"/>
          <p:cNvSpPr txBox="1"/>
          <p:nvPr/>
        </p:nvSpPr>
        <p:spPr>
          <a:xfrm>
            <a:off x="7259955" y="1071880"/>
            <a:ext cx="4641850" cy="5589270"/>
          </a:xfrm>
          <a:prstGeom prst="roundRect">
            <a:avLst>
              <a:gd name="adj" fmla="val 5159"/>
            </a:avLst>
          </a:prstGeom>
          <a:solidFill>
            <a:srgbClr val="0070C0"/>
          </a:solidFill>
          <a:ln w="12700" cap="sq">
            <a:noFill/>
            <a:miter/>
          </a:ln>
        </p:spPr>
        <p:txBody>
          <a:bodyPr vert="horz" wrap="square" lIns="91440" tIns="45720" rIns="91440" bIns="45720" rtlCol="0" anchor="ctr"/>
          <a:lstStyle/>
          <a:p>
            <a:pPr algn="ctr"/>
            <a:endParaRPr kumimoji="1" lang="zh-CN" altLang="en-US">
              <a:solidFill>
                <a:srgbClr val="FF0000"/>
              </a:solidFill>
              <a:latin typeface="黑体" panose="02010609060101010101" charset="-122"/>
              <a:ea typeface="黑体" panose="02010609060101010101" charset="-122"/>
            </a:endParaRPr>
          </a:p>
        </p:txBody>
      </p:sp>
      <p:sp>
        <p:nvSpPr>
          <p:cNvPr id="12" name="标题 1"/>
          <p:cNvSpPr txBox="1"/>
          <p:nvPr/>
        </p:nvSpPr>
        <p:spPr>
          <a:xfrm>
            <a:off x="7364095" y="1071880"/>
            <a:ext cx="4455160" cy="5489575"/>
          </a:xfrm>
          <a:prstGeom prst="rect">
            <a:avLst/>
          </a:prstGeom>
          <a:noFill/>
          <a:ln>
            <a:noFill/>
          </a:ln>
        </p:spPr>
        <p:txBody>
          <a:bodyPr vert="horz" wrap="square" lIns="0" tIns="0" rIns="0" bIns="0" rtlCol="0" anchor="t"/>
          <a:lstStyle/>
          <a:p>
            <a:pPr algn="l">
              <a:lnSpc>
                <a:spcPct val="150000"/>
              </a:lnSpc>
            </a:pPr>
            <a:r>
              <a:rPr kumimoji="1" lang="en-US" altLang="zh-CN" sz="2000">
                <a:ln w="12700">
                  <a:noFill/>
                </a:ln>
                <a:solidFill>
                  <a:srgbClr val="FFFFFF">
                    <a:alpha val="100000"/>
                  </a:srgbClr>
                </a:solidFill>
                <a:latin typeface="黑体" panose="02010609060101010101" charset="-122"/>
                <a:ea typeface="黑体" panose="02010609060101010101" charset="-122"/>
                <a:cs typeface="黑体" panose="02010609060101010101" charset="-122"/>
              </a:rPr>
              <a:t>巩固和发展了中国特色社会主义制度优势，根本制度日益巩固，基本制度不断完善，重要制度创新取得丰硕成果。</a:t>
            </a:r>
            <a:endParaRPr kumimoji="1" lang="en-US" altLang="zh-CN" sz="2000">
              <a:ln w="12700">
                <a:noFill/>
              </a:ln>
              <a:solidFill>
                <a:srgbClr val="FFFFFF">
                  <a:alpha val="100000"/>
                </a:srgbClr>
              </a:solidFill>
              <a:latin typeface="黑体" panose="02010609060101010101" charset="-122"/>
              <a:ea typeface="黑体" panose="02010609060101010101" charset="-122"/>
              <a:cs typeface="黑体" panose="02010609060101010101" charset="-122"/>
            </a:endParaRPr>
          </a:p>
          <a:p>
            <a:pPr algn="l">
              <a:lnSpc>
                <a:spcPct val="150000"/>
              </a:lnSpc>
            </a:pPr>
            <a:r>
              <a:rPr kumimoji="1" lang="en-US" altLang="zh-CN" sz="2000">
                <a:ln w="12700">
                  <a:noFill/>
                </a:ln>
                <a:solidFill>
                  <a:srgbClr val="FFFFFF">
                    <a:alpha val="100000"/>
                  </a:srgbClr>
                </a:solidFill>
                <a:latin typeface="黑体" panose="02010609060101010101" charset="-122"/>
                <a:ea typeface="黑体" panose="02010609060101010101" charset="-122"/>
                <a:cs typeface="黑体" panose="02010609060101010101" charset="-122"/>
              </a:rPr>
              <a:t>通过发展全过程人民民主制度，全面、广泛、有机衔接的人民当家作主制度体系更加健全。</a:t>
            </a:r>
            <a:endParaRPr kumimoji="1" lang="en-US" altLang="zh-CN" sz="2000">
              <a:ln w="12700">
                <a:noFill/>
              </a:ln>
              <a:solidFill>
                <a:srgbClr val="FFFFFF">
                  <a:alpha val="100000"/>
                </a:srgbClr>
              </a:solidFill>
              <a:latin typeface="黑体" panose="02010609060101010101" charset="-122"/>
              <a:ea typeface="黑体" panose="02010609060101010101" charset="-122"/>
              <a:cs typeface="黑体" panose="02010609060101010101" charset="-122"/>
            </a:endParaRPr>
          </a:p>
          <a:p>
            <a:pPr algn="l">
              <a:lnSpc>
                <a:spcPct val="150000"/>
              </a:lnSpc>
            </a:pPr>
            <a:r>
              <a:rPr kumimoji="1" lang="en-US" altLang="zh-CN" sz="2000">
                <a:ln w="12700">
                  <a:noFill/>
                </a:ln>
                <a:solidFill>
                  <a:srgbClr val="FFFFFF">
                    <a:alpha val="100000"/>
                  </a:srgbClr>
                </a:solidFill>
                <a:latin typeface="黑体" panose="02010609060101010101" charset="-122"/>
                <a:ea typeface="黑体" panose="02010609060101010101" charset="-122"/>
                <a:cs typeface="黑体" panose="02010609060101010101" charset="-122"/>
              </a:rPr>
              <a:t>建设中国特色社会主义法治体系，科学立法、严格执法、公正司法、全民守法体制机制更加完善。</a:t>
            </a:r>
            <a:endParaRPr kumimoji="1" lang="en-US" altLang="zh-CN" sz="2000">
              <a:ln w="12700">
                <a:noFill/>
              </a:ln>
              <a:solidFill>
                <a:srgbClr val="FFFFFF">
                  <a:alpha val="100000"/>
                </a:srgbClr>
              </a:solidFill>
              <a:latin typeface="黑体" panose="02010609060101010101" charset="-122"/>
              <a:ea typeface="黑体" panose="02010609060101010101" charset="-122"/>
              <a:cs typeface="黑体" panose="02010609060101010101" charset="-122"/>
            </a:endParaRPr>
          </a:p>
          <a:p>
            <a:pPr algn="l">
              <a:lnSpc>
                <a:spcPct val="150000"/>
              </a:lnSpc>
            </a:pPr>
            <a:r>
              <a:rPr kumimoji="1" lang="en-US" altLang="zh-CN" sz="2000">
                <a:ln w="12700">
                  <a:noFill/>
                </a:ln>
                <a:solidFill>
                  <a:srgbClr val="FFFFFF">
                    <a:alpha val="100000"/>
                  </a:srgbClr>
                </a:solidFill>
                <a:latin typeface="黑体" panose="02010609060101010101" charset="-122"/>
                <a:ea typeface="黑体" panose="02010609060101010101" charset="-122"/>
                <a:cs typeface="黑体" panose="02010609060101010101" charset="-122"/>
              </a:rPr>
              <a:t>坚持马克思主义在意识形态领域指导地位，不断完善和发展社会主义先进文化制度。</a:t>
            </a:r>
            <a:endParaRPr kumimoji="1" lang="en-US" altLang="zh-CN" sz="2000">
              <a:ln w="12700">
                <a:noFill/>
              </a:ln>
              <a:solidFill>
                <a:srgbClr val="FFFFFF">
                  <a:alpha val="100000"/>
                </a:srgbClr>
              </a:solidFill>
              <a:latin typeface="黑体" panose="02010609060101010101" charset="-122"/>
              <a:ea typeface="黑体" panose="02010609060101010101" charset="-122"/>
              <a:cs typeface="黑体" panose="02010609060101010101" charset="-122"/>
            </a:endParaRPr>
          </a:p>
        </p:txBody>
      </p:sp>
      <p:sp>
        <p:nvSpPr>
          <p:cNvPr id="16" name="标题 1"/>
          <p:cNvSpPr txBox="1"/>
          <p:nvPr/>
        </p:nvSpPr>
        <p:spPr>
          <a:xfrm>
            <a:off x="1234440" y="4000773"/>
            <a:ext cx="4381500" cy="338554"/>
          </a:xfrm>
          <a:prstGeom prst="rect">
            <a:avLst/>
          </a:prstGeom>
          <a:noFill/>
          <a:ln>
            <a:noFill/>
          </a:ln>
        </p:spPr>
        <p:txBody>
          <a:bodyPr vert="horz" wrap="square" lIns="0" tIns="0" rIns="0" bIns="0" rtlCol="0" anchor="ctr"/>
          <a:lstStyle/>
          <a:p>
            <a:pPr algn="l"/>
            <a:endParaRPr kumimoji="1" lang="zh-CN" altLang="en-US">
              <a:latin typeface="黑体" panose="02010609060101010101" charset="-122"/>
              <a:ea typeface="黑体" panose="02010609060101010101" charset="-122"/>
            </a:endParaRPr>
          </a:p>
        </p:txBody>
      </p:sp>
      <p:sp>
        <p:nvSpPr>
          <p:cNvPr id="17"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2.新时代以来全面深化改革的成功实践和伟大成就</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18" name="矩形 17"/>
          <p:cNvSpPr/>
          <p:nvPr/>
        </p:nvSpPr>
        <p:spPr>
          <a:xfrm>
            <a:off x="4982830" y="2268840"/>
            <a:ext cx="1833786" cy="1655547"/>
          </a:xfrm>
          <a:prstGeom prst="rect">
            <a:avLst/>
          </a:prstGeom>
          <a:pattFill prst="pct5">
            <a:fgClr>
              <a:schemeClr val="accent2">
                <a:lumMod val="60000"/>
                <a:lumOff val="40000"/>
              </a:schemeClr>
            </a:fgClr>
            <a:bgClr>
              <a:schemeClr val="bg1"/>
            </a:bgClr>
          </a:pattFill>
          <a:ln w="12700" cap="rnd">
            <a:solidFill>
              <a:srgbClr val="F54E1A"/>
            </a:solid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1400" b="1">
              <a:solidFill>
                <a:schemeClr val="tx1">
                  <a:lumMod val="85000"/>
                  <a:lumOff val="15000"/>
                </a:schemeClr>
              </a:solidFill>
              <a:latin typeface="黑体" panose="02010609060101010101" charset="-122"/>
              <a:ea typeface="黑体" panose="02010609060101010101" charset="-122"/>
            </a:endParaRPr>
          </a:p>
        </p:txBody>
      </p:sp>
      <p:sp>
        <p:nvSpPr>
          <p:cNvPr id="19" name="矩形 18"/>
          <p:cNvSpPr/>
          <p:nvPr/>
        </p:nvSpPr>
        <p:spPr>
          <a:xfrm>
            <a:off x="2834032" y="2268840"/>
            <a:ext cx="1833786" cy="1655547"/>
          </a:xfrm>
          <a:prstGeom prst="rect">
            <a:avLst/>
          </a:prstGeom>
          <a:pattFill prst="pct5">
            <a:fgClr>
              <a:schemeClr val="accent2">
                <a:lumMod val="60000"/>
                <a:lumOff val="40000"/>
              </a:schemeClr>
            </a:fgClr>
            <a:bgClr>
              <a:schemeClr val="bg1"/>
            </a:bgClr>
          </a:pattFill>
          <a:ln w="12700" cap="rnd">
            <a:solidFill>
              <a:srgbClr val="F54E1A"/>
            </a:solid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1400" b="1">
              <a:solidFill>
                <a:schemeClr val="tx1">
                  <a:lumMod val="85000"/>
                  <a:lumOff val="15000"/>
                </a:schemeClr>
              </a:solidFill>
              <a:latin typeface="黑体" panose="02010609060101010101" charset="-122"/>
              <a:ea typeface="黑体" panose="02010609060101010101" charset="-122"/>
            </a:endParaRPr>
          </a:p>
        </p:txBody>
      </p:sp>
      <p:sp>
        <p:nvSpPr>
          <p:cNvPr id="20" name="矩形 19"/>
          <p:cNvSpPr/>
          <p:nvPr/>
        </p:nvSpPr>
        <p:spPr>
          <a:xfrm>
            <a:off x="685234" y="2268840"/>
            <a:ext cx="1833786" cy="1655547"/>
          </a:xfrm>
          <a:prstGeom prst="rect">
            <a:avLst/>
          </a:prstGeom>
          <a:pattFill prst="pct5">
            <a:fgClr>
              <a:schemeClr val="accent2">
                <a:lumMod val="60000"/>
                <a:lumOff val="40000"/>
              </a:schemeClr>
            </a:fgClr>
            <a:bgClr>
              <a:schemeClr val="bg1"/>
            </a:bgClr>
          </a:pattFill>
          <a:ln w="12700" cap="rnd">
            <a:solidFill>
              <a:srgbClr val="F54E1A"/>
            </a:solid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1400" b="1">
              <a:solidFill>
                <a:schemeClr val="tx1">
                  <a:lumMod val="85000"/>
                  <a:lumOff val="15000"/>
                </a:schemeClr>
              </a:solidFill>
              <a:latin typeface="黑体" panose="02010609060101010101" charset="-122"/>
              <a:ea typeface="黑体" panose="02010609060101010101" charset="-122"/>
            </a:endParaRPr>
          </a:p>
        </p:txBody>
      </p:sp>
      <p:sp>
        <p:nvSpPr>
          <p:cNvPr id="21" name="矩形: 圆角 3"/>
          <p:cNvSpPr/>
          <p:nvPr/>
        </p:nvSpPr>
        <p:spPr>
          <a:xfrm>
            <a:off x="1702766" y="1268690"/>
            <a:ext cx="4146379" cy="495972"/>
          </a:xfrm>
          <a:prstGeom prst="roundRect">
            <a:avLst>
              <a:gd name="adj" fmla="val 50000"/>
            </a:avLst>
          </a:prstGeom>
          <a:gradFill>
            <a:gsLst>
              <a:gs pos="0">
                <a:srgbClr val="F54E1A">
                  <a:lumMod val="60000"/>
                  <a:lumOff val="40000"/>
                </a:srgbClr>
              </a:gs>
              <a:gs pos="60000">
                <a:srgbClr val="F54E1A"/>
              </a:gs>
            </a:gsLst>
            <a:lin ang="2700000" scaled="0"/>
          </a:gradFill>
          <a:ln w="57150" cap="rnd" cmpd="sng" algn="ctr">
            <a:noFill/>
            <a:prstDash val="solid"/>
            <a:round/>
          </a:ln>
          <a:effectLst>
            <a:outerShdw blurRad="76200" dist="50800" dir="5400000" algn="ctr" rotWithShape="0">
              <a:srgbClr val="F54E1A">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endParaRPr lang="en-US" altLang="zh-CN" sz="2000" b="1" kern="0" dirty="0">
              <a:solidFill>
                <a:srgbClr val="FFFFFF"/>
              </a:solidFill>
              <a:latin typeface="黑体" panose="02010609060101010101" charset="-122"/>
              <a:ea typeface="黑体" panose="02010609060101010101" charset="-122"/>
            </a:endParaRPr>
          </a:p>
        </p:txBody>
      </p:sp>
      <p:sp>
        <p:nvSpPr>
          <p:cNvPr id="19457" name="文本框 102"/>
          <p:cNvSpPr txBox="1"/>
          <p:nvPr/>
        </p:nvSpPr>
        <p:spPr>
          <a:xfrm>
            <a:off x="2181356" y="1290724"/>
            <a:ext cx="3291205" cy="460375"/>
          </a:xfrm>
          <a:prstGeom prst="rect">
            <a:avLst/>
          </a:prstGeom>
          <a:noFill/>
          <a:ln w="9525">
            <a:noFill/>
          </a:ln>
        </p:spPr>
        <p:txBody>
          <a:bodyPr wrap="square" anchor="t" anchorCtr="0">
            <a:spAutoFit/>
          </a:bodyPr>
          <a:lstStyle/>
          <a:p>
            <a:pPr algn="ctr"/>
            <a:r>
              <a:rPr lang="zh-CN" altLang="zh-CN" sz="2400" b="1" dirty="0">
                <a:solidFill>
                  <a:schemeClr val="bg1"/>
                </a:solidFill>
                <a:latin typeface="黑体" panose="02010609060101010101" charset="-122"/>
                <a:ea typeface="黑体" panose="02010609060101010101" charset="-122"/>
              </a:rPr>
              <a:t>判断民主制度好不好</a:t>
            </a:r>
            <a:endParaRPr lang="zh-CN" altLang="zh-CN" sz="2400" b="1" dirty="0">
              <a:solidFill>
                <a:schemeClr val="bg1"/>
              </a:solidFill>
              <a:latin typeface="黑体" panose="02010609060101010101" charset="-122"/>
              <a:ea typeface="黑体" panose="02010609060101010101" charset="-122"/>
            </a:endParaRPr>
          </a:p>
        </p:txBody>
      </p:sp>
      <p:sp>
        <p:nvSpPr>
          <p:cNvPr id="22" name="文本框 21"/>
          <p:cNvSpPr txBox="1"/>
          <p:nvPr/>
        </p:nvSpPr>
        <p:spPr>
          <a:xfrm>
            <a:off x="646593" y="2505240"/>
            <a:ext cx="1833786" cy="1420495"/>
          </a:xfrm>
          <a:prstGeom prst="rect">
            <a:avLst/>
          </a:prstGeom>
          <a:noFill/>
        </p:spPr>
        <p:txBody>
          <a:bodyPr wrap="square" rtlCol="0" anchor="t">
            <a:spAutoFit/>
          </a:bodyPr>
          <a:lstStyle/>
          <a:p>
            <a:pPr indent="0" algn="ctr" fontAlgn="auto">
              <a:lnSpc>
                <a:spcPct val="120000"/>
              </a:lnSpc>
            </a:pPr>
            <a:r>
              <a:rPr lang="zh-CN" altLang="zh-CN" sz="2400" b="1" dirty="0">
                <a:latin typeface="黑体" panose="02010609060101010101" charset="-122"/>
                <a:ea typeface="黑体" panose="02010609060101010101" charset="-122"/>
                <a:sym typeface="+mn-ea"/>
              </a:rPr>
              <a:t>从国家</a:t>
            </a:r>
            <a:r>
              <a:rPr lang="zh-CN" altLang="en-US" sz="2400" b="1" dirty="0">
                <a:latin typeface="黑体" panose="02010609060101010101" charset="-122"/>
                <a:ea typeface="黑体" panose="02010609060101010101" charset="-122"/>
                <a:sym typeface="+mn-ea"/>
              </a:rPr>
              <a:t>的</a:t>
            </a:r>
            <a:endParaRPr lang="en-US" altLang="zh-CN" sz="2400" b="1" dirty="0">
              <a:latin typeface="黑体" panose="02010609060101010101" charset="-122"/>
              <a:ea typeface="黑体" panose="02010609060101010101" charset="-122"/>
              <a:sym typeface="+mn-ea"/>
            </a:endParaRPr>
          </a:p>
          <a:p>
            <a:pPr indent="0" algn="ctr" fontAlgn="auto">
              <a:lnSpc>
                <a:spcPct val="120000"/>
              </a:lnSpc>
            </a:pPr>
            <a:r>
              <a:rPr lang="zh-CN" altLang="zh-CN" sz="2400" b="1" dirty="0">
                <a:latin typeface="黑体" panose="02010609060101010101" charset="-122"/>
                <a:ea typeface="黑体" panose="02010609060101010101" charset="-122"/>
                <a:sym typeface="+mn-ea"/>
              </a:rPr>
              <a:t>基本国情</a:t>
            </a:r>
            <a:endParaRPr lang="en-US" altLang="zh-CN" sz="2400" b="1" dirty="0">
              <a:latin typeface="黑体" panose="02010609060101010101" charset="-122"/>
              <a:ea typeface="黑体" panose="02010609060101010101" charset="-122"/>
              <a:sym typeface="+mn-ea"/>
            </a:endParaRPr>
          </a:p>
          <a:p>
            <a:pPr indent="0" algn="ctr" fontAlgn="auto">
              <a:lnSpc>
                <a:spcPct val="120000"/>
              </a:lnSpc>
            </a:pPr>
            <a:r>
              <a:rPr lang="zh-CN" altLang="zh-CN" sz="2400" b="1" dirty="0">
                <a:latin typeface="黑体" panose="02010609060101010101" charset="-122"/>
                <a:ea typeface="黑体" panose="02010609060101010101" charset="-122"/>
                <a:sym typeface="+mn-ea"/>
              </a:rPr>
              <a:t>来认识</a:t>
            </a:r>
            <a:endParaRPr lang="zh-CN" altLang="zh-CN" sz="2400" b="1" dirty="0">
              <a:latin typeface="黑体" panose="02010609060101010101" charset="-122"/>
              <a:ea typeface="黑体" panose="02010609060101010101" charset="-122"/>
            </a:endParaRPr>
          </a:p>
        </p:txBody>
      </p:sp>
      <p:sp>
        <p:nvSpPr>
          <p:cNvPr id="23" name="文本框 22"/>
          <p:cNvSpPr txBox="1"/>
          <p:nvPr/>
        </p:nvSpPr>
        <p:spPr>
          <a:xfrm>
            <a:off x="2905124" y="2505409"/>
            <a:ext cx="1652990" cy="1420495"/>
          </a:xfrm>
          <a:prstGeom prst="rect">
            <a:avLst/>
          </a:prstGeom>
          <a:noFill/>
        </p:spPr>
        <p:txBody>
          <a:bodyPr wrap="square" rtlCol="0" anchor="t">
            <a:spAutoFit/>
          </a:bodyPr>
          <a:lstStyle/>
          <a:p>
            <a:pPr indent="0" algn="ctr" fontAlgn="auto">
              <a:lnSpc>
                <a:spcPct val="120000"/>
              </a:lnSpc>
            </a:pPr>
            <a:r>
              <a:rPr lang="zh-CN" altLang="zh-CN" sz="2400" b="1" dirty="0">
                <a:latin typeface="黑体" panose="02010609060101010101" charset="-122"/>
                <a:ea typeface="黑体" panose="02010609060101010101" charset="-122"/>
                <a:sym typeface="+mn-ea"/>
              </a:rPr>
              <a:t>从产生的</a:t>
            </a:r>
            <a:endParaRPr lang="en-US" altLang="zh-CN" sz="2400" b="1" dirty="0">
              <a:latin typeface="黑体" panose="02010609060101010101" charset="-122"/>
              <a:ea typeface="黑体" panose="02010609060101010101" charset="-122"/>
              <a:sym typeface="+mn-ea"/>
            </a:endParaRPr>
          </a:p>
          <a:p>
            <a:pPr indent="0" algn="ctr" fontAlgn="auto">
              <a:lnSpc>
                <a:spcPct val="120000"/>
              </a:lnSpc>
            </a:pPr>
            <a:r>
              <a:rPr lang="zh-CN" altLang="zh-CN" sz="2400" b="1" dirty="0">
                <a:latin typeface="黑体" panose="02010609060101010101" charset="-122"/>
                <a:ea typeface="黑体" panose="02010609060101010101" charset="-122"/>
                <a:sym typeface="+mn-ea"/>
              </a:rPr>
              <a:t>实际效果</a:t>
            </a:r>
            <a:endParaRPr lang="en-US" altLang="zh-CN" sz="2400" b="1" dirty="0">
              <a:latin typeface="黑体" panose="02010609060101010101" charset="-122"/>
              <a:ea typeface="黑体" panose="02010609060101010101" charset="-122"/>
              <a:sym typeface="+mn-ea"/>
            </a:endParaRPr>
          </a:p>
          <a:p>
            <a:pPr indent="0" algn="ctr" fontAlgn="auto">
              <a:lnSpc>
                <a:spcPct val="120000"/>
              </a:lnSpc>
            </a:pPr>
            <a:r>
              <a:rPr lang="zh-CN" altLang="zh-CN" sz="2400" b="1" dirty="0">
                <a:latin typeface="黑体" panose="02010609060101010101" charset="-122"/>
                <a:ea typeface="黑体" panose="02010609060101010101" charset="-122"/>
                <a:sym typeface="+mn-ea"/>
              </a:rPr>
              <a:t>来分析</a:t>
            </a:r>
            <a:endParaRPr lang="zh-CN" altLang="zh-CN" sz="2400" b="1" dirty="0">
              <a:latin typeface="黑体" panose="02010609060101010101" charset="-122"/>
              <a:ea typeface="黑体" panose="02010609060101010101" charset="-122"/>
            </a:endParaRPr>
          </a:p>
        </p:txBody>
      </p:sp>
      <p:sp>
        <p:nvSpPr>
          <p:cNvPr id="24" name="文本框 23"/>
          <p:cNvSpPr txBox="1"/>
          <p:nvPr/>
        </p:nvSpPr>
        <p:spPr>
          <a:xfrm>
            <a:off x="5042933" y="2505823"/>
            <a:ext cx="1732630" cy="1420495"/>
          </a:xfrm>
          <a:prstGeom prst="rect">
            <a:avLst/>
          </a:prstGeom>
          <a:noFill/>
        </p:spPr>
        <p:txBody>
          <a:bodyPr wrap="square" rtlCol="0" anchor="t">
            <a:spAutoFit/>
          </a:bodyPr>
          <a:lstStyle/>
          <a:p>
            <a:pPr indent="0" algn="ctr" fontAlgn="auto">
              <a:lnSpc>
                <a:spcPct val="120000"/>
              </a:lnSpc>
            </a:pPr>
            <a:r>
              <a:rPr lang="zh-CN" altLang="zh-CN" sz="2400" b="1" dirty="0">
                <a:latin typeface="黑体" panose="02010609060101010101" charset="-122"/>
                <a:ea typeface="黑体" panose="02010609060101010101" charset="-122"/>
                <a:sym typeface="+mn-ea"/>
              </a:rPr>
              <a:t>从人民的</a:t>
            </a:r>
            <a:endParaRPr lang="en-US" altLang="zh-CN" sz="2400" b="1" dirty="0">
              <a:latin typeface="黑体" panose="02010609060101010101" charset="-122"/>
              <a:ea typeface="黑体" panose="02010609060101010101" charset="-122"/>
              <a:sym typeface="+mn-ea"/>
            </a:endParaRPr>
          </a:p>
          <a:p>
            <a:pPr indent="0" algn="ctr" fontAlgn="auto">
              <a:lnSpc>
                <a:spcPct val="120000"/>
              </a:lnSpc>
            </a:pPr>
            <a:r>
              <a:rPr lang="zh-CN" altLang="zh-CN" sz="2400" b="1" dirty="0">
                <a:latin typeface="黑体" panose="02010609060101010101" charset="-122"/>
                <a:ea typeface="黑体" panose="02010609060101010101" charset="-122"/>
                <a:sym typeface="+mn-ea"/>
              </a:rPr>
              <a:t>满意程度</a:t>
            </a:r>
            <a:endParaRPr lang="en-US" altLang="zh-CN" sz="2400" b="1" dirty="0">
              <a:latin typeface="黑体" panose="02010609060101010101" charset="-122"/>
              <a:ea typeface="黑体" panose="02010609060101010101" charset="-122"/>
              <a:sym typeface="+mn-ea"/>
            </a:endParaRPr>
          </a:p>
          <a:p>
            <a:pPr indent="0" algn="ctr" fontAlgn="auto">
              <a:lnSpc>
                <a:spcPct val="120000"/>
              </a:lnSpc>
            </a:pPr>
            <a:r>
              <a:rPr lang="zh-CN" altLang="zh-CN" sz="2400" b="1" dirty="0">
                <a:latin typeface="黑体" panose="02010609060101010101" charset="-122"/>
                <a:ea typeface="黑体" panose="02010609060101010101" charset="-122"/>
                <a:sym typeface="+mn-ea"/>
              </a:rPr>
              <a:t>来衡量</a:t>
            </a:r>
            <a:endParaRPr lang="zh-CN" altLang="zh-CN" sz="2400" b="1" dirty="0">
              <a:latin typeface="黑体" panose="02010609060101010101" charset="-122"/>
              <a:ea typeface="黑体" panose="02010609060101010101" charset="-122"/>
              <a:sym typeface="+mn-ea"/>
            </a:endParaRPr>
          </a:p>
        </p:txBody>
      </p:sp>
      <p:sp>
        <p:nvSpPr>
          <p:cNvPr id="25" name="椭圆 24"/>
          <p:cNvSpPr/>
          <p:nvPr/>
        </p:nvSpPr>
        <p:spPr>
          <a:xfrm>
            <a:off x="1294525" y="1993190"/>
            <a:ext cx="521435" cy="521435"/>
          </a:xfrm>
          <a:prstGeom prst="ellipse">
            <a:avLst/>
          </a:prstGeom>
          <a:gradFill>
            <a:gsLst>
              <a:gs pos="0">
                <a:srgbClr val="F54E1A">
                  <a:lumMod val="60000"/>
                  <a:lumOff val="40000"/>
                </a:srgbClr>
              </a:gs>
              <a:gs pos="60000">
                <a:srgbClr val="F54E1A"/>
              </a:gs>
            </a:gsLst>
            <a:lin ang="2700000" scaled="0"/>
          </a:gradFill>
          <a:ln w="57150" cap="rnd" cmpd="sng" algn="ctr">
            <a:noFill/>
            <a:prstDash val="solid"/>
            <a:round/>
          </a:ln>
          <a:effectLst>
            <a:outerShdw blurRad="76200" dist="50800" dir="5400000" algn="ctr" rotWithShape="0">
              <a:srgbClr val="F54E1A">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kern="0">
              <a:solidFill>
                <a:srgbClr val="FFFFFF"/>
              </a:solidFill>
              <a:latin typeface="黑体" panose="02010609060101010101" charset="-122"/>
              <a:ea typeface="黑体" panose="02010609060101010101" charset="-122"/>
            </a:endParaRPr>
          </a:p>
        </p:txBody>
      </p:sp>
      <p:sp>
        <p:nvSpPr>
          <p:cNvPr id="26" name="椭圆 25"/>
          <p:cNvSpPr/>
          <p:nvPr/>
        </p:nvSpPr>
        <p:spPr>
          <a:xfrm>
            <a:off x="3463916" y="1993190"/>
            <a:ext cx="521435" cy="521435"/>
          </a:xfrm>
          <a:prstGeom prst="ellipse">
            <a:avLst/>
          </a:prstGeom>
          <a:gradFill>
            <a:gsLst>
              <a:gs pos="0">
                <a:srgbClr val="F54E1A">
                  <a:lumMod val="60000"/>
                  <a:lumOff val="40000"/>
                </a:srgbClr>
              </a:gs>
              <a:gs pos="60000">
                <a:srgbClr val="F54E1A"/>
              </a:gs>
            </a:gsLst>
            <a:lin ang="2700000" scaled="0"/>
          </a:gradFill>
          <a:ln w="57150" cap="rnd" cmpd="sng" algn="ctr">
            <a:noFill/>
            <a:prstDash val="solid"/>
            <a:round/>
          </a:ln>
          <a:effectLst>
            <a:outerShdw blurRad="76200" dist="50800" dir="5400000" algn="ctr" rotWithShape="0">
              <a:srgbClr val="F54E1A">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kern="0">
              <a:solidFill>
                <a:srgbClr val="FFFFFF"/>
              </a:solidFill>
              <a:latin typeface="黑体" panose="02010609060101010101" charset="-122"/>
              <a:ea typeface="黑体" panose="02010609060101010101" charset="-122"/>
            </a:endParaRPr>
          </a:p>
        </p:txBody>
      </p:sp>
      <p:sp>
        <p:nvSpPr>
          <p:cNvPr id="27" name="椭圆 26"/>
          <p:cNvSpPr/>
          <p:nvPr/>
        </p:nvSpPr>
        <p:spPr>
          <a:xfrm>
            <a:off x="5633307" y="1993190"/>
            <a:ext cx="521435" cy="521435"/>
          </a:xfrm>
          <a:prstGeom prst="ellipse">
            <a:avLst/>
          </a:prstGeom>
          <a:gradFill>
            <a:gsLst>
              <a:gs pos="0">
                <a:srgbClr val="F54E1A">
                  <a:lumMod val="60000"/>
                  <a:lumOff val="40000"/>
                </a:srgbClr>
              </a:gs>
              <a:gs pos="60000">
                <a:srgbClr val="F54E1A"/>
              </a:gs>
            </a:gsLst>
            <a:lin ang="2700000" scaled="0"/>
          </a:gradFill>
          <a:ln w="57150" cap="rnd" cmpd="sng" algn="ctr">
            <a:noFill/>
            <a:prstDash val="solid"/>
            <a:round/>
          </a:ln>
          <a:effectLst>
            <a:outerShdw blurRad="76200" dist="50800" dir="5400000" algn="ctr" rotWithShape="0">
              <a:srgbClr val="F54E1A">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kern="0">
              <a:solidFill>
                <a:srgbClr val="FFFFFF"/>
              </a:solidFill>
              <a:latin typeface="黑体" panose="02010609060101010101" charset="-122"/>
              <a:ea typeface="黑体" panose="02010609060101010101" charset="-122"/>
            </a:endParaRPr>
          </a:p>
        </p:txBody>
      </p:sp>
      <p:sp>
        <p:nvSpPr>
          <p:cNvPr id="28" name="任意多边形: 形状 19"/>
          <p:cNvSpPr/>
          <p:nvPr/>
        </p:nvSpPr>
        <p:spPr>
          <a:xfrm>
            <a:off x="1429326" y="2143191"/>
            <a:ext cx="251831" cy="251297"/>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charset="-122"/>
              <a:ea typeface="黑体" panose="02010609060101010101" charset="-122"/>
            </a:endParaRPr>
          </a:p>
        </p:txBody>
      </p:sp>
      <p:sp>
        <p:nvSpPr>
          <p:cNvPr id="29" name="任意多边形: 形状 20"/>
          <p:cNvSpPr/>
          <p:nvPr/>
        </p:nvSpPr>
        <p:spPr>
          <a:xfrm>
            <a:off x="3598717" y="2143191"/>
            <a:ext cx="251831" cy="251297"/>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charset="-122"/>
              <a:ea typeface="黑体" panose="02010609060101010101" charset="-122"/>
            </a:endParaRPr>
          </a:p>
        </p:txBody>
      </p:sp>
      <p:sp>
        <p:nvSpPr>
          <p:cNvPr id="30" name="任意多边形: 形状 21"/>
          <p:cNvSpPr/>
          <p:nvPr/>
        </p:nvSpPr>
        <p:spPr>
          <a:xfrm>
            <a:off x="5768108" y="2143191"/>
            <a:ext cx="251831" cy="251297"/>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charset="-122"/>
              <a:ea typeface="黑体" panose="02010609060101010101" charset="-122"/>
            </a:endParaRPr>
          </a:p>
        </p:txBody>
      </p:sp>
      <p:sp>
        <p:nvSpPr>
          <p:cNvPr id="31" name="矩形 30"/>
          <p:cNvSpPr/>
          <p:nvPr/>
        </p:nvSpPr>
        <p:spPr>
          <a:xfrm>
            <a:off x="78181" y="5127850"/>
            <a:ext cx="2212905" cy="847438"/>
          </a:xfrm>
          <a:prstGeom prst="rect">
            <a:avLst/>
          </a:prstGeom>
          <a:pattFill prst="pct5">
            <a:fgClr>
              <a:schemeClr val="accent2">
                <a:lumMod val="60000"/>
                <a:lumOff val="40000"/>
              </a:schemeClr>
            </a:fgClr>
            <a:bgClr>
              <a:schemeClr val="bg1"/>
            </a:bgClr>
          </a:pattFill>
          <a:ln w="12700" cap="rnd">
            <a:solidFill>
              <a:srgbClr val="F54E1A"/>
            </a:solid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1400" b="1">
              <a:solidFill>
                <a:schemeClr val="tx1">
                  <a:lumMod val="85000"/>
                  <a:lumOff val="15000"/>
                </a:schemeClr>
              </a:solidFill>
              <a:latin typeface="黑体" panose="02010609060101010101" charset="-122"/>
              <a:ea typeface="黑体" panose="02010609060101010101" charset="-122"/>
            </a:endParaRPr>
          </a:p>
        </p:txBody>
      </p:sp>
      <p:sp>
        <p:nvSpPr>
          <p:cNvPr id="32" name="文本框 31"/>
          <p:cNvSpPr txBox="1"/>
          <p:nvPr/>
        </p:nvSpPr>
        <p:spPr>
          <a:xfrm>
            <a:off x="60683" y="5320736"/>
            <a:ext cx="2247900" cy="461665"/>
          </a:xfrm>
          <a:prstGeom prst="rect">
            <a:avLst/>
          </a:prstGeom>
          <a:noFill/>
        </p:spPr>
        <p:txBody>
          <a:bodyPr wrap="square" rtlCol="0" anchor="t">
            <a:spAutoFit/>
          </a:bodyPr>
          <a:lstStyle>
            <a:defPPr>
              <a:defRPr lang="zh-CN"/>
            </a:defPPr>
            <a:lvl1pPr algn="ctr">
              <a:defRPr sz="2400" b="1">
                <a:latin typeface="楷体" panose="02010609060101010101" pitchFamily="49" charset="-122"/>
                <a:ea typeface="楷体" panose="02010609060101010101" pitchFamily="49" charset="-122"/>
              </a:defRPr>
            </a:lvl1pPr>
          </a:lstStyle>
          <a:p>
            <a:r>
              <a:rPr lang="zh-CN" altLang="zh-CN" dirty="0">
                <a:latin typeface="黑体" panose="02010609060101010101" charset="-122"/>
                <a:ea typeface="黑体" panose="02010609060101010101" charset="-122"/>
              </a:rPr>
              <a:t>合乎我国国情</a:t>
            </a:r>
            <a:endParaRPr lang="zh-CN" altLang="zh-CN" dirty="0">
              <a:latin typeface="黑体" panose="02010609060101010101" charset="-122"/>
              <a:ea typeface="黑体" panose="02010609060101010101" charset="-122"/>
            </a:endParaRPr>
          </a:p>
        </p:txBody>
      </p:sp>
      <p:sp>
        <p:nvSpPr>
          <p:cNvPr id="33" name="矩形 32"/>
          <p:cNvSpPr/>
          <p:nvPr/>
        </p:nvSpPr>
        <p:spPr>
          <a:xfrm>
            <a:off x="2536518" y="5127850"/>
            <a:ext cx="2212905" cy="847438"/>
          </a:xfrm>
          <a:prstGeom prst="rect">
            <a:avLst/>
          </a:prstGeom>
          <a:pattFill prst="pct5">
            <a:fgClr>
              <a:schemeClr val="accent2">
                <a:lumMod val="60000"/>
                <a:lumOff val="40000"/>
              </a:schemeClr>
            </a:fgClr>
            <a:bgClr>
              <a:schemeClr val="bg1"/>
            </a:bgClr>
          </a:pattFill>
          <a:ln w="12700" cap="rnd">
            <a:solidFill>
              <a:srgbClr val="F54E1A"/>
            </a:solid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1400" b="1">
              <a:solidFill>
                <a:schemeClr val="tx1">
                  <a:lumMod val="85000"/>
                  <a:lumOff val="15000"/>
                </a:schemeClr>
              </a:solidFill>
              <a:latin typeface="黑体" panose="02010609060101010101" charset="-122"/>
              <a:ea typeface="黑体" panose="02010609060101010101" charset="-122"/>
            </a:endParaRPr>
          </a:p>
        </p:txBody>
      </p:sp>
      <p:sp>
        <p:nvSpPr>
          <p:cNvPr id="34" name="文本框 33"/>
          <p:cNvSpPr txBox="1"/>
          <p:nvPr/>
        </p:nvSpPr>
        <p:spPr>
          <a:xfrm>
            <a:off x="2519020" y="5320736"/>
            <a:ext cx="2247900" cy="461665"/>
          </a:xfrm>
          <a:prstGeom prst="rect">
            <a:avLst/>
          </a:prstGeom>
          <a:noFill/>
        </p:spPr>
        <p:txBody>
          <a:bodyPr wrap="square" rtlCol="0" anchor="t">
            <a:spAutoFit/>
          </a:bodyPr>
          <a:lstStyle>
            <a:defPPr>
              <a:defRPr lang="zh-CN"/>
            </a:defPPr>
            <a:lvl1pPr algn="ctr">
              <a:defRPr sz="2400" b="1">
                <a:latin typeface="楷体" panose="02010609060101010101" pitchFamily="49" charset="-122"/>
                <a:ea typeface="楷体" panose="02010609060101010101" pitchFamily="49" charset="-122"/>
              </a:defRPr>
            </a:lvl1pPr>
          </a:lstStyle>
          <a:p>
            <a:r>
              <a:rPr lang="zh-CN" altLang="zh-CN" dirty="0">
                <a:latin typeface="黑体" panose="02010609060101010101" charset="-122"/>
                <a:ea typeface="黑体" panose="02010609060101010101" charset="-122"/>
              </a:rPr>
              <a:t>适应时代要求</a:t>
            </a:r>
            <a:endParaRPr lang="zh-CN" altLang="zh-CN" dirty="0">
              <a:latin typeface="黑体" panose="02010609060101010101" charset="-122"/>
              <a:ea typeface="黑体" panose="02010609060101010101" charset="-122"/>
            </a:endParaRPr>
          </a:p>
        </p:txBody>
      </p:sp>
      <p:sp>
        <p:nvSpPr>
          <p:cNvPr id="35" name="矩形 34"/>
          <p:cNvSpPr/>
          <p:nvPr/>
        </p:nvSpPr>
        <p:spPr>
          <a:xfrm>
            <a:off x="4977357" y="5127850"/>
            <a:ext cx="2212905" cy="847438"/>
          </a:xfrm>
          <a:prstGeom prst="rect">
            <a:avLst/>
          </a:prstGeom>
          <a:pattFill prst="pct5">
            <a:fgClr>
              <a:schemeClr val="accent2">
                <a:lumMod val="60000"/>
                <a:lumOff val="40000"/>
              </a:schemeClr>
            </a:fgClr>
            <a:bgClr>
              <a:schemeClr val="bg1"/>
            </a:bgClr>
          </a:pattFill>
          <a:ln w="12700" cap="rnd">
            <a:solidFill>
              <a:srgbClr val="F54E1A"/>
            </a:solidFill>
            <a:prstDash val="solid"/>
            <a:rou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1400" b="1">
              <a:solidFill>
                <a:schemeClr val="tx1">
                  <a:lumMod val="85000"/>
                  <a:lumOff val="15000"/>
                </a:schemeClr>
              </a:solidFill>
              <a:latin typeface="黑体" panose="02010609060101010101" charset="-122"/>
              <a:ea typeface="黑体" panose="02010609060101010101" charset="-122"/>
            </a:endParaRPr>
          </a:p>
        </p:txBody>
      </p:sp>
      <p:sp>
        <p:nvSpPr>
          <p:cNvPr id="36" name="文本框 35"/>
          <p:cNvSpPr txBox="1"/>
          <p:nvPr/>
        </p:nvSpPr>
        <p:spPr>
          <a:xfrm>
            <a:off x="4959859" y="5320736"/>
            <a:ext cx="2247900" cy="460375"/>
          </a:xfrm>
          <a:prstGeom prst="rect">
            <a:avLst/>
          </a:prstGeom>
          <a:noFill/>
        </p:spPr>
        <p:txBody>
          <a:bodyPr wrap="square" rtlCol="0" anchor="t">
            <a:spAutoFit/>
          </a:bodyPr>
          <a:lstStyle>
            <a:defPPr>
              <a:defRPr lang="zh-CN"/>
            </a:defPPr>
            <a:lvl1pPr algn="ctr">
              <a:defRPr sz="2400" b="1">
                <a:latin typeface="楷体" panose="02010609060101010101" pitchFamily="49" charset="-122"/>
                <a:ea typeface="楷体" panose="02010609060101010101" pitchFamily="49" charset="-122"/>
              </a:defRPr>
            </a:lvl1pPr>
          </a:lstStyle>
          <a:p>
            <a:r>
              <a:rPr lang="zh-CN" altLang="zh-CN" dirty="0">
                <a:latin typeface="黑体" panose="02010609060101010101" charset="-122"/>
                <a:ea typeface="黑体" panose="02010609060101010101" charset="-122"/>
              </a:rPr>
              <a:t>体现人民意志</a:t>
            </a:r>
            <a:endParaRPr lang="zh-CN" altLang="zh-CN" dirty="0">
              <a:latin typeface="黑体" panose="02010609060101010101" charset="-122"/>
              <a:ea typeface="黑体" panose="02010609060101010101" charset="-122"/>
            </a:endParaRPr>
          </a:p>
        </p:txBody>
      </p:sp>
      <p:sp>
        <p:nvSpPr>
          <p:cNvPr id="37" name="矩形: 圆角 9"/>
          <p:cNvSpPr/>
          <p:nvPr/>
        </p:nvSpPr>
        <p:spPr>
          <a:xfrm>
            <a:off x="1702766" y="4361495"/>
            <a:ext cx="4146379" cy="495972"/>
          </a:xfrm>
          <a:prstGeom prst="roundRect">
            <a:avLst>
              <a:gd name="adj" fmla="val 50000"/>
            </a:avLst>
          </a:prstGeom>
          <a:gradFill>
            <a:gsLst>
              <a:gs pos="0">
                <a:srgbClr val="F54E1A">
                  <a:lumMod val="60000"/>
                  <a:lumOff val="40000"/>
                </a:srgbClr>
              </a:gs>
              <a:gs pos="60000">
                <a:srgbClr val="F54E1A"/>
              </a:gs>
            </a:gsLst>
            <a:lin ang="2700000" scaled="0"/>
          </a:gradFill>
          <a:ln w="57150" cap="rnd" cmpd="sng" algn="ctr">
            <a:noFill/>
            <a:prstDash val="solid"/>
            <a:round/>
          </a:ln>
          <a:effectLst>
            <a:outerShdw blurRad="76200" dist="50800" dir="5400000" algn="ctr" rotWithShape="0">
              <a:srgbClr val="F54E1A">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endParaRPr lang="en-US" altLang="zh-CN" sz="2000" b="1" kern="0" dirty="0">
              <a:solidFill>
                <a:srgbClr val="FFFFFF"/>
              </a:solidFill>
              <a:latin typeface="黑体" panose="02010609060101010101" charset="-122"/>
              <a:ea typeface="黑体" panose="02010609060101010101" charset="-122"/>
            </a:endParaRPr>
          </a:p>
        </p:txBody>
      </p:sp>
      <p:sp>
        <p:nvSpPr>
          <p:cNvPr id="19459" name="文本框 2"/>
          <p:cNvSpPr txBox="1"/>
          <p:nvPr/>
        </p:nvSpPr>
        <p:spPr>
          <a:xfrm>
            <a:off x="2581055" y="4378648"/>
            <a:ext cx="2491808" cy="461665"/>
          </a:xfrm>
          <a:prstGeom prst="rect">
            <a:avLst/>
          </a:prstGeom>
          <a:noFill/>
          <a:ln w="9525">
            <a:noFill/>
          </a:ln>
        </p:spPr>
        <p:txBody>
          <a:bodyPr wrap="square" anchor="t" anchorCtr="0">
            <a:spAutoFit/>
          </a:bodyPr>
          <a:lstStyle>
            <a:defPPr>
              <a:defRPr lang="zh-CN"/>
            </a:defPPr>
            <a:lvl1pPr algn="ctr">
              <a:defRPr sz="2400" b="1">
                <a:solidFill>
                  <a:schemeClr val="bg1"/>
                </a:solidFill>
                <a:latin typeface="微软雅黑" panose="020B0503020204020204" charset="-122"/>
                <a:ea typeface="微软雅黑" panose="020B0503020204020204" charset="-122"/>
              </a:defRPr>
            </a:lvl1pPr>
          </a:lstStyle>
          <a:p>
            <a:r>
              <a:rPr lang="zh-CN" altLang="zh-CN" dirty="0">
                <a:latin typeface="黑体" panose="02010609060101010101" charset="-122"/>
                <a:ea typeface="黑体" panose="02010609060101010101" charset="-122"/>
              </a:rPr>
              <a:t>全过程人民民主</a:t>
            </a:r>
            <a:endParaRPr lang="zh-CN" altLang="zh-CN" dirty="0">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p:tgtEl>
                                          <p:spTgt spid="12"/>
                                        </p:tgtEl>
                                        <p:attrNameLst>
                                          <p:attrName>ppt_y</p:attrName>
                                        </p:attrNameLst>
                                      </p:cBhvr>
                                      <p:tavLst>
                                        <p:tav tm="0">
                                          <p:val>
                                            <p:strVal val="#ppt_y+#ppt_h*1.125000"/>
                                          </p:val>
                                        </p:tav>
                                        <p:tav tm="100000">
                                          <p:val>
                                            <p:strVal val="#ppt_y"/>
                                          </p:val>
                                        </p:tav>
                                      </p:tavLst>
                                    </p:anim>
                                    <p:animEffect transition="in" filter="wipe(up)">
                                      <p:cBhvr>
                                        <p:cTn id="15" dur="500"/>
                                        <p:tgtEl>
                                          <p:spTgt spid="12"/>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p:tgtEl>
                                          <p:spTgt spid="11"/>
                                        </p:tgtEl>
                                        <p:attrNameLst>
                                          <p:attrName>ppt_y</p:attrName>
                                        </p:attrNameLst>
                                      </p:cBhvr>
                                      <p:tavLst>
                                        <p:tav tm="0">
                                          <p:val>
                                            <p:strVal val="#ppt_y+#ppt_h*1.125000"/>
                                          </p:val>
                                        </p:tav>
                                        <p:tav tm="100000">
                                          <p:val>
                                            <p:strVal val="#ppt_y"/>
                                          </p:val>
                                        </p:tav>
                                      </p:tavLst>
                                    </p:anim>
                                    <p:animEffect transition="in" filter="wipe(up)">
                                      <p:cBhvr>
                                        <p:cTn id="19" dur="500"/>
                                        <p:tgtEl>
                                          <p:spTgt spid="11"/>
                                        </p:tgtEl>
                                      </p:cBhvr>
                                    </p:animEffect>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7" presetClass="entr" presetSubtype="0" fill="hold" grpId="0" nodeType="afterEffect">
                                  <p:stCondLst>
                                    <p:cond delay="0"/>
                                  </p:stCondLst>
                                  <p:childTnLst>
                                    <p:set>
                                      <p:cBhvr>
                                        <p:cTn id="28" dur="1" fill="hold">
                                          <p:stCondLst>
                                            <p:cond delay="0"/>
                                          </p:stCondLst>
                                        </p:cTn>
                                        <p:tgtEl>
                                          <p:spTgt spid="19457"/>
                                        </p:tgtEl>
                                        <p:attrNameLst>
                                          <p:attrName>style.visibility</p:attrName>
                                        </p:attrNameLst>
                                      </p:cBhvr>
                                      <p:to>
                                        <p:strVal val="visible"/>
                                      </p:to>
                                    </p:set>
                                    <p:animEffect transition="in" filter="fade">
                                      <p:cBhvr>
                                        <p:cTn id="29" dur="1000"/>
                                        <p:tgtEl>
                                          <p:spTgt spid="19457"/>
                                        </p:tgtEl>
                                      </p:cBhvr>
                                    </p:animEffect>
                                    <p:anim calcmode="lin" valueType="num">
                                      <p:cBhvr>
                                        <p:cTn id="30" dur="1000" fill="hold"/>
                                        <p:tgtEl>
                                          <p:spTgt spid="19457"/>
                                        </p:tgtEl>
                                        <p:attrNameLst>
                                          <p:attrName>ppt_x</p:attrName>
                                        </p:attrNameLst>
                                      </p:cBhvr>
                                      <p:tavLst>
                                        <p:tav tm="0">
                                          <p:val>
                                            <p:strVal val="#ppt_x"/>
                                          </p:val>
                                        </p:tav>
                                        <p:tav tm="100000">
                                          <p:val>
                                            <p:strVal val="#ppt_x"/>
                                          </p:val>
                                        </p:tav>
                                      </p:tavLst>
                                    </p:anim>
                                    <p:anim calcmode="lin" valueType="num">
                                      <p:cBhvr>
                                        <p:cTn id="31" dur="1000" fill="hold"/>
                                        <p:tgtEl>
                                          <p:spTgt spid="19457"/>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3" presetClass="entr" presetSubtype="1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childTnLst>
                          </p:cTn>
                        </p:par>
                        <p:par>
                          <p:cTn id="36" fill="hold">
                            <p:stCondLst>
                              <p:cond delay="3000"/>
                            </p:stCondLst>
                            <p:childTnLst>
                              <p:par>
                                <p:cTn id="37" presetID="3" presetClass="entr" presetSubtype="1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par>
                          <p:cTn id="40" fill="hold">
                            <p:stCondLst>
                              <p:cond delay="3500"/>
                            </p:stCondLst>
                            <p:childTnLst>
                              <p:par>
                                <p:cTn id="41" presetID="3" presetClass="entr" presetSubtype="1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linds(horizontal)">
                                      <p:cBhvr>
                                        <p:cTn id="43" dur="500"/>
                                        <p:tgtEl>
                                          <p:spTgt spid="22"/>
                                        </p:tgtEl>
                                      </p:cBhvr>
                                    </p:animEffect>
                                  </p:childTnLst>
                                </p:cTn>
                              </p:par>
                            </p:childTnLst>
                          </p:cTn>
                        </p:par>
                        <p:par>
                          <p:cTn id="44" fill="hold">
                            <p:stCondLst>
                              <p:cond delay="4000"/>
                            </p:stCondLst>
                            <p:childTnLst>
                              <p:par>
                                <p:cTn id="45" presetID="47"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childTnLst>
                          </p:cTn>
                        </p:par>
                        <p:par>
                          <p:cTn id="50" fill="hold">
                            <p:stCondLst>
                              <p:cond delay="5000"/>
                            </p:stCondLst>
                            <p:childTnLst>
                              <p:par>
                                <p:cTn id="51" presetID="3" presetClass="entr" presetSubtype="10"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linds(horizontal)">
                                      <p:cBhvr>
                                        <p:cTn id="53" dur="500"/>
                                        <p:tgtEl>
                                          <p:spTgt spid="23"/>
                                        </p:tgtEl>
                                      </p:cBhvr>
                                    </p:animEffect>
                                  </p:childTnLst>
                                </p:cTn>
                              </p:par>
                            </p:childTnLst>
                          </p:cTn>
                        </p:par>
                        <p:par>
                          <p:cTn id="54" fill="hold">
                            <p:stCondLst>
                              <p:cond delay="5500"/>
                            </p:stCondLst>
                            <p:childTnLst>
                              <p:par>
                                <p:cTn id="55" presetID="3" presetClass="entr" presetSubtype="1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blinds(horizontal)">
                                      <p:cBhvr>
                                        <p:cTn id="57" dur="500"/>
                                        <p:tgtEl>
                                          <p:spTgt spid="29"/>
                                        </p:tgtEl>
                                      </p:cBhvr>
                                    </p:animEffect>
                                  </p:childTnLst>
                                </p:cTn>
                              </p:par>
                            </p:childTnLst>
                          </p:cTn>
                        </p:par>
                        <p:par>
                          <p:cTn id="58" fill="hold">
                            <p:stCondLst>
                              <p:cond delay="6000"/>
                            </p:stCondLst>
                            <p:childTnLst>
                              <p:par>
                                <p:cTn id="59" presetID="3" presetClass="entr" presetSubtype="1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linds(horizontal)">
                                      <p:cBhvr>
                                        <p:cTn id="61" dur="500"/>
                                        <p:tgtEl>
                                          <p:spTgt spid="19"/>
                                        </p:tgtEl>
                                      </p:cBhvr>
                                    </p:animEffect>
                                  </p:childTnLst>
                                </p:cTn>
                              </p:par>
                            </p:childTnLst>
                          </p:cTn>
                        </p:par>
                        <p:par>
                          <p:cTn id="62" fill="hold">
                            <p:stCondLst>
                              <p:cond delay="6500"/>
                            </p:stCondLst>
                            <p:childTnLst>
                              <p:par>
                                <p:cTn id="63" presetID="47" presetClass="entr" presetSubtype="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1000"/>
                                        <p:tgtEl>
                                          <p:spTgt spid="27"/>
                                        </p:tgtEl>
                                      </p:cBhvr>
                                    </p:animEffect>
                                    <p:anim calcmode="lin" valueType="num">
                                      <p:cBhvr>
                                        <p:cTn id="66" dur="1000" fill="hold"/>
                                        <p:tgtEl>
                                          <p:spTgt spid="27"/>
                                        </p:tgtEl>
                                        <p:attrNameLst>
                                          <p:attrName>ppt_x</p:attrName>
                                        </p:attrNameLst>
                                      </p:cBhvr>
                                      <p:tavLst>
                                        <p:tav tm="0">
                                          <p:val>
                                            <p:strVal val="#ppt_x"/>
                                          </p:val>
                                        </p:tav>
                                        <p:tav tm="100000">
                                          <p:val>
                                            <p:strVal val="#ppt_x"/>
                                          </p:val>
                                        </p:tav>
                                      </p:tavLst>
                                    </p:anim>
                                    <p:anim calcmode="lin" valueType="num">
                                      <p:cBhvr>
                                        <p:cTn id="67" dur="1000" fill="hold"/>
                                        <p:tgtEl>
                                          <p:spTgt spid="27"/>
                                        </p:tgtEl>
                                        <p:attrNameLst>
                                          <p:attrName>ppt_y</p:attrName>
                                        </p:attrNameLst>
                                      </p:cBhvr>
                                      <p:tavLst>
                                        <p:tav tm="0">
                                          <p:val>
                                            <p:strVal val="#ppt_y-.1"/>
                                          </p:val>
                                        </p:tav>
                                        <p:tav tm="100000">
                                          <p:val>
                                            <p:strVal val="#ppt_y"/>
                                          </p:val>
                                        </p:tav>
                                      </p:tavLst>
                                    </p:anim>
                                  </p:childTnLst>
                                </p:cTn>
                              </p:par>
                            </p:childTnLst>
                          </p:cTn>
                        </p:par>
                        <p:par>
                          <p:cTn id="68" fill="hold">
                            <p:stCondLst>
                              <p:cond delay="7500"/>
                            </p:stCondLst>
                            <p:childTnLst>
                              <p:par>
                                <p:cTn id="69" presetID="3" presetClass="entr" presetSubtype="1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blinds(horizontal)">
                                      <p:cBhvr>
                                        <p:cTn id="71" dur="500"/>
                                        <p:tgtEl>
                                          <p:spTgt spid="18"/>
                                        </p:tgtEl>
                                      </p:cBhvr>
                                    </p:animEffect>
                                  </p:childTnLst>
                                </p:cTn>
                              </p:par>
                            </p:childTnLst>
                          </p:cTn>
                        </p:par>
                        <p:par>
                          <p:cTn id="72" fill="hold">
                            <p:stCondLst>
                              <p:cond delay="8000"/>
                            </p:stCondLst>
                            <p:childTnLst>
                              <p:par>
                                <p:cTn id="73" presetID="3" presetClass="entr" presetSubtype="1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blinds(horizontal)">
                                      <p:cBhvr>
                                        <p:cTn id="75" dur="500"/>
                                        <p:tgtEl>
                                          <p:spTgt spid="24"/>
                                        </p:tgtEl>
                                      </p:cBhvr>
                                    </p:animEffect>
                                  </p:childTnLst>
                                </p:cTn>
                              </p:par>
                            </p:childTnLst>
                          </p:cTn>
                        </p:par>
                        <p:par>
                          <p:cTn id="76" fill="hold">
                            <p:stCondLst>
                              <p:cond delay="8500"/>
                            </p:stCondLst>
                            <p:childTnLst>
                              <p:par>
                                <p:cTn id="77" presetID="3" presetClass="entr" presetSubtype="1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par>
                          <p:cTn id="80" fill="hold">
                            <p:stCondLst>
                              <p:cond delay="9000"/>
                            </p:stCondLst>
                            <p:childTnLst>
                              <p:par>
                                <p:cTn id="81" presetID="47"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1000"/>
                                        <p:tgtEl>
                                          <p:spTgt spid="37"/>
                                        </p:tgtEl>
                                      </p:cBhvr>
                                    </p:animEffect>
                                    <p:anim calcmode="lin" valueType="num">
                                      <p:cBhvr>
                                        <p:cTn id="84" dur="1000" fill="hold"/>
                                        <p:tgtEl>
                                          <p:spTgt spid="37"/>
                                        </p:tgtEl>
                                        <p:attrNameLst>
                                          <p:attrName>ppt_x</p:attrName>
                                        </p:attrNameLst>
                                      </p:cBhvr>
                                      <p:tavLst>
                                        <p:tav tm="0">
                                          <p:val>
                                            <p:strVal val="#ppt_x"/>
                                          </p:val>
                                        </p:tav>
                                        <p:tav tm="100000">
                                          <p:val>
                                            <p:strVal val="#ppt_x"/>
                                          </p:val>
                                        </p:tav>
                                      </p:tavLst>
                                    </p:anim>
                                    <p:anim calcmode="lin" valueType="num">
                                      <p:cBhvr>
                                        <p:cTn id="85" dur="1000" fill="hold"/>
                                        <p:tgtEl>
                                          <p:spTgt spid="37"/>
                                        </p:tgtEl>
                                        <p:attrNameLst>
                                          <p:attrName>ppt_y</p:attrName>
                                        </p:attrNameLst>
                                      </p:cBhvr>
                                      <p:tavLst>
                                        <p:tav tm="0">
                                          <p:val>
                                            <p:strVal val="#ppt_y-.1"/>
                                          </p:val>
                                        </p:tav>
                                        <p:tav tm="100000">
                                          <p:val>
                                            <p:strVal val="#ppt_y"/>
                                          </p:val>
                                        </p:tav>
                                      </p:tavLst>
                                    </p:anim>
                                  </p:childTnLst>
                                </p:cTn>
                              </p:par>
                            </p:childTnLst>
                          </p:cTn>
                        </p:par>
                        <p:par>
                          <p:cTn id="86" fill="hold">
                            <p:stCondLst>
                              <p:cond delay="10000"/>
                            </p:stCondLst>
                            <p:childTnLst>
                              <p:par>
                                <p:cTn id="87" presetID="47" presetClass="entr" presetSubtype="0" fill="hold" grpId="0" nodeType="afterEffect">
                                  <p:stCondLst>
                                    <p:cond delay="0"/>
                                  </p:stCondLst>
                                  <p:childTnLst>
                                    <p:set>
                                      <p:cBhvr>
                                        <p:cTn id="88" dur="1" fill="hold">
                                          <p:stCondLst>
                                            <p:cond delay="0"/>
                                          </p:stCondLst>
                                        </p:cTn>
                                        <p:tgtEl>
                                          <p:spTgt spid="19459"/>
                                        </p:tgtEl>
                                        <p:attrNameLst>
                                          <p:attrName>style.visibility</p:attrName>
                                        </p:attrNameLst>
                                      </p:cBhvr>
                                      <p:to>
                                        <p:strVal val="visible"/>
                                      </p:to>
                                    </p:set>
                                    <p:animEffect transition="in" filter="fade">
                                      <p:cBhvr>
                                        <p:cTn id="89" dur="1000"/>
                                        <p:tgtEl>
                                          <p:spTgt spid="19459"/>
                                        </p:tgtEl>
                                      </p:cBhvr>
                                    </p:animEffect>
                                    <p:anim calcmode="lin" valueType="num">
                                      <p:cBhvr>
                                        <p:cTn id="90" dur="1000" fill="hold"/>
                                        <p:tgtEl>
                                          <p:spTgt spid="19459"/>
                                        </p:tgtEl>
                                        <p:attrNameLst>
                                          <p:attrName>ppt_x</p:attrName>
                                        </p:attrNameLst>
                                      </p:cBhvr>
                                      <p:tavLst>
                                        <p:tav tm="0">
                                          <p:val>
                                            <p:strVal val="#ppt_x"/>
                                          </p:val>
                                        </p:tav>
                                        <p:tav tm="100000">
                                          <p:val>
                                            <p:strVal val="#ppt_x"/>
                                          </p:val>
                                        </p:tav>
                                      </p:tavLst>
                                    </p:anim>
                                    <p:anim calcmode="lin" valueType="num">
                                      <p:cBhvr>
                                        <p:cTn id="91" dur="1000" fill="hold"/>
                                        <p:tgtEl>
                                          <p:spTgt spid="19459"/>
                                        </p:tgtEl>
                                        <p:attrNameLst>
                                          <p:attrName>ppt_y</p:attrName>
                                        </p:attrNameLst>
                                      </p:cBhvr>
                                      <p:tavLst>
                                        <p:tav tm="0">
                                          <p:val>
                                            <p:strVal val="#ppt_y-.1"/>
                                          </p:val>
                                        </p:tav>
                                        <p:tav tm="100000">
                                          <p:val>
                                            <p:strVal val="#ppt_y"/>
                                          </p:val>
                                        </p:tav>
                                      </p:tavLst>
                                    </p:anim>
                                  </p:childTnLst>
                                </p:cTn>
                              </p:par>
                            </p:childTnLst>
                          </p:cTn>
                        </p:par>
                        <p:par>
                          <p:cTn id="92" fill="hold">
                            <p:stCondLst>
                              <p:cond delay="11000"/>
                            </p:stCondLst>
                            <p:childTnLst>
                              <p:par>
                                <p:cTn id="93" presetID="3" presetClass="entr" presetSubtype="1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blinds(horizontal)">
                                      <p:cBhvr>
                                        <p:cTn id="95" dur="500"/>
                                        <p:tgtEl>
                                          <p:spTgt spid="31"/>
                                        </p:tgtEl>
                                      </p:cBhvr>
                                    </p:animEffect>
                                  </p:childTnLst>
                                </p:cTn>
                              </p:par>
                            </p:childTnLst>
                          </p:cTn>
                        </p:par>
                        <p:par>
                          <p:cTn id="96" fill="hold">
                            <p:stCondLst>
                              <p:cond delay="11500"/>
                            </p:stCondLst>
                            <p:childTnLst>
                              <p:par>
                                <p:cTn id="97" presetID="3" presetClass="entr" presetSubtype="10" fill="hold" grpId="0" nodeType="after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blinds(horizontal)">
                                      <p:cBhvr>
                                        <p:cTn id="99" dur="500"/>
                                        <p:tgtEl>
                                          <p:spTgt spid="32"/>
                                        </p:tgtEl>
                                      </p:cBhvr>
                                    </p:animEffect>
                                  </p:childTnLst>
                                </p:cTn>
                              </p:par>
                            </p:childTnLst>
                          </p:cTn>
                        </p:par>
                        <p:par>
                          <p:cTn id="100" fill="hold">
                            <p:stCondLst>
                              <p:cond delay="12000"/>
                            </p:stCondLst>
                            <p:childTnLst>
                              <p:par>
                                <p:cTn id="101" presetID="3" presetClass="entr" presetSubtype="10" fill="hold" grpId="0"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blinds(horizontal)">
                                      <p:cBhvr>
                                        <p:cTn id="103" dur="500"/>
                                        <p:tgtEl>
                                          <p:spTgt spid="33"/>
                                        </p:tgtEl>
                                      </p:cBhvr>
                                    </p:animEffect>
                                  </p:childTnLst>
                                </p:cTn>
                              </p:par>
                            </p:childTnLst>
                          </p:cTn>
                        </p:par>
                        <p:par>
                          <p:cTn id="104" fill="hold">
                            <p:stCondLst>
                              <p:cond delay="12500"/>
                            </p:stCondLst>
                            <p:childTnLst>
                              <p:par>
                                <p:cTn id="105" presetID="3" presetClass="entr" presetSubtype="10" fill="hold" grpId="0" nodeType="after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blinds(horizontal)">
                                      <p:cBhvr>
                                        <p:cTn id="107" dur="500"/>
                                        <p:tgtEl>
                                          <p:spTgt spid="34"/>
                                        </p:tgtEl>
                                      </p:cBhvr>
                                    </p:animEffect>
                                  </p:childTnLst>
                                </p:cTn>
                              </p:par>
                            </p:childTnLst>
                          </p:cTn>
                        </p:par>
                        <p:par>
                          <p:cTn id="108" fill="hold">
                            <p:stCondLst>
                              <p:cond delay="13000"/>
                            </p:stCondLst>
                            <p:childTnLst>
                              <p:par>
                                <p:cTn id="109" presetID="3" presetClass="entr" presetSubtype="10" fill="hold" grpId="0" nodeType="after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blinds(horizontal)">
                                      <p:cBhvr>
                                        <p:cTn id="111" dur="500"/>
                                        <p:tgtEl>
                                          <p:spTgt spid="36"/>
                                        </p:tgtEl>
                                      </p:cBhvr>
                                    </p:animEffect>
                                  </p:childTnLst>
                                </p:cTn>
                              </p:par>
                            </p:childTnLst>
                          </p:cTn>
                        </p:par>
                        <p:par>
                          <p:cTn id="112" fill="hold">
                            <p:stCondLst>
                              <p:cond delay="13500"/>
                            </p:stCondLst>
                            <p:childTnLst>
                              <p:par>
                                <p:cTn id="113" presetID="3" presetClass="entr" presetSubtype="10" fill="hold" grpId="0" nodeType="after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blinds(horizontal)">
                                      <p:cBhvr>
                                        <p:cTn id="1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p:bldP spid="17" grpId="0"/>
      <p:bldP spid="18" grpId="0" animBg="1"/>
      <p:bldP spid="19" grpId="0" animBg="1"/>
      <p:bldP spid="20" grpId="0" animBg="1"/>
      <p:bldP spid="21" grpId="0" animBg="1"/>
      <p:bldP spid="19457" grpId="0"/>
      <p:bldP spid="22" grpId="0"/>
      <p:bldP spid="23" grpId="0"/>
      <p:bldP spid="24" grpId="0"/>
      <p:bldP spid="25" grpId="0" animBg="1"/>
      <p:bldP spid="26" grpId="0" animBg="1"/>
      <p:bldP spid="27" grpId="0" animBg="1"/>
      <p:bldP spid="29" grpId="0" animBg="1"/>
      <p:bldP spid="30" grpId="0" animBg="1"/>
      <p:bldP spid="31" grpId="0" animBg="1"/>
      <p:bldP spid="32" grpId="0"/>
      <p:bldP spid="33" grpId="0" animBg="1"/>
      <p:bldP spid="34" grpId="0"/>
      <p:bldP spid="35" grpId="0" animBg="1"/>
      <p:bldP spid="36" grpId="0"/>
      <p:bldP spid="37" grpId="0" animBg="1"/>
      <p:bldP spid="1945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452880" y="1048385"/>
            <a:ext cx="9314180" cy="1840865"/>
          </a:xfrm>
          <a:prstGeom prst="rect">
            <a:avLst/>
          </a:prstGeom>
          <a:noFill/>
          <a:ln>
            <a:noFill/>
          </a:ln>
        </p:spPr>
        <p:txBody>
          <a:bodyPr vert="horz" wrap="square" lIns="0" tIns="0" rIns="0" bIns="0" rtlCol="0" anchor="t"/>
          <a:lstStyle/>
          <a:p>
            <a:pPr algn="l"/>
            <a:r>
              <a:rPr kumimoji="1" lang="en-US" altLang="zh-CN" sz="2000">
                <a:ln w="12700">
                  <a:noFill/>
                </a:ln>
                <a:solidFill>
                  <a:srgbClr val="000000">
                    <a:alpha val="100000"/>
                  </a:srgbClr>
                </a:solidFill>
                <a:latin typeface="黑体" panose="02010609060101010101" charset="-122"/>
                <a:ea typeface="黑体" panose="02010609060101010101" charset="-122"/>
                <a:cs typeface="华文宋体" panose="02010600040101010101" charset="-122"/>
              </a:rPr>
              <a:t>为经济发展注入了强大动力，推动我国经济迈上高质量发展之路。坚持社会主义市场经济改革方向，完善现代市场体系、推进要素市场化改革，深化国资国企改革、鼓励发展壮大民营经济，构建支持全面创新体制机制，深化财税金融体制改革，健全城乡发展一体化体制机制，加快构建新发展格局，建设更高水平开放型经济新体制，不断完善市场机制有效、微观主体有活力、宏观调控有度的制度环境。</a:t>
            </a:r>
            <a:endParaRPr kumimoji="1" lang="en-US" altLang="zh-CN" sz="2000">
              <a:ln w="12700">
                <a:noFill/>
              </a:ln>
              <a:solidFill>
                <a:srgbClr val="000000">
                  <a:alpha val="100000"/>
                </a:srgbClr>
              </a:solidFill>
              <a:latin typeface="黑体" panose="02010609060101010101" charset="-122"/>
              <a:ea typeface="黑体" panose="02010609060101010101" charset="-122"/>
              <a:cs typeface="华文宋体" panose="02010600040101010101" charset="-122"/>
            </a:endParaRPr>
          </a:p>
        </p:txBody>
      </p:sp>
      <p:sp>
        <p:nvSpPr>
          <p:cNvPr id="4" name="标题 1"/>
          <p:cNvSpPr txBox="1"/>
          <p:nvPr/>
        </p:nvSpPr>
        <p:spPr>
          <a:xfrm>
            <a:off x="6632573" y="690245"/>
            <a:ext cx="5048923" cy="338554"/>
          </a:xfrm>
          <a:prstGeom prst="rect">
            <a:avLst/>
          </a:prstGeom>
          <a:noFill/>
          <a:ln>
            <a:noFill/>
          </a:ln>
        </p:spPr>
        <p:txBody>
          <a:bodyPr vert="horz" wrap="square" lIns="0" tIns="0" rIns="0" bIns="0" rtlCol="0" anchor="ctr"/>
          <a:lstStyle/>
          <a:p>
            <a:pPr algn="l"/>
            <a:endParaRPr kumimoji="1" lang="zh-CN" altLang="en-US">
              <a:latin typeface="黑体" panose="02010609060101010101" charset="-122"/>
              <a:ea typeface="黑体" panose="02010609060101010101" charset="-122"/>
            </a:endParaRPr>
          </a:p>
        </p:txBody>
      </p:sp>
      <p:sp>
        <p:nvSpPr>
          <p:cNvPr id="8" name="标题 1"/>
          <p:cNvSpPr txBox="1"/>
          <p:nvPr/>
        </p:nvSpPr>
        <p:spPr>
          <a:xfrm>
            <a:off x="6624953" y="5680710"/>
            <a:ext cx="5048923" cy="338554"/>
          </a:xfrm>
          <a:prstGeom prst="rect">
            <a:avLst/>
          </a:prstGeom>
          <a:noFill/>
          <a:ln>
            <a:noFill/>
          </a:ln>
        </p:spPr>
        <p:txBody>
          <a:bodyPr vert="horz" wrap="square" lIns="0" tIns="0" rIns="0" bIns="0" rtlCol="0" anchor="ctr"/>
          <a:lstStyle/>
          <a:p>
            <a:pPr algn="l"/>
            <a:endParaRPr kumimoji="1" lang="zh-CN" altLang="en-US">
              <a:latin typeface="黑体" panose="02010609060101010101" charset="-122"/>
              <a:ea typeface="黑体" panose="02010609060101010101" charset="-122"/>
            </a:endParaRPr>
          </a:p>
        </p:txBody>
      </p:sp>
      <p:sp>
        <p:nvSpPr>
          <p:cNvPr id="17" name="标题 1"/>
          <p:cNvSpPr txBox="1"/>
          <p:nvPr/>
        </p:nvSpPr>
        <p:spPr>
          <a:xfrm>
            <a:off x="855292" y="28965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2.新时代以来全面深化改革的成功实践和伟大成就</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18" name="标题 1"/>
          <p:cNvSpPr txBox="1"/>
          <p:nvPr/>
        </p:nvSpPr>
        <p:spPr>
          <a:xfrm>
            <a:off x="987425" y="875030"/>
            <a:ext cx="10028555" cy="1901825"/>
          </a:xfrm>
          <a:prstGeom prst="roundRect">
            <a:avLst>
              <a:gd name="adj" fmla="val 5159"/>
            </a:avLst>
          </a:prstGeom>
          <a:solidFill>
            <a:schemeClr val="accent1">
              <a:alpha val="40000"/>
            </a:schemeClr>
          </a:solidFill>
          <a:ln w="12700" cap="sq">
            <a:noFill/>
            <a:miter/>
          </a:ln>
        </p:spPr>
        <p:txBody>
          <a:bodyPr vert="horz" wrap="square" lIns="91440" tIns="45720" rIns="91440" bIns="45720" rtlCol="0" anchor="ctr"/>
          <a:lstStyle/>
          <a:p>
            <a:pPr algn="ctr"/>
            <a:endParaRPr kumimoji="1" lang="zh-CN" altLang="en-US">
              <a:solidFill>
                <a:srgbClr val="FF0000"/>
              </a:solidFill>
              <a:latin typeface="黑体" panose="02010609060101010101" charset="-122"/>
              <a:ea typeface="黑体" panose="02010609060101010101" charset="-122"/>
            </a:endParaRPr>
          </a:p>
        </p:txBody>
      </p:sp>
      <p:grpSp>
        <p:nvGrpSpPr>
          <p:cNvPr id="6" name="组合 5"/>
          <p:cNvGrpSpPr/>
          <p:nvPr/>
        </p:nvGrpSpPr>
        <p:grpSpPr>
          <a:xfrm>
            <a:off x="6170296" y="2930938"/>
            <a:ext cx="5089525" cy="637938"/>
            <a:chOff x="6191251" y="4273062"/>
            <a:chExt cx="5089525" cy="637938"/>
          </a:xfrm>
        </p:grpSpPr>
        <p:sp>
          <p:nvSpPr>
            <p:cNvPr id="7" name="矩形 6"/>
            <p:cNvSpPr/>
            <p:nvPr/>
          </p:nvSpPr>
          <p:spPr>
            <a:xfrm>
              <a:off x="6191251" y="4273062"/>
              <a:ext cx="5089525" cy="63793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9" name="文本框 8"/>
            <p:cNvSpPr txBox="1"/>
            <p:nvPr/>
          </p:nvSpPr>
          <p:spPr>
            <a:xfrm>
              <a:off x="6684168" y="4339590"/>
              <a:ext cx="4103689" cy="492443"/>
            </a:xfrm>
            <a:prstGeom prst="rect">
              <a:avLst/>
            </a:prstGeom>
            <a:noFill/>
          </p:spPr>
          <p:txBody>
            <a:bodyPr wrap="none" lIns="0" tIns="0" rIns="0" bIns="0"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实现由“大”向“强”</a:t>
              </a:r>
              <a:endParaRPr lang="zh-CN" altLang="en-US" sz="32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p:txBody>
        </p:sp>
      </p:grpSp>
      <p:grpSp>
        <p:nvGrpSpPr>
          <p:cNvPr id="10" name="组合 9"/>
          <p:cNvGrpSpPr/>
          <p:nvPr/>
        </p:nvGrpSpPr>
        <p:grpSpPr>
          <a:xfrm>
            <a:off x="890269" y="2930938"/>
            <a:ext cx="5089525" cy="637938"/>
            <a:chOff x="911224" y="4273062"/>
            <a:chExt cx="5089525" cy="637938"/>
          </a:xfrm>
        </p:grpSpPr>
        <p:sp>
          <p:nvSpPr>
            <p:cNvPr id="11" name="矩形 10"/>
            <p:cNvSpPr/>
            <p:nvPr/>
          </p:nvSpPr>
          <p:spPr>
            <a:xfrm>
              <a:off x="911224" y="4273062"/>
              <a:ext cx="5089525" cy="63793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3" name="文本框 12"/>
            <p:cNvSpPr txBox="1"/>
            <p:nvPr/>
          </p:nvSpPr>
          <p:spPr>
            <a:xfrm>
              <a:off x="2430063" y="4328958"/>
              <a:ext cx="2051845" cy="492443"/>
            </a:xfrm>
            <a:prstGeom prst="rect">
              <a:avLst/>
            </a:prstGeom>
            <a:noFill/>
          </p:spPr>
          <p:txBody>
            <a:bodyPr wrap="none" lIns="0" tIns="0" rIns="0" bIns="0"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rPr>
                <a:t>统筹质与量</a:t>
              </a:r>
              <a:endParaRPr lang="zh-CN" altLang="en-US" sz="32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grpSp>
      <p:grpSp>
        <p:nvGrpSpPr>
          <p:cNvPr id="38" name="组合 37"/>
          <p:cNvGrpSpPr/>
          <p:nvPr/>
        </p:nvGrpSpPr>
        <p:grpSpPr>
          <a:xfrm>
            <a:off x="913811" y="3775651"/>
            <a:ext cx="4994275" cy="1257300"/>
            <a:chOff x="292640" y="1836996"/>
            <a:chExt cx="4994275" cy="1257300"/>
          </a:xfrm>
        </p:grpSpPr>
        <p:sp>
          <p:nvSpPr>
            <p:cNvPr id="16" name="矩形: 圆角 15"/>
            <p:cNvSpPr/>
            <p:nvPr/>
          </p:nvSpPr>
          <p:spPr>
            <a:xfrm>
              <a:off x="292640" y="1836996"/>
              <a:ext cx="4994275" cy="1257300"/>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5" name="文本框 4"/>
            <p:cNvSpPr txBox="1"/>
            <p:nvPr/>
          </p:nvSpPr>
          <p:spPr>
            <a:xfrm>
              <a:off x="1476280" y="2308801"/>
              <a:ext cx="3649980" cy="36893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400" b="0" i="0" u="none" strike="noStrike" kern="100" cap="none" spc="0" normalizeH="0" baseline="0" noProof="0" dirty="0">
                  <a:ln>
                    <a:noFill/>
                  </a:ln>
                  <a:solidFill>
                    <a:prstClr val="black"/>
                  </a:solidFill>
                  <a:effectLst/>
                  <a:uLnTx/>
                  <a:uFillTx/>
                  <a:latin typeface="黑体" panose="02010609060101010101" charset="-122"/>
                  <a:ea typeface="黑体" panose="02010609060101010101" charset="-122"/>
                  <a:cs typeface="黑体" panose="02010609060101010101" charset="-122"/>
                </a:rPr>
                <a:t>不能简单以</a:t>
              </a:r>
              <a:r>
                <a:rPr kumimoji="0" lang="en-US" altLang="zh-CN" sz="2400" b="0" i="0" u="none" strike="noStrike" kern="100" cap="none" spc="0" normalizeH="0" baseline="0" noProof="0" dirty="0">
                  <a:ln>
                    <a:noFill/>
                  </a:ln>
                  <a:solidFill>
                    <a:prstClr val="black"/>
                  </a:solidFill>
                  <a:effectLst/>
                  <a:uLnTx/>
                  <a:uFillTx/>
                  <a:latin typeface="黑体" panose="02010609060101010101" charset="-122"/>
                  <a:ea typeface="黑体" panose="02010609060101010101" charset="-122"/>
                  <a:cs typeface="黑体" panose="02010609060101010101" charset="-122"/>
                </a:rPr>
                <a:t>GDP</a:t>
              </a:r>
              <a:r>
                <a:rPr kumimoji="0" lang="zh-CN" altLang="zh-CN" sz="2400" b="0" i="0" u="none" strike="noStrike" kern="100" cap="none" spc="0" normalizeH="0" baseline="0" noProof="0" dirty="0">
                  <a:ln>
                    <a:noFill/>
                  </a:ln>
                  <a:solidFill>
                    <a:prstClr val="black"/>
                  </a:solidFill>
                  <a:effectLst/>
                  <a:uLnTx/>
                  <a:uFillTx/>
                  <a:latin typeface="黑体" panose="02010609060101010101" charset="-122"/>
                  <a:ea typeface="黑体" panose="02010609060101010101" charset="-122"/>
                  <a:cs typeface="黑体" panose="02010609060101010101" charset="-122"/>
                </a:rPr>
                <a:t>增速论英雄</a:t>
              </a:r>
              <a:endParaRPr kumimoji="0" lang="en-US" altLang="zh-CN" sz="2400" b="0" i="0" u="none" strike="noStrike" kern="100" cap="none" spc="0" normalizeH="0" baseline="0" noProof="0" dirty="0">
                <a:ln>
                  <a:noFill/>
                </a:ln>
                <a:solidFill>
                  <a:prstClr val="black"/>
                </a:solidFill>
                <a:effectLst/>
                <a:uLnTx/>
                <a:uFillTx/>
                <a:latin typeface="黑体" panose="02010609060101010101" charset="-122"/>
                <a:ea typeface="黑体" panose="02010609060101010101" charset="-122"/>
                <a:cs typeface="黑体" panose="02010609060101010101" charset="-122"/>
              </a:endParaRPr>
            </a:p>
          </p:txBody>
        </p:sp>
        <p:sp>
          <p:nvSpPr>
            <p:cNvPr id="24" name="椭圆 23"/>
            <p:cNvSpPr/>
            <p:nvPr/>
          </p:nvSpPr>
          <p:spPr>
            <a:xfrm>
              <a:off x="438692" y="1989396"/>
              <a:ext cx="952500" cy="952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6" name="iconfont-11672-5428458"/>
            <p:cNvSpPr/>
            <p:nvPr/>
          </p:nvSpPr>
          <p:spPr>
            <a:xfrm>
              <a:off x="610056" y="2125243"/>
              <a:ext cx="609685" cy="609685"/>
            </a:xfrm>
            <a:custGeom>
              <a:avLst/>
              <a:gdLst>
                <a:gd name="T0" fmla="*/ 6400 w 12800"/>
                <a:gd name="T1" fmla="*/ 12800 h 12800"/>
                <a:gd name="T2" fmla="*/ 0 w 12800"/>
                <a:gd name="T3" fmla="*/ 6400 h 12800"/>
                <a:gd name="T4" fmla="*/ 6400 w 12800"/>
                <a:gd name="T5" fmla="*/ 0 h 12800"/>
                <a:gd name="T6" fmla="*/ 12800 w 12800"/>
                <a:gd name="T7" fmla="*/ 6400 h 12800"/>
                <a:gd name="T8" fmla="*/ 6400 w 12800"/>
                <a:gd name="T9" fmla="*/ 12800 h 12800"/>
                <a:gd name="T10" fmla="*/ 6400 w 12800"/>
                <a:gd name="T11" fmla="*/ 11200 h 12800"/>
                <a:gd name="T12" fmla="*/ 9174 w 12800"/>
                <a:gd name="T13" fmla="*/ 10306 h 12800"/>
                <a:gd name="T14" fmla="*/ 2494 w 12800"/>
                <a:gd name="T15" fmla="*/ 3626 h 12800"/>
                <a:gd name="T16" fmla="*/ 1600 w 12800"/>
                <a:gd name="T17" fmla="*/ 6400 h 12800"/>
                <a:gd name="T18" fmla="*/ 6400 w 12800"/>
                <a:gd name="T19" fmla="*/ 11200 h 12800"/>
                <a:gd name="T20" fmla="*/ 6400 w 12800"/>
                <a:gd name="T21" fmla="*/ 1600 h 12800"/>
                <a:gd name="T22" fmla="*/ 3626 w 12800"/>
                <a:gd name="T23" fmla="*/ 2494 h 12800"/>
                <a:gd name="T24" fmla="*/ 10306 w 12800"/>
                <a:gd name="T25" fmla="*/ 9174 h 12800"/>
                <a:gd name="T26" fmla="*/ 11200 w 12800"/>
                <a:gd name="T27" fmla="*/ 6400 h 12800"/>
                <a:gd name="T28" fmla="*/ 6400 w 12800"/>
                <a:gd name="T29" fmla="*/ 1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00" h="12800">
                  <a:moveTo>
                    <a:pt x="6400" y="12800"/>
                  </a:moveTo>
                  <a:cubicBezTo>
                    <a:pt x="2866" y="12800"/>
                    <a:pt x="0" y="9934"/>
                    <a:pt x="0" y="6400"/>
                  </a:cubicBezTo>
                  <a:cubicBezTo>
                    <a:pt x="0" y="2866"/>
                    <a:pt x="2866" y="0"/>
                    <a:pt x="6400" y="0"/>
                  </a:cubicBezTo>
                  <a:cubicBezTo>
                    <a:pt x="9934" y="0"/>
                    <a:pt x="12800" y="2866"/>
                    <a:pt x="12800" y="6400"/>
                  </a:cubicBezTo>
                  <a:cubicBezTo>
                    <a:pt x="12800" y="9934"/>
                    <a:pt x="9934" y="12800"/>
                    <a:pt x="6400" y="12800"/>
                  </a:cubicBezTo>
                  <a:close/>
                  <a:moveTo>
                    <a:pt x="6400" y="11200"/>
                  </a:moveTo>
                  <a:cubicBezTo>
                    <a:pt x="7436" y="11200"/>
                    <a:pt x="8390" y="10864"/>
                    <a:pt x="9174" y="10306"/>
                  </a:cubicBezTo>
                  <a:lnTo>
                    <a:pt x="2494" y="3626"/>
                  </a:lnTo>
                  <a:cubicBezTo>
                    <a:pt x="1936" y="4410"/>
                    <a:pt x="1600" y="5364"/>
                    <a:pt x="1600" y="6400"/>
                  </a:cubicBezTo>
                  <a:cubicBezTo>
                    <a:pt x="1600" y="9050"/>
                    <a:pt x="3750" y="11200"/>
                    <a:pt x="6400" y="11200"/>
                  </a:cubicBezTo>
                  <a:close/>
                  <a:moveTo>
                    <a:pt x="6400" y="1600"/>
                  </a:moveTo>
                  <a:cubicBezTo>
                    <a:pt x="5364" y="1600"/>
                    <a:pt x="4410" y="1936"/>
                    <a:pt x="3626" y="2494"/>
                  </a:cubicBezTo>
                  <a:lnTo>
                    <a:pt x="10306" y="9174"/>
                  </a:lnTo>
                  <a:cubicBezTo>
                    <a:pt x="10864" y="8390"/>
                    <a:pt x="11200" y="7437"/>
                    <a:pt x="11200" y="6400"/>
                  </a:cubicBezTo>
                  <a:cubicBezTo>
                    <a:pt x="11200" y="3750"/>
                    <a:pt x="9050" y="1600"/>
                    <a:pt x="6400" y="1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charset="-122"/>
                <a:ea typeface="黑体" panose="02010609060101010101" charset="-122"/>
              </a:endParaRPr>
            </a:p>
          </p:txBody>
        </p:sp>
      </p:grpSp>
      <p:grpSp>
        <p:nvGrpSpPr>
          <p:cNvPr id="39" name="组合 38"/>
          <p:cNvGrpSpPr/>
          <p:nvPr/>
        </p:nvGrpSpPr>
        <p:grpSpPr>
          <a:xfrm>
            <a:off x="841423" y="5215831"/>
            <a:ext cx="4994275" cy="1257300"/>
            <a:chOff x="292642" y="3580071"/>
            <a:chExt cx="4994275" cy="1257300"/>
          </a:xfrm>
        </p:grpSpPr>
        <p:sp>
          <p:nvSpPr>
            <p:cNvPr id="12" name="矩形: 圆角 16"/>
            <p:cNvSpPr/>
            <p:nvPr/>
          </p:nvSpPr>
          <p:spPr>
            <a:xfrm>
              <a:off x="292642" y="3580071"/>
              <a:ext cx="4994275" cy="1257300"/>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9" name="文本框 18"/>
            <p:cNvSpPr txBox="1"/>
            <p:nvPr/>
          </p:nvSpPr>
          <p:spPr>
            <a:xfrm>
              <a:off x="1663780" y="3843656"/>
              <a:ext cx="3179096" cy="738664"/>
            </a:xfrm>
            <a:prstGeom prst="rect">
              <a:avLst/>
            </a:prstGeom>
            <a:noFill/>
          </p:spPr>
          <p:txBody>
            <a:bodyPr wrap="square" lIns="0" tIns="0" rIns="0" bIns="0" rtlCol="0">
              <a:spAutoFit/>
            </a:bodyPr>
            <a:lstStyle/>
            <a:p>
              <a:pPr>
                <a:defRPr/>
              </a:pPr>
              <a:r>
                <a:rPr lang="zh-CN" altLang="zh-CN" sz="2400" kern="100" dirty="0">
                  <a:solidFill>
                    <a:prstClr val="black"/>
                  </a:solidFill>
                  <a:latin typeface="黑体" panose="02010609060101010101" charset="-122"/>
                  <a:ea typeface="黑体" panose="02010609060101010101" charset="-122"/>
                </a:rPr>
                <a:t>不能为了经济增长不顾质量效益和生态环境</a:t>
              </a:r>
              <a:endParaRPr lang="zh-CN" altLang="zh-CN" sz="2400" kern="100" dirty="0">
                <a:solidFill>
                  <a:prstClr val="black"/>
                </a:solidFill>
                <a:latin typeface="黑体" panose="02010609060101010101" charset="-122"/>
                <a:ea typeface="黑体" panose="02010609060101010101" charset="-122"/>
              </a:endParaRPr>
            </a:p>
          </p:txBody>
        </p:sp>
        <p:sp>
          <p:nvSpPr>
            <p:cNvPr id="21" name="椭圆 20"/>
            <p:cNvSpPr/>
            <p:nvPr/>
          </p:nvSpPr>
          <p:spPr>
            <a:xfrm>
              <a:off x="438692" y="3732471"/>
              <a:ext cx="952500" cy="952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7" name="iconfont-11672-5428458"/>
            <p:cNvSpPr/>
            <p:nvPr/>
          </p:nvSpPr>
          <p:spPr>
            <a:xfrm>
              <a:off x="610056" y="3903878"/>
              <a:ext cx="609685" cy="609685"/>
            </a:xfrm>
            <a:custGeom>
              <a:avLst/>
              <a:gdLst>
                <a:gd name="T0" fmla="*/ 6400 w 12800"/>
                <a:gd name="T1" fmla="*/ 12800 h 12800"/>
                <a:gd name="T2" fmla="*/ 0 w 12800"/>
                <a:gd name="T3" fmla="*/ 6400 h 12800"/>
                <a:gd name="T4" fmla="*/ 6400 w 12800"/>
                <a:gd name="T5" fmla="*/ 0 h 12800"/>
                <a:gd name="T6" fmla="*/ 12800 w 12800"/>
                <a:gd name="T7" fmla="*/ 6400 h 12800"/>
                <a:gd name="T8" fmla="*/ 6400 w 12800"/>
                <a:gd name="T9" fmla="*/ 12800 h 12800"/>
                <a:gd name="T10" fmla="*/ 6400 w 12800"/>
                <a:gd name="T11" fmla="*/ 11200 h 12800"/>
                <a:gd name="T12" fmla="*/ 9174 w 12800"/>
                <a:gd name="T13" fmla="*/ 10306 h 12800"/>
                <a:gd name="T14" fmla="*/ 2494 w 12800"/>
                <a:gd name="T15" fmla="*/ 3626 h 12800"/>
                <a:gd name="T16" fmla="*/ 1600 w 12800"/>
                <a:gd name="T17" fmla="*/ 6400 h 12800"/>
                <a:gd name="T18" fmla="*/ 6400 w 12800"/>
                <a:gd name="T19" fmla="*/ 11200 h 12800"/>
                <a:gd name="T20" fmla="*/ 6400 w 12800"/>
                <a:gd name="T21" fmla="*/ 1600 h 12800"/>
                <a:gd name="T22" fmla="*/ 3626 w 12800"/>
                <a:gd name="T23" fmla="*/ 2494 h 12800"/>
                <a:gd name="T24" fmla="*/ 10306 w 12800"/>
                <a:gd name="T25" fmla="*/ 9174 h 12800"/>
                <a:gd name="T26" fmla="*/ 11200 w 12800"/>
                <a:gd name="T27" fmla="*/ 6400 h 12800"/>
                <a:gd name="T28" fmla="*/ 6400 w 12800"/>
                <a:gd name="T29" fmla="*/ 1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00" h="12800">
                  <a:moveTo>
                    <a:pt x="6400" y="12800"/>
                  </a:moveTo>
                  <a:cubicBezTo>
                    <a:pt x="2866" y="12800"/>
                    <a:pt x="0" y="9934"/>
                    <a:pt x="0" y="6400"/>
                  </a:cubicBezTo>
                  <a:cubicBezTo>
                    <a:pt x="0" y="2866"/>
                    <a:pt x="2866" y="0"/>
                    <a:pt x="6400" y="0"/>
                  </a:cubicBezTo>
                  <a:cubicBezTo>
                    <a:pt x="9934" y="0"/>
                    <a:pt x="12800" y="2866"/>
                    <a:pt x="12800" y="6400"/>
                  </a:cubicBezTo>
                  <a:cubicBezTo>
                    <a:pt x="12800" y="9934"/>
                    <a:pt x="9934" y="12800"/>
                    <a:pt x="6400" y="12800"/>
                  </a:cubicBezTo>
                  <a:close/>
                  <a:moveTo>
                    <a:pt x="6400" y="11200"/>
                  </a:moveTo>
                  <a:cubicBezTo>
                    <a:pt x="7436" y="11200"/>
                    <a:pt x="8390" y="10864"/>
                    <a:pt x="9174" y="10306"/>
                  </a:cubicBezTo>
                  <a:lnTo>
                    <a:pt x="2494" y="3626"/>
                  </a:lnTo>
                  <a:cubicBezTo>
                    <a:pt x="1936" y="4410"/>
                    <a:pt x="1600" y="5364"/>
                    <a:pt x="1600" y="6400"/>
                  </a:cubicBezTo>
                  <a:cubicBezTo>
                    <a:pt x="1600" y="9050"/>
                    <a:pt x="3750" y="11200"/>
                    <a:pt x="6400" y="11200"/>
                  </a:cubicBezTo>
                  <a:close/>
                  <a:moveTo>
                    <a:pt x="6400" y="1600"/>
                  </a:moveTo>
                  <a:cubicBezTo>
                    <a:pt x="5364" y="1600"/>
                    <a:pt x="4410" y="1936"/>
                    <a:pt x="3626" y="2494"/>
                  </a:cubicBezTo>
                  <a:lnTo>
                    <a:pt x="10306" y="9174"/>
                  </a:lnTo>
                  <a:cubicBezTo>
                    <a:pt x="10864" y="8390"/>
                    <a:pt x="11200" y="7437"/>
                    <a:pt x="11200" y="6400"/>
                  </a:cubicBezTo>
                  <a:cubicBezTo>
                    <a:pt x="11200" y="3750"/>
                    <a:pt x="9050" y="1600"/>
                    <a:pt x="6400" y="16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charset="-122"/>
                <a:ea typeface="黑体" panose="02010609060101010101" charset="-122"/>
              </a:endParaRPr>
            </a:p>
          </p:txBody>
        </p:sp>
      </p:grpSp>
      <p:grpSp>
        <p:nvGrpSpPr>
          <p:cNvPr id="40" name="组合 39"/>
          <p:cNvGrpSpPr/>
          <p:nvPr/>
        </p:nvGrpSpPr>
        <p:grpSpPr>
          <a:xfrm>
            <a:off x="6281374" y="3775016"/>
            <a:ext cx="4994275" cy="1257300"/>
            <a:chOff x="6874468" y="1836996"/>
            <a:chExt cx="4994275" cy="1257300"/>
          </a:xfrm>
        </p:grpSpPr>
        <p:sp>
          <p:nvSpPr>
            <p:cNvPr id="28" name="矩形: 圆角 27"/>
            <p:cNvSpPr/>
            <p:nvPr/>
          </p:nvSpPr>
          <p:spPr>
            <a:xfrm>
              <a:off x="6874468" y="1836996"/>
              <a:ext cx="4994275" cy="1257300"/>
            </a:xfrm>
            <a:prstGeom prst="roundRect">
              <a:avLst>
                <a:gd name="adj" fmla="val 50000"/>
              </a:avLst>
            </a:prstGeom>
            <a:noFill/>
            <a:ln>
              <a:solidFill>
                <a:srgbClr val="A86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0" name="文本框 29"/>
            <p:cNvSpPr txBox="1"/>
            <p:nvPr/>
          </p:nvSpPr>
          <p:spPr>
            <a:xfrm>
              <a:off x="8245608" y="2265089"/>
              <a:ext cx="317909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00" cap="none" spc="0" normalizeH="0" baseline="0" noProof="0" dirty="0">
                  <a:ln>
                    <a:noFill/>
                  </a:ln>
                  <a:solidFill>
                    <a:prstClr val="black"/>
                  </a:solidFill>
                  <a:effectLst/>
                  <a:uLnTx/>
                  <a:uFillTx/>
                  <a:latin typeface="黑体" panose="02010609060101010101" charset="-122"/>
                  <a:ea typeface="黑体" panose="02010609060101010101" charset="-122"/>
                  <a:cs typeface="华文仿宋" panose="02010600040101010101" charset="-122"/>
                </a:rPr>
                <a:t>更加关注经济结构调整</a:t>
              </a:r>
              <a:endParaRPr kumimoji="0" lang="zh-CN" altLang="en-US" sz="2400" b="0" i="0" u="none" strike="noStrike" kern="100" cap="none" spc="0" normalizeH="0" baseline="0" noProof="0" dirty="0">
                <a:ln>
                  <a:noFill/>
                </a:ln>
                <a:solidFill>
                  <a:prstClr val="black"/>
                </a:solidFill>
                <a:effectLst/>
                <a:uLnTx/>
                <a:uFillTx/>
                <a:latin typeface="黑体" panose="02010609060101010101" charset="-122"/>
                <a:ea typeface="黑体" panose="02010609060101010101" charset="-122"/>
                <a:cs typeface="华文仿宋" panose="02010600040101010101" charset="-122"/>
              </a:endParaRPr>
            </a:p>
          </p:txBody>
        </p:sp>
        <p:sp>
          <p:nvSpPr>
            <p:cNvPr id="33" name="椭圆 32"/>
            <p:cNvSpPr/>
            <p:nvPr/>
          </p:nvSpPr>
          <p:spPr>
            <a:xfrm>
              <a:off x="7020520" y="1989396"/>
              <a:ext cx="952500" cy="952500"/>
            </a:xfrm>
            <a:prstGeom prst="ellipse">
              <a:avLst/>
            </a:prstGeom>
            <a:solidFill>
              <a:srgbClr val="A86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6" name="iconfont-1033-827823"/>
            <p:cNvSpPr/>
            <p:nvPr/>
          </p:nvSpPr>
          <p:spPr>
            <a:xfrm>
              <a:off x="7224084" y="2173529"/>
              <a:ext cx="535771" cy="552451"/>
            </a:xfrm>
            <a:custGeom>
              <a:avLst/>
              <a:gdLst>
                <a:gd name="T0" fmla="*/ 3456 w 11003"/>
                <a:gd name="T1" fmla="*/ 0 h 11039"/>
                <a:gd name="T2" fmla="*/ 3456 w 11003"/>
                <a:gd name="T3" fmla="*/ 1 h 11039"/>
                <a:gd name="T4" fmla="*/ 31 w 11003"/>
                <a:gd name="T5" fmla="*/ 3518 h 11039"/>
                <a:gd name="T6" fmla="*/ 21 w 11003"/>
                <a:gd name="T7" fmla="*/ 3518 h 11039"/>
                <a:gd name="T8" fmla="*/ 0 w 11003"/>
                <a:gd name="T9" fmla="*/ 11019 h 11039"/>
                <a:gd name="T10" fmla="*/ 7510 w 11003"/>
                <a:gd name="T11" fmla="*/ 11039 h 11039"/>
                <a:gd name="T12" fmla="*/ 7510 w 11003"/>
                <a:gd name="T13" fmla="*/ 11038 h 11039"/>
                <a:gd name="T14" fmla="*/ 10980 w 11003"/>
                <a:gd name="T15" fmla="*/ 7639 h 11039"/>
                <a:gd name="T16" fmla="*/ 10983 w 11003"/>
                <a:gd name="T17" fmla="*/ 7639 h 11039"/>
                <a:gd name="T18" fmla="*/ 11003 w 11003"/>
                <a:gd name="T19" fmla="*/ 21 h 11039"/>
                <a:gd name="T20" fmla="*/ 3456 w 11003"/>
                <a:gd name="T21" fmla="*/ 0 h 11039"/>
                <a:gd name="T22" fmla="*/ 9535 w 11003"/>
                <a:gd name="T23" fmla="*/ 7635 h 11039"/>
                <a:gd name="T24" fmla="*/ 7543 w 11003"/>
                <a:gd name="T25" fmla="*/ 9594 h 11039"/>
                <a:gd name="T26" fmla="*/ 1428 w 11003"/>
                <a:gd name="T27" fmla="*/ 9589 h 11039"/>
                <a:gd name="T28" fmla="*/ 1457 w 11003"/>
                <a:gd name="T29" fmla="*/ 3544 h 11039"/>
                <a:gd name="T30" fmla="*/ 1457 w 11003"/>
                <a:gd name="T31" fmla="*/ 3544 h 11039"/>
                <a:gd name="T32" fmla="*/ 3452 w 11003"/>
                <a:gd name="T33" fmla="*/ 1440 h 11039"/>
                <a:gd name="T34" fmla="*/ 9561 w 11003"/>
                <a:gd name="T35" fmla="*/ 1444 h 11039"/>
                <a:gd name="T36" fmla="*/ 9532 w 11003"/>
                <a:gd name="T37" fmla="*/ 7635 h 11039"/>
                <a:gd name="T38" fmla="*/ 9535 w 11003"/>
                <a:gd name="T39" fmla="*/ 7635 h 11039"/>
                <a:gd name="T40" fmla="*/ 9535 w 11003"/>
                <a:gd name="T41" fmla="*/ 7635 h 11039"/>
                <a:gd name="T42" fmla="*/ 5668 w 11003"/>
                <a:gd name="T43" fmla="*/ 7255 h 11039"/>
                <a:gd name="T44" fmla="*/ 7023 w 11003"/>
                <a:gd name="T45" fmla="*/ 3115 h 11039"/>
                <a:gd name="T46" fmla="*/ 5516 w 11003"/>
                <a:gd name="T47" fmla="*/ 3941 h 11039"/>
                <a:gd name="T48" fmla="*/ 5500 w 11003"/>
                <a:gd name="T49" fmla="*/ 3961 h 11039"/>
                <a:gd name="T50" fmla="*/ 5485 w 11003"/>
                <a:gd name="T51" fmla="*/ 3941 h 11039"/>
                <a:gd name="T52" fmla="*/ 3978 w 11003"/>
                <a:gd name="T53" fmla="*/ 3115 h 11039"/>
                <a:gd name="T54" fmla="*/ 2424 w 11003"/>
                <a:gd name="T55" fmla="*/ 5043 h 11039"/>
                <a:gd name="T56" fmla="*/ 5488 w 11003"/>
                <a:gd name="T57" fmla="*/ 8741 h 11039"/>
                <a:gd name="T58" fmla="*/ 5499 w 11003"/>
                <a:gd name="T59" fmla="*/ 8754 h 11039"/>
                <a:gd name="T60" fmla="*/ 5499 w 11003"/>
                <a:gd name="T61" fmla="*/ 8755 h 11039"/>
                <a:gd name="T62" fmla="*/ 5500 w 11003"/>
                <a:gd name="T63" fmla="*/ 8754 h 11039"/>
                <a:gd name="T64" fmla="*/ 5501 w 11003"/>
                <a:gd name="T65" fmla="*/ 8755 h 11039"/>
                <a:gd name="T66" fmla="*/ 5501 w 11003"/>
                <a:gd name="T67" fmla="*/ 8754 h 11039"/>
                <a:gd name="T68" fmla="*/ 5512 w 11003"/>
                <a:gd name="T69" fmla="*/ 8741 h 11039"/>
                <a:gd name="T70" fmla="*/ 8577 w 11003"/>
                <a:gd name="T71" fmla="*/ 5043 h 11039"/>
                <a:gd name="T72" fmla="*/ 7023 w 11003"/>
                <a:gd name="T73" fmla="*/ 3115 h 11039"/>
                <a:gd name="T74" fmla="*/ 5517 w 11003"/>
                <a:gd name="T75" fmla="*/ 7973 h 11039"/>
                <a:gd name="T76" fmla="*/ 5508 w 11003"/>
                <a:gd name="T77" fmla="*/ 7983 h 11039"/>
                <a:gd name="T78" fmla="*/ 5499 w 11003"/>
                <a:gd name="T79" fmla="*/ 7973 h 11039"/>
                <a:gd name="T80" fmla="*/ 3444 w 11003"/>
                <a:gd name="T81" fmla="*/ 5494 h 11039"/>
                <a:gd name="T82" fmla="*/ 4486 w 11003"/>
                <a:gd name="T83" fmla="*/ 4201 h 11039"/>
                <a:gd name="T84" fmla="*/ 5496 w 11003"/>
                <a:gd name="T85" fmla="*/ 4755 h 11039"/>
                <a:gd name="T86" fmla="*/ 5507 w 11003"/>
                <a:gd name="T87" fmla="*/ 4774 h 11039"/>
                <a:gd name="T88" fmla="*/ 5520 w 11003"/>
                <a:gd name="T89" fmla="*/ 4755 h 11039"/>
                <a:gd name="T90" fmla="*/ 6530 w 11003"/>
                <a:gd name="T91" fmla="*/ 4201 h 11039"/>
                <a:gd name="T92" fmla="*/ 7572 w 11003"/>
                <a:gd name="T93" fmla="*/ 5494 h 11039"/>
                <a:gd name="T94" fmla="*/ 5517 w 11003"/>
                <a:gd name="T95" fmla="*/ 7973 h 1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03" h="11039">
                  <a:moveTo>
                    <a:pt x="3456" y="0"/>
                  </a:moveTo>
                  <a:lnTo>
                    <a:pt x="3456" y="1"/>
                  </a:lnTo>
                  <a:cubicBezTo>
                    <a:pt x="1593" y="18"/>
                    <a:pt x="68" y="1663"/>
                    <a:pt x="31" y="3518"/>
                  </a:cubicBezTo>
                  <a:lnTo>
                    <a:pt x="21" y="3518"/>
                  </a:lnTo>
                  <a:lnTo>
                    <a:pt x="0" y="11019"/>
                  </a:lnTo>
                  <a:lnTo>
                    <a:pt x="7510" y="11039"/>
                  </a:lnTo>
                  <a:lnTo>
                    <a:pt x="7510" y="11038"/>
                  </a:lnTo>
                  <a:cubicBezTo>
                    <a:pt x="9362" y="11006"/>
                    <a:pt x="10943" y="9485"/>
                    <a:pt x="10980" y="7639"/>
                  </a:cubicBezTo>
                  <a:lnTo>
                    <a:pt x="10983" y="7639"/>
                  </a:lnTo>
                  <a:lnTo>
                    <a:pt x="11003" y="21"/>
                  </a:lnTo>
                  <a:lnTo>
                    <a:pt x="3456" y="0"/>
                  </a:lnTo>
                  <a:close/>
                  <a:moveTo>
                    <a:pt x="9535" y="7635"/>
                  </a:moveTo>
                  <a:cubicBezTo>
                    <a:pt x="9502" y="8745"/>
                    <a:pt x="8653" y="9559"/>
                    <a:pt x="7543" y="9594"/>
                  </a:cubicBezTo>
                  <a:lnTo>
                    <a:pt x="1428" y="9589"/>
                  </a:lnTo>
                  <a:lnTo>
                    <a:pt x="1457" y="3544"/>
                  </a:lnTo>
                  <a:lnTo>
                    <a:pt x="1457" y="3544"/>
                  </a:lnTo>
                  <a:cubicBezTo>
                    <a:pt x="1480" y="2406"/>
                    <a:pt x="2307" y="1444"/>
                    <a:pt x="3452" y="1440"/>
                  </a:cubicBezTo>
                  <a:lnTo>
                    <a:pt x="9561" y="1444"/>
                  </a:lnTo>
                  <a:lnTo>
                    <a:pt x="9532" y="7635"/>
                  </a:lnTo>
                  <a:lnTo>
                    <a:pt x="9535" y="7635"/>
                  </a:lnTo>
                  <a:close/>
                  <a:moveTo>
                    <a:pt x="9535" y="7635"/>
                  </a:moveTo>
                  <a:close/>
                  <a:moveTo>
                    <a:pt x="5668" y="7255"/>
                  </a:moveTo>
                  <a:close/>
                  <a:moveTo>
                    <a:pt x="7023" y="3115"/>
                  </a:moveTo>
                  <a:cubicBezTo>
                    <a:pt x="6456" y="3115"/>
                    <a:pt x="5868" y="3413"/>
                    <a:pt x="5516" y="3941"/>
                  </a:cubicBezTo>
                  <a:cubicBezTo>
                    <a:pt x="5511" y="3948"/>
                    <a:pt x="5505" y="3956"/>
                    <a:pt x="5500" y="3961"/>
                  </a:cubicBezTo>
                  <a:cubicBezTo>
                    <a:pt x="5496" y="3956"/>
                    <a:pt x="5490" y="3948"/>
                    <a:pt x="5485" y="3941"/>
                  </a:cubicBezTo>
                  <a:cubicBezTo>
                    <a:pt x="5132" y="3413"/>
                    <a:pt x="4544" y="3115"/>
                    <a:pt x="3978" y="3115"/>
                  </a:cubicBezTo>
                  <a:cubicBezTo>
                    <a:pt x="3185" y="3115"/>
                    <a:pt x="2433" y="3697"/>
                    <a:pt x="2424" y="5043"/>
                  </a:cubicBezTo>
                  <a:cubicBezTo>
                    <a:pt x="2415" y="6377"/>
                    <a:pt x="4609" y="7648"/>
                    <a:pt x="5488" y="8741"/>
                  </a:cubicBezTo>
                  <a:cubicBezTo>
                    <a:pt x="5493" y="8746"/>
                    <a:pt x="5496" y="8752"/>
                    <a:pt x="5499" y="8754"/>
                  </a:cubicBezTo>
                  <a:lnTo>
                    <a:pt x="5499" y="8755"/>
                  </a:lnTo>
                  <a:cubicBezTo>
                    <a:pt x="5500" y="8755"/>
                    <a:pt x="5500" y="8754"/>
                    <a:pt x="5500" y="8754"/>
                  </a:cubicBezTo>
                  <a:cubicBezTo>
                    <a:pt x="5501" y="8754"/>
                    <a:pt x="5501" y="8755"/>
                    <a:pt x="5501" y="8755"/>
                  </a:cubicBezTo>
                  <a:lnTo>
                    <a:pt x="5501" y="8754"/>
                  </a:lnTo>
                  <a:cubicBezTo>
                    <a:pt x="5505" y="8752"/>
                    <a:pt x="5508" y="8746"/>
                    <a:pt x="5512" y="8741"/>
                  </a:cubicBezTo>
                  <a:cubicBezTo>
                    <a:pt x="6391" y="7648"/>
                    <a:pt x="8586" y="6377"/>
                    <a:pt x="8577" y="5043"/>
                  </a:cubicBezTo>
                  <a:cubicBezTo>
                    <a:pt x="8567" y="3697"/>
                    <a:pt x="7816" y="3115"/>
                    <a:pt x="7023" y="3115"/>
                  </a:cubicBezTo>
                  <a:close/>
                  <a:moveTo>
                    <a:pt x="5517" y="7973"/>
                  </a:moveTo>
                  <a:cubicBezTo>
                    <a:pt x="5512" y="7978"/>
                    <a:pt x="5510" y="7982"/>
                    <a:pt x="5508" y="7983"/>
                  </a:cubicBezTo>
                  <a:cubicBezTo>
                    <a:pt x="5505" y="7983"/>
                    <a:pt x="5503" y="7978"/>
                    <a:pt x="5499" y="7973"/>
                  </a:cubicBezTo>
                  <a:cubicBezTo>
                    <a:pt x="4909" y="7241"/>
                    <a:pt x="3438" y="6389"/>
                    <a:pt x="3444" y="5494"/>
                  </a:cubicBezTo>
                  <a:cubicBezTo>
                    <a:pt x="3450" y="4591"/>
                    <a:pt x="3954" y="4201"/>
                    <a:pt x="4486" y="4201"/>
                  </a:cubicBezTo>
                  <a:cubicBezTo>
                    <a:pt x="4866" y="4201"/>
                    <a:pt x="5260" y="4401"/>
                    <a:pt x="5496" y="4755"/>
                  </a:cubicBezTo>
                  <a:cubicBezTo>
                    <a:pt x="5499" y="4760"/>
                    <a:pt x="5503" y="4770"/>
                    <a:pt x="5507" y="4774"/>
                  </a:cubicBezTo>
                  <a:cubicBezTo>
                    <a:pt x="5512" y="4767"/>
                    <a:pt x="5518" y="4758"/>
                    <a:pt x="5520" y="4755"/>
                  </a:cubicBezTo>
                  <a:cubicBezTo>
                    <a:pt x="5756" y="4401"/>
                    <a:pt x="6150" y="4201"/>
                    <a:pt x="6530" y="4201"/>
                  </a:cubicBezTo>
                  <a:cubicBezTo>
                    <a:pt x="7062" y="4201"/>
                    <a:pt x="7566" y="4591"/>
                    <a:pt x="7572" y="5494"/>
                  </a:cubicBezTo>
                  <a:cubicBezTo>
                    <a:pt x="7578" y="6389"/>
                    <a:pt x="6106" y="7241"/>
                    <a:pt x="5517" y="797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charset="-122"/>
                <a:ea typeface="黑体" panose="02010609060101010101" charset="-122"/>
              </a:endParaRPr>
            </a:p>
          </p:txBody>
        </p:sp>
      </p:grpSp>
      <p:grpSp>
        <p:nvGrpSpPr>
          <p:cNvPr id="41" name="组合 40"/>
          <p:cNvGrpSpPr/>
          <p:nvPr/>
        </p:nvGrpSpPr>
        <p:grpSpPr>
          <a:xfrm>
            <a:off x="6313761" y="5229801"/>
            <a:ext cx="4994275" cy="1257300"/>
            <a:chOff x="6874470" y="3580071"/>
            <a:chExt cx="4994275" cy="1257300"/>
          </a:xfrm>
        </p:grpSpPr>
        <p:sp>
          <p:nvSpPr>
            <p:cNvPr id="29" name="矩形: 圆角 28"/>
            <p:cNvSpPr/>
            <p:nvPr/>
          </p:nvSpPr>
          <p:spPr>
            <a:xfrm>
              <a:off x="6874470" y="3580071"/>
              <a:ext cx="4994275" cy="1257300"/>
            </a:xfrm>
            <a:prstGeom prst="roundRect">
              <a:avLst>
                <a:gd name="adj" fmla="val 50000"/>
              </a:avLst>
            </a:prstGeom>
            <a:noFill/>
            <a:ln>
              <a:solidFill>
                <a:srgbClr val="A86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1" name="文本框 30"/>
            <p:cNvSpPr txBox="1"/>
            <p:nvPr/>
          </p:nvSpPr>
          <p:spPr>
            <a:xfrm>
              <a:off x="8067808" y="4084956"/>
              <a:ext cx="3768592" cy="369332"/>
            </a:xfrm>
            <a:prstGeom prst="rect">
              <a:avLst/>
            </a:prstGeom>
            <a:noFill/>
          </p:spPr>
          <p:txBody>
            <a:bodyPr wrap="square" lIns="0" tIns="0" rIns="0" bIns="0" rtlCol="0">
              <a:spAutoFit/>
            </a:bodyPr>
            <a:lstStyle/>
            <a:p>
              <a:pPr>
                <a:defRPr/>
              </a:pPr>
              <a:r>
                <a:rPr lang="zh-CN" altLang="en-US" sz="2400" kern="100" dirty="0">
                  <a:solidFill>
                    <a:prstClr val="black"/>
                  </a:solidFill>
                  <a:latin typeface="黑体" panose="02010609060101010101" charset="-122"/>
                  <a:ea typeface="黑体" panose="02010609060101010101" charset="-122"/>
                </a:rPr>
                <a:t>关注经济增长的质量和成色</a:t>
              </a:r>
              <a:endParaRPr lang="zh-CN" altLang="en-US" sz="2400" kern="100" dirty="0">
                <a:solidFill>
                  <a:prstClr val="black"/>
                </a:solidFill>
                <a:latin typeface="黑体" panose="02010609060101010101" charset="-122"/>
                <a:ea typeface="黑体" panose="02010609060101010101" charset="-122"/>
              </a:endParaRPr>
            </a:p>
          </p:txBody>
        </p:sp>
        <p:sp>
          <p:nvSpPr>
            <p:cNvPr id="32" name="椭圆 31"/>
            <p:cNvSpPr/>
            <p:nvPr/>
          </p:nvSpPr>
          <p:spPr>
            <a:xfrm>
              <a:off x="7020520" y="3732471"/>
              <a:ext cx="952500" cy="952500"/>
            </a:xfrm>
            <a:prstGeom prst="ellipse">
              <a:avLst/>
            </a:prstGeom>
            <a:solidFill>
              <a:srgbClr val="A86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37" name="iconfont-1033-827823"/>
            <p:cNvSpPr/>
            <p:nvPr/>
          </p:nvSpPr>
          <p:spPr>
            <a:xfrm>
              <a:off x="7224084" y="3939081"/>
              <a:ext cx="535771" cy="552451"/>
            </a:xfrm>
            <a:custGeom>
              <a:avLst/>
              <a:gdLst>
                <a:gd name="T0" fmla="*/ 3456 w 11003"/>
                <a:gd name="T1" fmla="*/ 0 h 11039"/>
                <a:gd name="T2" fmla="*/ 3456 w 11003"/>
                <a:gd name="T3" fmla="*/ 1 h 11039"/>
                <a:gd name="T4" fmla="*/ 31 w 11003"/>
                <a:gd name="T5" fmla="*/ 3518 h 11039"/>
                <a:gd name="T6" fmla="*/ 21 w 11003"/>
                <a:gd name="T7" fmla="*/ 3518 h 11039"/>
                <a:gd name="T8" fmla="*/ 0 w 11003"/>
                <a:gd name="T9" fmla="*/ 11019 h 11039"/>
                <a:gd name="T10" fmla="*/ 7510 w 11003"/>
                <a:gd name="T11" fmla="*/ 11039 h 11039"/>
                <a:gd name="T12" fmla="*/ 7510 w 11003"/>
                <a:gd name="T13" fmla="*/ 11038 h 11039"/>
                <a:gd name="T14" fmla="*/ 10980 w 11003"/>
                <a:gd name="T15" fmla="*/ 7639 h 11039"/>
                <a:gd name="T16" fmla="*/ 10983 w 11003"/>
                <a:gd name="T17" fmla="*/ 7639 h 11039"/>
                <a:gd name="T18" fmla="*/ 11003 w 11003"/>
                <a:gd name="T19" fmla="*/ 21 h 11039"/>
                <a:gd name="T20" fmla="*/ 3456 w 11003"/>
                <a:gd name="T21" fmla="*/ 0 h 11039"/>
                <a:gd name="T22" fmla="*/ 9535 w 11003"/>
                <a:gd name="T23" fmla="*/ 7635 h 11039"/>
                <a:gd name="T24" fmla="*/ 7543 w 11003"/>
                <a:gd name="T25" fmla="*/ 9594 h 11039"/>
                <a:gd name="T26" fmla="*/ 1428 w 11003"/>
                <a:gd name="T27" fmla="*/ 9589 h 11039"/>
                <a:gd name="T28" fmla="*/ 1457 w 11003"/>
                <a:gd name="T29" fmla="*/ 3544 h 11039"/>
                <a:gd name="T30" fmla="*/ 1457 w 11003"/>
                <a:gd name="T31" fmla="*/ 3544 h 11039"/>
                <a:gd name="T32" fmla="*/ 3452 w 11003"/>
                <a:gd name="T33" fmla="*/ 1440 h 11039"/>
                <a:gd name="T34" fmla="*/ 9561 w 11003"/>
                <a:gd name="T35" fmla="*/ 1444 h 11039"/>
                <a:gd name="T36" fmla="*/ 9532 w 11003"/>
                <a:gd name="T37" fmla="*/ 7635 h 11039"/>
                <a:gd name="T38" fmla="*/ 9535 w 11003"/>
                <a:gd name="T39" fmla="*/ 7635 h 11039"/>
                <a:gd name="T40" fmla="*/ 9535 w 11003"/>
                <a:gd name="T41" fmla="*/ 7635 h 11039"/>
                <a:gd name="T42" fmla="*/ 5668 w 11003"/>
                <a:gd name="T43" fmla="*/ 7255 h 11039"/>
                <a:gd name="T44" fmla="*/ 7023 w 11003"/>
                <a:gd name="T45" fmla="*/ 3115 h 11039"/>
                <a:gd name="T46" fmla="*/ 5516 w 11003"/>
                <a:gd name="T47" fmla="*/ 3941 h 11039"/>
                <a:gd name="T48" fmla="*/ 5500 w 11003"/>
                <a:gd name="T49" fmla="*/ 3961 h 11039"/>
                <a:gd name="T50" fmla="*/ 5485 w 11003"/>
                <a:gd name="T51" fmla="*/ 3941 h 11039"/>
                <a:gd name="T52" fmla="*/ 3978 w 11003"/>
                <a:gd name="T53" fmla="*/ 3115 h 11039"/>
                <a:gd name="T54" fmla="*/ 2424 w 11003"/>
                <a:gd name="T55" fmla="*/ 5043 h 11039"/>
                <a:gd name="T56" fmla="*/ 5488 w 11003"/>
                <a:gd name="T57" fmla="*/ 8741 h 11039"/>
                <a:gd name="T58" fmla="*/ 5499 w 11003"/>
                <a:gd name="T59" fmla="*/ 8754 h 11039"/>
                <a:gd name="T60" fmla="*/ 5499 w 11003"/>
                <a:gd name="T61" fmla="*/ 8755 h 11039"/>
                <a:gd name="T62" fmla="*/ 5500 w 11003"/>
                <a:gd name="T63" fmla="*/ 8754 h 11039"/>
                <a:gd name="T64" fmla="*/ 5501 w 11003"/>
                <a:gd name="T65" fmla="*/ 8755 h 11039"/>
                <a:gd name="T66" fmla="*/ 5501 w 11003"/>
                <a:gd name="T67" fmla="*/ 8754 h 11039"/>
                <a:gd name="T68" fmla="*/ 5512 w 11003"/>
                <a:gd name="T69" fmla="*/ 8741 h 11039"/>
                <a:gd name="T70" fmla="*/ 8577 w 11003"/>
                <a:gd name="T71" fmla="*/ 5043 h 11039"/>
                <a:gd name="T72" fmla="*/ 7023 w 11003"/>
                <a:gd name="T73" fmla="*/ 3115 h 11039"/>
                <a:gd name="T74" fmla="*/ 5517 w 11003"/>
                <a:gd name="T75" fmla="*/ 7973 h 11039"/>
                <a:gd name="T76" fmla="*/ 5508 w 11003"/>
                <a:gd name="T77" fmla="*/ 7983 h 11039"/>
                <a:gd name="T78" fmla="*/ 5499 w 11003"/>
                <a:gd name="T79" fmla="*/ 7973 h 11039"/>
                <a:gd name="T80" fmla="*/ 3444 w 11003"/>
                <a:gd name="T81" fmla="*/ 5494 h 11039"/>
                <a:gd name="T82" fmla="*/ 4486 w 11003"/>
                <a:gd name="T83" fmla="*/ 4201 h 11039"/>
                <a:gd name="T84" fmla="*/ 5496 w 11003"/>
                <a:gd name="T85" fmla="*/ 4755 h 11039"/>
                <a:gd name="T86" fmla="*/ 5507 w 11003"/>
                <a:gd name="T87" fmla="*/ 4774 h 11039"/>
                <a:gd name="T88" fmla="*/ 5520 w 11003"/>
                <a:gd name="T89" fmla="*/ 4755 h 11039"/>
                <a:gd name="T90" fmla="*/ 6530 w 11003"/>
                <a:gd name="T91" fmla="*/ 4201 h 11039"/>
                <a:gd name="T92" fmla="*/ 7572 w 11003"/>
                <a:gd name="T93" fmla="*/ 5494 h 11039"/>
                <a:gd name="T94" fmla="*/ 5517 w 11003"/>
                <a:gd name="T95" fmla="*/ 7973 h 1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03" h="11039">
                  <a:moveTo>
                    <a:pt x="3456" y="0"/>
                  </a:moveTo>
                  <a:lnTo>
                    <a:pt x="3456" y="1"/>
                  </a:lnTo>
                  <a:cubicBezTo>
                    <a:pt x="1593" y="18"/>
                    <a:pt x="68" y="1663"/>
                    <a:pt x="31" y="3518"/>
                  </a:cubicBezTo>
                  <a:lnTo>
                    <a:pt x="21" y="3518"/>
                  </a:lnTo>
                  <a:lnTo>
                    <a:pt x="0" y="11019"/>
                  </a:lnTo>
                  <a:lnTo>
                    <a:pt x="7510" y="11039"/>
                  </a:lnTo>
                  <a:lnTo>
                    <a:pt x="7510" y="11038"/>
                  </a:lnTo>
                  <a:cubicBezTo>
                    <a:pt x="9362" y="11006"/>
                    <a:pt x="10943" y="9485"/>
                    <a:pt x="10980" y="7639"/>
                  </a:cubicBezTo>
                  <a:lnTo>
                    <a:pt x="10983" y="7639"/>
                  </a:lnTo>
                  <a:lnTo>
                    <a:pt x="11003" y="21"/>
                  </a:lnTo>
                  <a:lnTo>
                    <a:pt x="3456" y="0"/>
                  </a:lnTo>
                  <a:close/>
                  <a:moveTo>
                    <a:pt x="9535" y="7635"/>
                  </a:moveTo>
                  <a:cubicBezTo>
                    <a:pt x="9502" y="8745"/>
                    <a:pt x="8653" y="9559"/>
                    <a:pt x="7543" y="9594"/>
                  </a:cubicBezTo>
                  <a:lnTo>
                    <a:pt x="1428" y="9589"/>
                  </a:lnTo>
                  <a:lnTo>
                    <a:pt x="1457" y="3544"/>
                  </a:lnTo>
                  <a:lnTo>
                    <a:pt x="1457" y="3544"/>
                  </a:lnTo>
                  <a:cubicBezTo>
                    <a:pt x="1480" y="2406"/>
                    <a:pt x="2307" y="1444"/>
                    <a:pt x="3452" y="1440"/>
                  </a:cubicBezTo>
                  <a:lnTo>
                    <a:pt x="9561" y="1444"/>
                  </a:lnTo>
                  <a:lnTo>
                    <a:pt x="9532" y="7635"/>
                  </a:lnTo>
                  <a:lnTo>
                    <a:pt x="9535" y="7635"/>
                  </a:lnTo>
                  <a:close/>
                  <a:moveTo>
                    <a:pt x="9535" y="7635"/>
                  </a:moveTo>
                  <a:close/>
                  <a:moveTo>
                    <a:pt x="5668" y="7255"/>
                  </a:moveTo>
                  <a:close/>
                  <a:moveTo>
                    <a:pt x="7023" y="3115"/>
                  </a:moveTo>
                  <a:cubicBezTo>
                    <a:pt x="6456" y="3115"/>
                    <a:pt x="5868" y="3413"/>
                    <a:pt x="5516" y="3941"/>
                  </a:cubicBezTo>
                  <a:cubicBezTo>
                    <a:pt x="5511" y="3948"/>
                    <a:pt x="5505" y="3956"/>
                    <a:pt x="5500" y="3961"/>
                  </a:cubicBezTo>
                  <a:cubicBezTo>
                    <a:pt x="5496" y="3956"/>
                    <a:pt x="5490" y="3948"/>
                    <a:pt x="5485" y="3941"/>
                  </a:cubicBezTo>
                  <a:cubicBezTo>
                    <a:pt x="5132" y="3413"/>
                    <a:pt x="4544" y="3115"/>
                    <a:pt x="3978" y="3115"/>
                  </a:cubicBezTo>
                  <a:cubicBezTo>
                    <a:pt x="3185" y="3115"/>
                    <a:pt x="2433" y="3697"/>
                    <a:pt x="2424" y="5043"/>
                  </a:cubicBezTo>
                  <a:cubicBezTo>
                    <a:pt x="2415" y="6377"/>
                    <a:pt x="4609" y="7648"/>
                    <a:pt x="5488" y="8741"/>
                  </a:cubicBezTo>
                  <a:cubicBezTo>
                    <a:pt x="5493" y="8746"/>
                    <a:pt x="5496" y="8752"/>
                    <a:pt x="5499" y="8754"/>
                  </a:cubicBezTo>
                  <a:lnTo>
                    <a:pt x="5499" y="8755"/>
                  </a:lnTo>
                  <a:cubicBezTo>
                    <a:pt x="5500" y="8755"/>
                    <a:pt x="5500" y="8754"/>
                    <a:pt x="5500" y="8754"/>
                  </a:cubicBezTo>
                  <a:cubicBezTo>
                    <a:pt x="5501" y="8754"/>
                    <a:pt x="5501" y="8755"/>
                    <a:pt x="5501" y="8755"/>
                  </a:cubicBezTo>
                  <a:lnTo>
                    <a:pt x="5501" y="8754"/>
                  </a:lnTo>
                  <a:cubicBezTo>
                    <a:pt x="5505" y="8752"/>
                    <a:pt x="5508" y="8746"/>
                    <a:pt x="5512" y="8741"/>
                  </a:cubicBezTo>
                  <a:cubicBezTo>
                    <a:pt x="6391" y="7648"/>
                    <a:pt x="8586" y="6377"/>
                    <a:pt x="8577" y="5043"/>
                  </a:cubicBezTo>
                  <a:cubicBezTo>
                    <a:pt x="8567" y="3697"/>
                    <a:pt x="7816" y="3115"/>
                    <a:pt x="7023" y="3115"/>
                  </a:cubicBezTo>
                  <a:close/>
                  <a:moveTo>
                    <a:pt x="5517" y="7973"/>
                  </a:moveTo>
                  <a:cubicBezTo>
                    <a:pt x="5512" y="7978"/>
                    <a:pt x="5510" y="7982"/>
                    <a:pt x="5508" y="7983"/>
                  </a:cubicBezTo>
                  <a:cubicBezTo>
                    <a:pt x="5505" y="7983"/>
                    <a:pt x="5503" y="7978"/>
                    <a:pt x="5499" y="7973"/>
                  </a:cubicBezTo>
                  <a:cubicBezTo>
                    <a:pt x="4909" y="7241"/>
                    <a:pt x="3438" y="6389"/>
                    <a:pt x="3444" y="5494"/>
                  </a:cubicBezTo>
                  <a:cubicBezTo>
                    <a:pt x="3450" y="4591"/>
                    <a:pt x="3954" y="4201"/>
                    <a:pt x="4486" y="4201"/>
                  </a:cubicBezTo>
                  <a:cubicBezTo>
                    <a:pt x="4866" y="4201"/>
                    <a:pt x="5260" y="4401"/>
                    <a:pt x="5496" y="4755"/>
                  </a:cubicBezTo>
                  <a:cubicBezTo>
                    <a:pt x="5499" y="4760"/>
                    <a:pt x="5503" y="4770"/>
                    <a:pt x="5507" y="4774"/>
                  </a:cubicBezTo>
                  <a:cubicBezTo>
                    <a:pt x="5512" y="4767"/>
                    <a:pt x="5518" y="4758"/>
                    <a:pt x="5520" y="4755"/>
                  </a:cubicBezTo>
                  <a:cubicBezTo>
                    <a:pt x="5756" y="4401"/>
                    <a:pt x="6150" y="4201"/>
                    <a:pt x="6530" y="4201"/>
                  </a:cubicBezTo>
                  <a:cubicBezTo>
                    <a:pt x="7062" y="4201"/>
                    <a:pt x="7566" y="4591"/>
                    <a:pt x="7572" y="5494"/>
                  </a:cubicBezTo>
                  <a:cubicBezTo>
                    <a:pt x="7578" y="6389"/>
                    <a:pt x="6106" y="7241"/>
                    <a:pt x="5517" y="797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charset="-122"/>
                <a:ea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right)">
                                      <p:cBhvr>
                                        <p:cTn id="26" dur="500"/>
                                        <p:tgtEl>
                                          <p:spTgt spid="38"/>
                                        </p:tgtEl>
                                      </p:cBhvr>
                                    </p:animEffect>
                                  </p:childTnLst>
                                </p:cTn>
                              </p:par>
                            </p:childTnLst>
                          </p:cTn>
                        </p:par>
                        <p:par>
                          <p:cTn id="27" fill="hold">
                            <p:stCondLst>
                              <p:cond delay="2500"/>
                            </p:stCondLst>
                            <p:childTnLst>
                              <p:par>
                                <p:cTn id="28" presetID="22" presetClass="entr" presetSubtype="2"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right)">
                                      <p:cBhvr>
                                        <p:cTn id="30" dur="500"/>
                                        <p:tgtEl>
                                          <p:spTgt spid="39"/>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267460" y="1263015"/>
            <a:ext cx="9735185" cy="1597660"/>
          </a:xfrm>
          <a:prstGeom prst="rect">
            <a:avLst/>
          </a:prstGeom>
          <a:noFill/>
          <a:ln>
            <a:noFill/>
          </a:ln>
        </p:spPr>
        <p:txBody>
          <a:bodyPr vert="horz" wrap="square" lIns="0" tIns="0" rIns="0" bIns="0" rtlCol="0" anchor="t"/>
          <a:lstStyle/>
          <a:p>
            <a:pPr algn="l"/>
            <a:r>
              <a:rPr kumimoji="1" lang="en-US" altLang="zh-CN" sz="2000">
                <a:ln w="12700">
                  <a:noFill/>
                </a:ln>
                <a:solidFill>
                  <a:srgbClr val="000000">
                    <a:alpha val="100000"/>
                  </a:srgbClr>
                </a:solidFill>
                <a:latin typeface="黑体" panose="02010609060101010101" charset="-122"/>
                <a:ea typeface="黑体" panose="02010609060101010101" charset="-122"/>
                <a:cs typeface="华文宋体" panose="02010600040101010101" charset="-122"/>
              </a:rPr>
              <a:t>许多领域实现历史性变革、系统性重塑、整体性重构，国家治理体系和治理能力现代化水平进一步提升。开展两轮大规模党和国家机构改革，适应新形势的党和国家机构职能体系不断健全。建立生态文明制度体系，形成源头严防、过程严管、损害赔偿、后果严惩的生态文明制度框架，蓝天碧水成为常态。开展中华人民共和国成立以来最为广泛、最为深刻的国防和军队改革，实现了人民军队整体性革命性重塑。</a:t>
            </a:r>
            <a:endParaRPr kumimoji="1" lang="en-US" altLang="zh-CN" sz="2000">
              <a:ln w="12700">
                <a:noFill/>
              </a:ln>
              <a:solidFill>
                <a:srgbClr val="000000">
                  <a:alpha val="100000"/>
                </a:srgbClr>
              </a:solidFill>
              <a:latin typeface="黑体" panose="02010609060101010101" charset="-122"/>
              <a:ea typeface="黑体" panose="02010609060101010101" charset="-122"/>
              <a:cs typeface="华文宋体" panose="02010600040101010101" charset="-122"/>
            </a:endParaRPr>
          </a:p>
        </p:txBody>
      </p:sp>
      <p:sp>
        <p:nvSpPr>
          <p:cNvPr id="6" name="标题 1"/>
          <p:cNvSpPr txBox="1"/>
          <p:nvPr/>
        </p:nvSpPr>
        <p:spPr>
          <a:xfrm>
            <a:off x="6334758" y="2522220"/>
            <a:ext cx="5048923" cy="338554"/>
          </a:xfrm>
          <a:prstGeom prst="rect">
            <a:avLst/>
          </a:prstGeom>
          <a:noFill/>
          <a:ln>
            <a:noFill/>
          </a:ln>
        </p:spPr>
        <p:txBody>
          <a:bodyPr vert="horz" wrap="square" lIns="0" tIns="0" rIns="0" bIns="0" rtlCol="0" anchor="ctr"/>
          <a:lstStyle/>
          <a:p>
            <a:pPr algn="l"/>
            <a:endParaRPr kumimoji="1" lang="zh-CN" altLang="en-US">
              <a:latin typeface="黑体" panose="02010609060101010101" charset="-122"/>
              <a:ea typeface="黑体" panose="02010609060101010101" charset="-122"/>
            </a:endParaRPr>
          </a:p>
        </p:txBody>
      </p:sp>
      <p:sp>
        <p:nvSpPr>
          <p:cNvPr id="17"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2.新时代以来全面深化改革的成功实践和伟大成就</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11" name="标题 1"/>
          <p:cNvSpPr txBox="1"/>
          <p:nvPr/>
        </p:nvSpPr>
        <p:spPr>
          <a:xfrm>
            <a:off x="622935" y="1027430"/>
            <a:ext cx="10834370" cy="2086610"/>
          </a:xfrm>
          <a:prstGeom prst="roundRect">
            <a:avLst>
              <a:gd name="adj" fmla="val 5159"/>
            </a:avLst>
          </a:prstGeom>
          <a:solidFill>
            <a:schemeClr val="accent1">
              <a:alpha val="40000"/>
            </a:schemeClr>
          </a:solidFill>
          <a:ln w="12700" cap="sq">
            <a:noFill/>
            <a:miter/>
          </a:ln>
        </p:spPr>
        <p:txBody>
          <a:bodyPr vert="horz" wrap="square" lIns="91440" tIns="45720" rIns="91440" bIns="45720" rtlCol="0" anchor="ctr"/>
          <a:lstStyle/>
          <a:p>
            <a:pPr algn="ctr"/>
            <a:endParaRPr kumimoji="1" lang="zh-CN" altLang="en-US">
              <a:solidFill>
                <a:srgbClr val="FF0000"/>
              </a:solidFill>
              <a:latin typeface="黑体" panose="02010609060101010101" charset="-122"/>
              <a:ea typeface="黑体" panose="02010609060101010101" charset="-122"/>
            </a:endParaRPr>
          </a:p>
        </p:txBody>
      </p:sp>
      <p:pic>
        <p:nvPicPr>
          <p:cNvPr id="12" name="图片 11"/>
          <p:cNvPicPr/>
          <p:nvPr/>
        </p:nvPicPr>
        <p:blipFill>
          <a:blip r:embed="rId1"/>
        </p:blipFill>
        <p:spPr>
          <a:xfrm>
            <a:off x="407035" y="3716655"/>
            <a:ext cx="3423285" cy="2792095"/>
          </a:xfrm>
          <a:prstGeom prst="rect">
            <a:avLst/>
          </a:prstGeom>
        </p:spPr>
      </p:pic>
      <p:sp>
        <p:nvSpPr>
          <p:cNvPr id="13" name="文本框 12"/>
          <p:cNvSpPr txBox="1"/>
          <p:nvPr/>
        </p:nvSpPr>
        <p:spPr>
          <a:xfrm>
            <a:off x="3935730" y="3789045"/>
            <a:ext cx="2932430" cy="775335"/>
          </a:xfrm>
          <a:prstGeom prst="rect">
            <a:avLst/>
          </a:prstGeom>
          <a:noFill/>
        </p:spPr>
        <p:txBody>
          <a:bodyPr wrap="square" rtlCol="0">
            <a:noAutofit/>
          </a:bodyPr>
          <a:lstStyle/>
          <a:p>
            <a:r>
              <a:rPr lang="zh-CN" altLang="en-US">
                <a:latin typeface="黑体" panose="02010609060101010101" charset="-122"/>
                <a:ea typeface="黑体" panose="02010609060101010101" charset="-122"/>
              </a:rPr>
              <a:t>陆军练兵备战及转型建设集训中，某空中突击旅进行实兵实弹演练</a:t>
            </a:r>
            <a:endParaRPr lang="zh-CN" altLang="en-US">
              <a:latin typeface="黑体" panose="02010609060101010101" charset="-122"/>
              <a:ea typeface="黑体" panose="02010609060101010101" charset="-122"/>
            </a:endParaRPr>
          </a:p>
        </p:txBody>
      </p:sp>
      <p:pic>
        <p:nvPicPr>
          <p:cNvPr id="14" name="图片 13"/>
          <p:cNvPicPr/>
          <p:nvPr/>
        </p:nvPicPr>
        <p:blipFill>
          <a:blip r:embed="rId2"/>
        </p:blipFill>
        <p:spPr>
          <a:xfrm>
            <a:off x="7679690" y="3789045"/>
            <a:ext cx="3997325" cy="2551430"/>
          </a:xfrm>
          <a:prstGeom prst="rect">
            <a:avLst/>
          </a:prstGeom>
        </p:spPr>
      </p:pic>
      <p:sp>
        <p:nvSpPr>
          <p:cNvPr id="15" name="文本框 14"/>
          <p:cNvSpPr txBox="1"/>
          <p:nvPr/>
        </p:nvSpPr>
        <p:spPr>
          <a:xfrm>
            <a:off x="4981575" y="5239385"/>
            <a:ext cx="2770505" cy="645160"/>
          </a:xfrm>
          <a:prstGeom prst="rect">
            <a:avLst/>
          </a:prstGeom>
          <a:noFill/>
        </p:spPr>
        <p:txBody>
          <a:bodyPr wrap="square" rtlCol="0">
            <a:spAutoFit/>
          </a:bodyPr>
          <a:lstStyle/>
          <a:p>
            <a:r>
              <a:rPr lang="zh-CN" altLang="en-US">
                <a:latin typeface="黑体" panose="02010609060101010101" charset="-122"/>
                <a:ea typeface="黑体" panose="02010609060101010101" charset="-122"/>
              </a:rPr>
              <a:t>大数据推进治理体系和治理能力现代化</a:t>
            </a:r>
            <a:endParaRPr lang="zh-CN" altLang="en-US">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3"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ldLvl="0" animBg="1"/>
      <p:bldP spid="13" grpId="0"/>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7" name="标题 1"/>
          <p:cNvSpPr txBox="1"/>
          <p:nvPr/>
        </p:nvSpPr>
        <p:spPr>
          <a:xfrm>
            <a:off x="1234440" y="1224915"/>
            <a:ext cx="9865360" cy="1557655"/>
          </a:xfrm>
          <a:prstGeom prst="rect">
            <a:avLst/>
          </a:prstGeom>
          <a:noFill/>
          <a:ln>
            <a:noFill/>
          </a:ln>
        </p:spPr>
        <p:txBody>
          <a:bodyPr vert="horz" wrap="square" lIns="0" tIns="0" rIns="0" bIns="0" rtlCol="0" anchor="t"/>
          <a:lstStyle/>
          <a:p>
            <a:pPr algn="l"/>
            <a:r>
              <a:rPr kumimoji="1" lang="en-US" altLang="zh-CN" sz="2000">
                <a:ln w="12700">
                  <a:noFill/>
                </a:ln>
                <a:solidFill>
                  <a:srgbClr val="000000">
                    <a:alpha val="100000"/>
                  </a:srgbClr>
                </a:solidFill>
                <a:latin typeface="黑体" panose="02010609060101010101" charset="-122"/>
                <a:ea typeface="黑体" panose="02010609060101010101" charset="-122"/>
                <a:cs typeface="华文宋体" panose="02010600040101010101" charset="-122"/>
              </a:rPr>
              <a:t>人民群众获得感、幸福感、安全感持续增强。推进收入分配、就业、教育、医疗、社会保障等重点领域制度创新，推动建成世界上规模最大的教育体系、社会保障体系、医疗卫生体系。建立健全精准扶贫体制机制，助力打赢人类历史上规模最大的脱贫攻坚战。完善集中统一、高效权威的国家安全领导体制，建立健全应急管理机制，建设共建共治共享的社会治理制度。</a:t>
            </a:r>
            <a:endParaRPr kumimoji="1" lang="en-US" altLang="zh-CN" sz="2000">
              <a:ln w="12700">
                <a:noFill/>
              </a:ln>
              <a:solidFill>
                <a:srgbClr val="000000">
                  <a:alpha val="100000"/>
                </a:srgbClr>
              </a:solidFill>
              <a:latin typeface="黑体" panose="02010609060101010101" charset="-122"/>
              <a:ea typeface="黑体" panose="02010609060101010101" charset="-122"/>
              <a:cs typeface="华文宋体" panose="02010600040101010101" charset="-122"/>
            </a:endParaRPr>
          </a:p>
        </p:txBody>
      </p:sp>
      <p:sp>
        <p:nvSpPr>
          <p:cNvPr id="16" name="标题 1"/>
          <p:cNvSpPr txBox="1"/>
          <p:nvPr/>
        </p:nvSpPr>
        <p:spPr>
          <a:xfrm>
            <a:off x="1234440" y="4000773"/>
            <a:ext cx="4381500" cy="338554"/>
          </a:xfrm>
          <a:prstGeom prst="rect">
            <a:avLst/>
          </a:prstGeom>
          <a:noFill/>
          <a:ln>
            <a:noFill/>
          </a:ln>
        </p:spPr>
        <p:txBody>
          <a:bodyPr vert="horz" wrap="square" lIns="0" tIns="0" rIns="0" bIns="0" rtlCol="0" anchor="ctr"/>
          <a:lstStyle/>
          <a:p>
            <a:pPr algn="l"/>
            <a:endParaRPr kumimoji="1" lang="zh-CN" altLang="en-US">
              <a:latin typeface="黑体" panose="02010609060101010101" charset="-122"/>
              <a:ea typeface="黑体" panose="02010609060101010101" charset="-122"/>
            </a:endParaRPr>
          </a:p>
        </p:txBody>
      </p:sp>
      <p:sp>
        <p:nvSpPr>
          <p:cNvPr id="17"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2. 新时代以来全面深化改革的成功实践和伟大成就</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18" name="标题 1"/>
          <p:cNvSpPr txBox="1"/>
          <p:nvPr/>
        </p:nvSpPr>
        <p:spPr>
          <a:xfrm>
            <a:off x="475615" y="1076325"/>
            <a:ext cx="11040110" cy="1840230"/>
          </a:xfrm>
          <a:prstGeom prst="roundRect">
            <a:avLst>
              <a:gd name="adj" fmla="val 5159"/>
            </a:avLst>
          </a:prstGeom>
          <a:solidFill>
            <a:schemeClr val="accent1">
              <a:alpha val="40000"/>
            </a:schemeClr>
          </a:solidFill>
          <a:ln w="12700" cap="sq">
            <a:noFill/>
            <a:miter/>
          </a:ln>
        </p:spPr>
        <p:txBody>
          <a:bodyPr vert="horz" wrap="square" lIns="91440" tIns="45720" rIns="91440" bIns="45720" rtlCol="0" anchor="ctr"/>
          <a:lstStyle/>
          <a:p>
            <a:pPr algn="ctr"/>
            <a:endParaRPr kumimoji="1" lang="zh-CN" altLang="en-US">
              <a:solidFill>
                <a:srgbClr val="FF0000"/>
              </a:solidFill>
              <a:latin typeface="黑体" panose="02010609060101010101" charset="-122"/>
              <a:ea typeface="黑体" panose="02010609060101010101" charset="-122"/>
            </a:endParaRPr>
          </a:p>
        </p:txBody>
      </p:sp>
      <p:grpSp>
        <p:nvGrpSpPr>
          <p:cNvPr id="3" name="组合 2"/>
          <p:cNvGrpSpPr/>
          <p:nvPr>
            <p:custDataLst>
              <p:tags r:id="rId1"/>
            </p:custDataLst>
          </p:nvPr>
        </p:nvGrpSpPr>
        <p:grpSpPr>
          <a:xfrm>
            <a:off x="224155" y="3644900"/>
            <a:ext cx="3251200" cy="3221355"/>
            <a:chOff x="428293" y="326178"/>
            <a:chExt cx="5580349" cy="6056693"/>
          </a:xfrm>
        </p:grpSpPr>
        <p:pic>
          <p:nvPicPr>
            <p:cNvPr id="10242" name="Picture 2" descr="江苏连云港：招聘大集助就业【2】"/>
            <p:cNvPicPr>
              <a:picLocks noChangeAspect="1" noChangeArrowheads="1"/>
            </p:cNvPicPr>
            <p:nvPr>
              <p:custDataLst>
                <p:tags r:id="rId2"/>
              </p:custDataLst>
            </p:nvPr>
          </p:nvPicPr>
          <p:blipFill>
            <a:blip r:embed="rId3"/>
            <a:srcRect/>
            <a:stretch>
              <a:fillRect/>
            </a:stretch>
          </p:blipFill>
          <p:spPr bwMode="auto">
            <a:xfrm>
              <a:off x="428293" y="3610441"/>
              <a:ext cx="5513086" cy="277243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圆顶角 8"/>
            <p:cNvSpPr/>
            <p:nvPr>
              <p:custDataLst>
                <p:tags r:id="rId4"/>
              </p:custDataLst>
            </p:nvPr>
          </p:nvSpPr>
          <p:spPr>
            <a:xfrm>
              <a:off x="495556" y="326178"/>
              <a:ext cx="5513086" cy="4950133"/>
            </a:xfrm>
            <a:prstGeom prst="round2SameRect">
              <a:avLst>
                <a:gd name="adj1" fmla="val 8501"/>
                <a:gd name="adj2" fmla="val 0"/>
              </a:avLst>
            </a:prstGeom>
            <a:gradFill>
              <a:gsLst>
                <a:gs pos="0">
                  <a:schemeClr val="accent5">
                    <a:lumMod val="50000"/>
                  </a:schemeClr>
                </a:gs>
                <a:gs pos="37000">
                  <a:srgbClr val="922222"/>
                </a:gs>
                <a:gs pos="64000">
                  <a:schemeClr val="bg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5" name="文本框 10"/>
            <p:cNvSpPr txBox="1"/>
            <p:nvPr>
              <p:custDataLst>
                <p:tags r:id="rId5"/>
              </p:custDataLst>
            </p:nvPr>
          </p:nvSpPr>
          <p:spPr>
            <a:xfrm>
              <a:off x="683979" y="733546"/>
              <a:ext cx="4961121" cy="3086251"/>
            </a:xfrm>
            <a:prstGeom prst="rect">
              <a:avLst/>
            </a:prstGeom>
            <a:noFill/>
          </p:spPr>
          <p:txBody>
            <a:bodyPr wrap="square" rtlCol="0">
              <a:spAutoFit/>
            </a:bodyPr>
            <a:lstStyle/>
            <a:p>
              <a:pPr algn="ctr">
                <a:lnSpc>
                  <a:spcPct val="120000"/>
                </a:lnSpc>
              </a:pPr>
              <a:r>
                <a:rPr lang="en-US" altLang="zh-CN"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2023</a:t>
              </a:r>
              <a:r>
                <a:rPr lang="zh-CN" altLang="en-US"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年城镇调查失业率</a:t>
              </a:r>
              <a:endParaRPr lang="en-US" altLang="zh-CN"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a:p>
              <a:pPr algn="ctr">
                <a:lnSpc>
                  <a:spcPct val="120000"/>
                </a:lnSpc>
              </a:pPr>
              <a:r>
                <a:rPr lang="zh-CN" altLang="en-US"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比</a:t>
              </a:r>
              <a:r>
                <a:rPr lang="en-US" altLang="zh-CN"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2022</a:t>
              </a:r>
              <a:r>
                <a:rPr lang="zh-CN" altLang="en-US"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年下降</a:t>
              </a:r>
              <a:r>
                <a:rPr lang="en-US" altLang="zh-CN" sz="3600" b="1" kern="100" dirty="0">
                  <a:solidFill>
                    <a:srgbClr val="FFD85B"/>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0.4%</a:t>
              </a:r>
              <a:endParaRPr lang="zh-CN" altLang="en-US" sz="20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p:txBody>
        </p:sp>
      </p:grpSp>
      <p:grpSp>
        <p:nvGrpSpPr>
          <p:cNvPr id="19" name="组合 18"/>
          <p:cNvGrpSpPr/>
          <p:nvPr>
            <p:custDataLst>
              <p:tags r:id="rId6"/>
            </p:custDataLst>
          </p:nvPr>
        </p:nvGrpSpPr>
        <p:grpSpPr>
          <a:xfrm>
            <a:off x="3302000" y="4249420"/>
            <a:ext cx="3529965" cy="4745990"/>
            <a:chOff x="6260123" y="1775638"/>
            <a:chExt cx="6046014" cy="8334487"/>
          </a:xfrm>
        </p:grpSpPr>
        <p:pic>
          <p:nvPicPr>
            <p:cNvPr id="8" name="Picture 4" descr="江西广昌：小毛竹 大产业"/>
            <p:cNvPicPr>
              <a:picLocks noChangeAspect="1" noChangeArrowheads="1"/>
            </p:cNvPicPr>
            <p:nvPr>
              <p:custDataLst>
                <p:tags r:id="rId7"/>
              </p:custDataLst>
            </p:nvPr>
          </p:nvPicPr>
          <p:blipFill>
            <a:blip r:embed="rId8"/>
            <a:srcRect/>
            <a:stretch>
              <a:fillRect/>
            </a:stretch>
          </p:blipFill>
          <p:spPr bwMode="auto">
            <a:xfrm>
              <a:off x="6260123" y="3610441"/>
              <a:ext cx="5513086" cy="275973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顶角 5"/>
            <p:cNvSpPr/>
            <p:nvPr>
              <p:custDataLst>
                <p:tags r:id="rId9"/>
              </p:custDataLst>
            </p:nvPr>
          </p:nvSpPr>
          <p:spPr>
            <a:xfrm>
              <a:off x="6274262" y="1775638"/>
              <a:ext cx="6016649" cy="8334487"/>
            </a:xfrm>
            <a:prstGeom prst="round2SameRect">
              <a:avLst>
                <a:gd name="adj1" fmla="val 8501"/>
                <a:gd name="adj2" fmla="val 0"/>
              </a:avLst>
            </a:prstGeom>
            <a:gradFill>
              <a:gsLst>
                <a:gs pos="0">
                  <a:srgbClr val="A8613A"/>
                </a:gs>
                <a:gs pos="37000">
                  <a:srgbClr val="A8613A"/>
                </a:gs>
                <a:gs pos="64000">
                  <a:schemeClr val="bg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0"/>
            <p:cNvSpPr txBox="1"/>
            <p:nvPr>
              <p:custDataLst>
                <p:tags r:id="rId10"/>
              </p:custDataLst>
            </p:nvPr>
          </p:nvSpPr>
          <p:spPr>
            <a:xfrm>
              <a:off x="6689728" y="1933987"/>
              <a:ext cx="5616409" cy="7194823"/>
            </a:xfrm>
            <a:prstGeom prst="rect">
              <a:avLst/>
            </a:prstGeom>
            <a:noFill/>
          </p:spPr>
          <p:txBody>
            <a:bodyPr wrap="square" rtlCol="0">
              <a:noAutofit/>
            </a:bodyPr>
            <a:lstStyle/>
            <a:p>
              <a:pPr algn="ctr">
                <a:lnSpc>
                  <a:spcPct val="120000"/>
                </a:lnSpc>
              </a:pPr>
              <a:r>
                <a:rPr lang="en-US" altLang="zh-CN"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rPr>
                <a:t>2023</a:t>
              </a:r>
              <a:r>
                <a:rPr lang="zh-CN" altLang="en-US"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rPr>
                <a:t>年</a:t>
              </a:r>
              <a:endParaRPr lang="en-US" altLang="zh-CN"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endParaRPr>
            </a:p>
            <a:p>
              <a:pPr algn="ctr">
                <a:lnSpc>
                  <a:spcPct val="120000"/>
                </a:lnSpc>
              </a:pPr>
              <a:r>
                <a:rPr lang="zh-CN" altLang="en-US"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rPr>
                <a:t>全国居民人均可支配收入实际增长</a:t>
              </a:r>
              <a:endParaRPr lang="en-US" altLang="zh-CN"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endParaRPr>
            </a:p>
            <a:p>
              <a:pPr algn="ctr">
                <a:lnSpc>
                  <a:spcPct val="120000"/>
                </a:lnSpc>
              </a:pPr>
              <a:r>
                <a:rPr lang="en-US" altLang="zh-CN" sz="3600" b="1" kern="100" dirty="0">
                  <a:solidFill>
                    <a:srgbClr val="FFD85B"/>
                  </a:solidFill>
                  <a:effectLst>
                    <a:outerShdw blurRad="38100" dist="38100" dir="2700000" algn="tl">
                      <a:srgbClr val="000000">
                        <a:alpha val="43137"/>
                      </a:srgbClr>
                    </a:outerShdw>
                  </a:effectLst>
                  <a:latin typeface="+mj-ea"/>
                  <a:ea typeface="+mj-ea"/>
                  <a:cs typeface="华文仿宋" panose="02010600040101010101" charset="-122"/>
                </a:rPr>
                <a:t>6.1%</a:t>
              </a:r>
              <a:endParaRPr lang="en-US" altLang="zh-CN" sz="3600" b="1" kern="100" dirty="0">
                <a:solidFill>
                  <a:srgbClr val="FFD85B"/>
                </a:solidFill>
                <a:effectLst>
                  <a:outerShdw blurRad="38100" dist="38100" dir="2700000" algn="tl">
                    <a:srgbClr val="000000">
                      <a:alpha val="43137"/>
                    </a:srgbClr>
                  </a:outerShdw>
                </a:effectLst>
                <a:latin typeface="+mj-ea"/>
                <a:ea typeface="+mj-ea"/>
                <a:cs typeface="华文仿宋" panose="02010600040101010101" charset="-122"/>
              </a:endParaRPr>
            </a:p>
            <a:p>
              <a:pPr algn="ctr">
                <a:lnSpc>
                  <a:spcPct val="120000"/>
                </a:lnSpc>
              </a:pPr>
              <a:endParaRPr lang="zh-CN" altLang="en-US"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endParaRPr>
            </a:p>
          </p:txBody>
        </p:sp>
      </p:grpSp>
      <p:grpSp>
        <p:nvGrpSpPr>
          <p:cNvPr id="11" name="组合 10"/>
          <p:cNvGrpSpPr/>
          <p:nvPr/>
        </p:nvGrpSpPr>
        <p:grpSpPr>
          <a:xfrm>
            <a:off x="6775450" y="4195445"/>
            <a:ext cx="2710815" cy="3491230"/>
            <a:chOff x="551543" y="1123532"/>
            <a:chExt cx="5457371" cy="6750742"/>
          </a:xfrm>
        </p:grpSpPr>
        <p:pic>
          <p:nvPicPr>
            <p:cNvPr id="12" name="Picture 2"/>
            <p:cNvPicPr>
              <a:picLocks noChangeAspect="1" noChangeArrowheads="1"/>
            </p:cNvPicPr>
            <p:nvPr/>
          </p:nvPicPr>
          <p:blipFill>
            <a:blip r:embed="rId11"/>
            <a:srcRect/>
            <a:stretch>
              <a:fillRect/>
            </a:stretch>
          </p:blipFill>
          <p:spPr bwMode="auto">
            <a:xfrm>
              <a:off x="571500" y="2896128"/>
              <a:ext cx="5437414" cy="3410604"/>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圆顶角 15"/>
            <p:cNvSpPr/>
            <p:nvPr/>
          </p:nvSpPr>
          <p:spPr>
            <a:xfrm>
              <a:off x="551543" y="1123532"/>
              <a:ext cx="5456948" cy="6750742"/>
            </a:xfrm>
            <a:prstGeom prst="round2SameRect">
              <a:avLst>
                <a:gd name="adj1" fmla="val 8501"/>
                <a:gd name="adj2" fmla="val 0"/>
              </a:avLst>
            </a:prstGeom>
            <a:gradFill>
              <a:gsLst>
                <a:gs pos="0">
                  <a:srgbClr val="5B4205"/>
                </a:gs>
                <a:gs pos="37000">
                  <a:srgbClr val="9F987D"/>
                </a:gs>
                <a:gs pos="64000">
                  <a:schemeClr val="bg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0"/>
            <p:cNvSpPr txBox="1"/>
            <p:nvPr/>
          </p:nvSpPr>
          <p:spPr>
            <a:xfrm>
              <a:off x="720288" y="1311394"/>
              <a:ext cx="5211924" cy="5315381"/>
            </a:xfrm>
            <a:prstGeom prst="rect">
              <a:avLst/>
            </a:prstGeom>
            <a:noFill/>
          </p:spPr>
          <p:txBody>
            <a:bodyPr wrap="square" rtlCol="0">
              <a:spAutoFit/>
            </a:bodyPr>
            <a:lstStyle/>
            <a:p>
              <a:pPr algn="ctr">
                <a:lnSpc>
                  <a:spcPct val="120000"/>
                </a:lnSpc>
              </a:pPr>
              <a:r>
                <a:rPr lang="en-US" altLang="zh-CN"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rPr>
                <a:t>2023</a:t>
              </a:r>
              <a:r>
                <a:rPr lang="zh-CN" altLang="en-US"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rPr>
                <a:t>年</a:t>
              </a:r>
              <a:r>
                <a:rPr lang="en-US" altLang="zh-CN"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rPr>
                <a:t>1—11</a:t>
              </a:r>
              <a:r>
                <a:rPr lang="zh-CN" altLang="en-US"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rPr>
                <a:t>月</a:t>
              </a:r>
              <a:endParaRPr lang="en-US" altLang="zh-CN"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endParaRPr>
            </a:p>
            <a:p>
              <a:pPr algn="ctr">
                <a:lnSpc>
                  <a:spcPct val="120000"/>
                </a:lnSpc>
              </a:pPr>
              <a:r>
                <a:rPr lang="zh-CN" altLang="en-US"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rPr>
                <a:t>跨省异地就医直接结算人次</a:t>
              </a:r>
              <a:endParaRPr lang="en-US" altLang="zh-CN"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endParaRPr>
            </a:p>
            <a:p>
              <a:pPr algn="ctr">
                <a:lnSpc>
                  <a:spcPct val="120000"/>
                </a:lnSpc>
              </a:pPr>
              <a:r>
                <a:rPr lang="zh-CN" altLang="en-US" sz="2400" b="1" kern="100" dirty="0">
                  <a:solidFill>
                    <a:schemeClr val="bg1"/>
                  </a:solidFill>
                  <a:effectLst>
                    <a:outerShdw blurRad="38100" dist="38100" dir="2700000" algn="tl">
                      <a:srgbClr val="000000">
                        <a:alpha val="43137"/>
                      </a:srgbClr>
                    </a:outerShdw>
                  </a:effectLst>
                  <a:latin typeface="+mj-ea"/>
                  <a:ea typeface="+mj-ea"/>
                  <a:cs typeface="华文仿宋" panose="02010600040101010101" charset="-122"/>
                </a:rPr>
                <a:t>首次 </a:t>
              </a:r>
              <a:r>
                <a:rPr lang="zh-CN" altLang="en-US" sz="3600" b="1" kern="100" dirty="0">
                  <a:solidFill>
                    <a:srgbClr val="FFD85B"/>
                  </a:solidFill>
                  <a:effectLst>
                    <a:outerShdw blurRad="38100" dist="38100" dir="2700000" algn="tl">
                      <a:srgbClr val="000000">
                        <a:alpha val="43137"/>
                      </a:srgbClr>
                    </a:outerShdw>
                  </a:effectLst>
                  <a:latin typeface="+mj-ea"/>
                  <a:ea typeface="+mj-ea"/>
                </a:rPr>
                <a:t>破亿</a:t>
              </a:r>
              <a:endParaRPr lang="en-US" altLang="zh-CN" sz="3600" b="1" kern="100" dirty="0">
                <a:solidFill>
                  <a:srgbClr val="FFD85B"/>
                </a:solidFill>
                <a:effectLst>
                  <a:outerShdw blurRad="38100" dist="38100" dir="2700000" algn="tl">
                    <a:srgbClr val="000000">
                      <a:alpha val="43137"/>
                    </a:srgbClr>
                  </a:outerShdw>
                </a:effectLst>
                <a:latin typeface="+mj-ea"/>
                <a:ea typeface="+mj-ea"/>
              </a:endParaRPr>
            </a:p>
            <a:p>
              <a:pPr algn="ctr">
                <a:lnSpc>
                  <a:spcPct val="120000"/>
                </a:lnSpc>
              </a:pPr>
              <a:endParaRPr lang="zh-CN" altLang="en-US" sz="3600" b="1" kern="100" dirty="0">
                <a:solidFill>
                  <a:srgbClr val="FFD85B"/>
                </a:solidFill>
                <a:effectLst>
                  <a:outerShdw blurRad="38100" dist="38100" dir="2700000" algn="tl">
                    <a:srgbClr val="000000">
                      <a:alpha val="43137"/>
                    </a:srgbClr>
                  </a:outerShdw>
                </a:effectLst>
                <a:latin typeface="+mj-ea"/>
                <a:ea typeface="+mj-ea"/>
              </a:endParaRPr>
            </a:p>
          </p:txBody>
        </p:sp>
      </p:grpSp>
      <p:grpSp>
        <p:nvGrpSpPr>
          <p:cNvPr id="20" name="组合 19"/>
          <p:cNvGrpSpPr/>
          <p:nvPr>
            <p:custDataLst>
              <p:tags r:id="rId12"/>
            </p:custDataLst>
          </p:nvPr>
        </p:nvGrpSpPr>
        <p:grpSpPr>
          <a:xfrm>
            <a:off x="9405620" y="3140710"/>
            <a:ext cx="2696845" cy="4233545"/>
            <a:chOff x="6286500" y="1136231"/>
            <a:chExt cx="5524500" cy="5859929"/>
          </a:xfrm>
        </p:grpSpPr>
        <p:pic>
          <p:nvPicPr>
            <p:cNvPr id="11268" name="Picture 4" descr="5月24日，中铁二十局的工人在石家庄市高新技术产业开发区集中安置区棚户区改造项目工地施工。"/>
            <p:cNvPicPr>
              <a:picLocks noChangeAspect="1" noChangeArrowheads="1"/>
            </p:cNvPicPr>
            <p:nvPr>
              <p:custDataLst>
                <p:tags r:id="rId13"/>
              </p:custDataLst>
            </p:nvPr>
          </p:nvPicPr>
          <p:blipFill>
            <a:blip r:embed="rId14"/>
            <a:srcRect/>
            <a:stretch>
              <a:fillRect/>
            </a:stretch>
          </p:blipFill>
          <p:spPr bwMode="auto">
            <a:xfrm>
              <a:off x="6286500" y="2896128"/>
              <a:ext cx="5524500" cy="3401532"/>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圆顶角 13"/>
            <p:cNvSpPr/>
            <p:nvPr>
              <p:custDataLst>
                <p:tags r:id="rId15"/>
              </p:custDataLst>
            </p:nvPr>
          </p:nvSpPr>
          <p:spPr>
            <a:xfrm>
              <a:off x="6292101" y="1136231"/>
              <a:ext cx="5513086" cy="5859929"/>
            </a:xfrm>
            <a:prstGeom prst="round2SameRect">
              <a:avLst>
                <a:gd name="adj1" fmla="val 8501"/>
                <a:gd name="adj2" fmla="val 0"/>
              </a:avLst>
            </a:prstGeom>
            <a:gradFill>
              <a:gsLst>
                <a:gs pos="0">
                  <a:schemeClr val="accent2">
                    <a:lumMod val="50000"/>
                  </a:schemeClr>
                </a:gs>
                <a:gs pos="37000">
                  <a:schemeClr val="accent2">
                    <a:lumMod val="50000"/>
                  </a:schemeClr>
                </a:gs>
                <a:gs pos="64000">
                  <a:schemeClr val="bg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2" name="文本框 10"/>
            <p:cNvSpPr txBox="1"/>
            <p:nvPr>
              <p:custDataLst>
                <p:tags r:id="rId16"/>
              </p:custDataLst>
            </p:nvPr>
          </p:nvSpPr>
          <p:spPr>
            <a:xfrm>
              <a:off x="6462719" y="1514016"/>
              <a:ext cx="5181187" cy="4724332"/>
            </a:xfrm>
            <a:prstGeom prst="rect">
              <a:avLst/>
            </a:prstGeom>
            <a:noFill/>
          </p:spPr>
          <p:txBody>
            <a:bodyPr wrap="square" rtlCol="0">
              <a:spAutoFit/>
            </a:bodyPr>
            <a:lstStyle/>
            <a:p>
              <a:pPr algn="ctr">
                <a:lnSpc>
                  <a:spcPct val="120000"/>
                </a:lnSpc>
              </a:pPr>
              <a:r>
                <a:rPr lang="zh-CN" altLang="en-US"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截至</a:t>
              </a:r>
              <a:r>
                <a:rPr lang="en-US" altLang="zh-CN"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2023</a:t>
              </a:r>
              <a:r>
                <a:rPr lang="zh-CN" altLang="en-US"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年</a:t>
              </a:r>
              <a:r>
                <a:rPr lang="en-US" altLang="zh-CN"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11</a:t>
              </a:r>
              <a:r>
                <a:rPr lang="zh-CN" altLang="en-US"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月</a:t>
              </a:r>
              <a:endParaRPr lang="en-US" altLang="zh-CN"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a:p>
              <a:pPr algn="ctr">
                <a:lnSpc>
                  <a:spcPct val="120000"/>
                </a:lnSpc>
              </a:pPr>
              <a:r>
                <a:rPr lang="zh-CN" altLang="en-US"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全国新开工改造城镇老旧小区</a:t>
              </a:r>
              <a:endParaRPr lang="en-US" altLang="zh-CN"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a:p>
              <a:pPr algn="ctr">
                <a:lnSpc>
                  <a:spcPct val="120000"/>
                </a:lnSpc>
              </a:pPr>
              <a:r>
                <a:rPr lang="zh-CN" altLang="en-US"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 </a:t>
              </a:r>
              <a:r>
                <a:rPr lang="en-US" altLang="zh-CN" sz="3600" b="1" kern="100" dirty="0">
                  <a:solidFill>
                    <a:srgbClr val="FFD85B"/>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5.3</a:t>
              </a:r>
              <a:r>
                <a:rPr lang="zh-CN" altLang="en-US" sz="3600" b="1" kern="100" dirty="0">
                  <a:solidFill>
                    <a:srgbClr val="FFD85B"/>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万个</a:t>
              </a:r>
              <a:endParaRPr lang="en-US" altLang="zh-CN" sz="3600" b="1" kern="100" dirty="0">
                <a:solidFill>
                  <a:srgbClr val="FFD85B"/>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a:p>
              <a:pPr algn="ctr">
                <a:lnSpc>
                  <a:spcPct val="120000"/>
                </a:lnSpc>
              </a:pPr>
              <a:r>
                <a:rPr lang="zh-CN" altLang="en-US" sz="2400" b="1" kern="100"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惠及居民 </a:t>
              </a:r>
              <a:r>
                <a:rPr lang="en-US" altLang="zh-CN" sz="3600" b="1" kern="100" dirty="0">
                  <a:solidFill>
                    <a:srgbClr val="FFD85B"/>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882</a:t>
              </a:r>
              <a:r>
                <a:rPr lang="zh-CN" altLang="en-US" sz="3600" b="1" kern="100" dirty="0">
                  <a:solidFill>
                    <a:srgbClr val="FFD85B"/>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万户</a:t>
              </a:r>
              <a:endParaRPr lang="zh-CN" altLang="en-US" sz="3600" b="1" kern="100" dirty="0">
                <a:solidFill>
                  <a:srgbClr val="FFD85B"/>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1775460" y="1268730"/>
            <a:ext cx="8287385" cy="1303020"/>
          </a:xfrm>
          <a:prstGeom prst="rect">
            <a:avLst/>
          </a:prstGeom>
          <a:noFill/>
          <a:ln>
            <a:noFill/>
          </a:ln>
        </p:spPr>
        <p:txBody>
          <a:bodyPr vert="horz" wrap="square" lIns="0" tIns="0" rIns="0" bIns="0" rtlCol="0" anchor="t"/>
          <a:lstStyle/>
          <a:p>
            <a:pPr algn="l"/>
            <a:r>
              <a:rPr kumimoji="1" lang="en-US" altLang="zh-CN" sz="2000">
                <a:ln w="12700">
                  <a:noFill/>
                </a:ln>
                <a:solidFill>
                  <a:srgbClr val="000000">
                    <a:alpha val="100000"/>
                  </a:srgbClr>
                </a:solidFill>
                <a:latin typeface="黑体" panose="02010609060101010101" charset="-122"/>
                <a:ea typeface="黑体" panose="02010609060101010101" charset="-122"/>
                <a:cs typeface="华文宋体" panose="02010600040101010101" charset="-122"/>
              </a:rPr>
              <a:t>推动党在革命性锻造中更加坚强有力。不断健全党的领导制度体系，完善党和国家监督体系，建立健全一体推进不敢腐、不能腐、不想腐体制机制，确保党中央权威和集中统一领导，确保党发挥总揽全局、协调各方的领导核心作用。</a:t>
            </a:r>
            <a:endParaRPr kumimoji="1" lang="en-US" altLang="zh-CN" sz="2000">
              <a:ln w="12700">
                <a:noFill/>
              </a:ln>
              <a:solidFill>
                <a:srgbClr val="000000">
                  <a:alpha val="100000"/>
                </a:srgbClr>
              </a:solidFill>
              <a:latin typeface="黑体" panose="02010609060101010101" charset="-122"/>
              <a:ea typeface="黑体" panose="02010609060101010101" charset="-122"/>
              <a:cs typeface="华文宋体" panose="02010600040101010101" charset="-122"/>
            </a:endParaRPr>
          </a:p>
        </p:txBody>
      </p:sp>
      <p:sp>
        <p:nvSpPr>
          <p:cNvPr id="17"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2.新时代以来全面深化改革的成功实践和伟大成就</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18" name="标题 1"/>
          <p:cNvSpPr txBox="1"/>
          <p:nvPr/>
        </p:nvSpPr>
        <p:spPr>
          <a:xfrm>
            <a:off x="1532890" y="1066800"/>
            <a:ext cx="8969375" cy="1566545"/>
          </a:xfrm>
          <a:prstGeom prst="roundRect">
            <a:avLst>
              <a:gd name="adj" fmla="val 5159"/>
            </a:avLst>
          </a:prstGeom>
          <a:solidFill>
            <a:schemeClr val="accent1">
              <a:alpha val="40000"/>
            </a:schemeClr>
          </a:solidFill>
          <a:ln w="12700" cap="sq">
            <a:noFill/>
            <a:miter/>
          </a:ln>
        </p:spPr>
        <p:txBody>
          <a:bodyPr vert="horz" wrap="square" lIns="91440" tIns="45720" rIns="91440" bIns="45720" rtlCol="0" anchor="ctr"/>
          <a:lstStyle/>
          <a:p>
            <a:pPr algn="ctr"/>
            <a:endParaRPr kumimoji="1" lang="zh-CN" altLang="en-US">
              <a:solidFill>
                <a:srgbClr val="FF0000"/>
              </a:solidFill>
              <a:latin typeface="黑体" panose="02010609060101010101" charset="-122"/>
              <a:ea typeface="黑体" panose="02010609060101010101" charset="-122"/>
            </a:endParaRPr>
          </a:p>
        </p:txBody>
      </p:sp>
      <p:grpSp>
        <p:nvGrpSpPr>
          <p:cNvPr id="21" name="组合 20"/>
          <p:cNvGrpSpPr/>
          <p:nvPr/>
        </p:nvGrpSpPr>
        <p:grpSpPr>
          <a:xfrm>
            <a:off x="6023610" y="2780665"/>
            <a:ext cx="5191760" cy="3798233"/>
            <a:chOff x="6641545" y="2475916"/>
            <a:chExt cx="5191746" cy="3863631"/>
          </a:xfrm>
        </p:grpSpPr>
        <p:pic>
          <p:nvPicPr>
            <p:cNvPr id="22" name="图片 21"/>
            <p:cNvPicPr>
              <a:picLocks noChangeAspect="1"/>
            </p:cNvPicPr>
            <p:nvPr/>
          </p:nvPicPr>
          <p:blipFill>
            <a:blip r:embed="rId1"/>
            <a:stretch>
              <a:fillRect/>
            </a:stretch>
          </p:blipFill>
          <p:spPr>
            <a:xfrm>
              <a:off x="6641545" y="2475916"/>
              <a:ext cx="4478514" cy="2935915"/>
            </a:xfrm>
            <a:prstGeom prst="rect">
              <a:avLst/>
            </a:prstGeom>
          </p:spPr>
        </p:pic>
        <p:sp>
          <p:nvSpPr>
            <p:cNvPr id="27" name="TextBox 14"/>
            <p:cNvSpPr txBox="1"/>
            <p:nvPr/>
          </p:nvSpPr>
          <p:spPr>
            <a:xfrm>
              <a:off x="6778921" y="5401652"/>
              <a:ext cx="5054370" cy="937895"/>
            </a:xfrm>
            <a:prstGeom prst="rect">
              <a:avLst/>
            </a:prstGeom>
            <a:noFill/>
          </p:spPr>
          <p:txBody>
            <a:bodyPr wrap="square" rtlCol="0">
              <a:spAutoFit/>
            </a:bodyPr>
            <a:lstStyle/>
            <a:p>
              <a:r>
                <a:rPr lang="zh-CN" altLang="en-US" dirty="0">
                  <a:latin typeface="黑体" panose="02010609060101010101" charset="-122"/>
                  <a:ea typeface="黑体" panose="02010609060101010101" charset="-122"/>
                  <a:cs typeface="黑体" panose="02010609060101010101" charset="-122"/>
                </a:rPr>
                <a:t>习近平</a:t>
              </a:r>
              <a:r>
                <a:rPr lang="en-US" altLang="zh-CN" dirty="0">
                  <a:latin typeface="黑体" panose="02010609060101010101" charset="-122"/>
                  <a:ea typeface="黑体" panose="02010609060101010101" charset="-122"/>
                  <a:cs typeface="黑体" panose="02010609060101010101" charset="-122"/>
                </a:rPr>
                <a:t>2015</a:t>
              </a:r>
              <a:r>
                <a:rPr lang="zh-CN" altLang="en-US" dirty="0">
                  <a:latin typeface="黑体" panose="02010609060101010101" charset="-122"/>
                  <a:ea typeface="黑体" panose="02010609060101010101" charset="-122"/>
                  <a:cs typeface="黑体" panose="02010609060101010101" charset="-122"/>
                </a:rPr>
                <a:t>年看望陕西省梁家河村村民时，在原梁家河大队党支部书记梁玉明家的午餐费用收据（复制件）</a:t>
              </a:r>
              <a:endParaRPr lang="zh-CN" altLang="en-US" dirty="0">
                <a:latin typeface="黑体" panose="02010609060101010101" charset="-122"/>
                <a:ea typeface="黑体" panose="02010609060101010101" charset="-122"/>
                <a:cs typeface="黑体" panose="02010609060101010101" charset="-122"/>
              </a:endParaRPr>
            </a:p>
          </p:txBody>
        </p:sp>
      </p:grpSp>
      <p:grpSp>
        <p:nvGrpSpPr>
          <p:cNvPr id="3" name="组合 2"/>
          <p:cNvGrpSpPr/>
          <p:nvPr/>
        </p:nvGrpSpPr>
        <p:grpSpPr>
          <a:xfrm>
            <a:off x="1391920" y="2847340"/>
            <a:ext cx="4209415" cy="3465106"/>
            <a:chOff x="272603" y="1280117"/>
            <a:chExt cx="6298317" cy="5937632"/>
          </a:xfrm>
        </p:grpSpPr>
        <p:pic>
          <p:nvPicPr>
            <p:cNvPr id="5" name="图片 4"/>
            <p:cNvPicPr>
              <a:picLocks noChangeAspect="1"/>
            </p:cNvPicPr>
            <p:nvPr/>
          </p:nvPicPr>
          <p:blipFill>
            <a:blip r:embed="rId2"/>
            <a:stretch>
              <a:fillRect/>
            </a:stretch>
          </p:blipFill>
          <p:spPr>
            <a:xfrm>
              <a:off x="1492764" y="1280117"/>
              <a:ext cx="3179925" cy="4620954"/>
            </a:xfrm>
            <a:prstGeom prst="rect">
              <a:avLst/>
            </a:prstGeom>
          </p:spPr>
        </p:pic>
        <p:sp>
          <p:nvSpPr>
            <p:cNvPr id="11" name="TextBox 14"/>
            <p:cNvSpPr txBox="1"/>
            <p:nvPr/>
          </p:nvSpPr>
          <p:spPr>
            <a:xfrm>
              <a:off x="272603" y="6112235"/>
              <a:ext cx="6298317" cy="1105514"/>
            </a:xfrm>
            <a:prstGeom prst="rect">
              <a:avLst/>
            </a:prstGeom>
            <a:noFill/>
          </p:spPr>
          <p:txBody>
            <a:bodyPr wrap="square" rtlCol="0">
              <a:spAutoFit/>
            </a:bodyPr>
            <a:lstStyle/>
            <a:p>
              <a:r>
                <a:rPr lang="zh-CN" altLang="en-US" dirty="0">
                  <a:latin typeface="黑体" panose="02010609060101010101" charset="-122"/>
                  <a:ea typeface="黑体" panose="02010609060101010101" charset="-122"/>
                </a:rPr>
                <a:t>制定</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党政机关厉行节约反对浪费条例</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等数十部作风新规</a:t>
              </a:r>
              <a:endParaRPr lang="zh-CN" altLang="en-US" dirty="0">
                <a:latin typeface="黑体" panose="02010609060101010101" charset="-122"/>
                <a:ea typeface="黑体" panose="0201060906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6"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par>
                          <p:cTn id="19" fill="hold">
                            <p:stCondLst>
                              <p:cond delay="3000"/>
                            </p:stCondLst>
                            <p:childTnLst>
                              <p:par>
                                <p:cTn id="20" presetID="16" presetClass="entr" presetSubtype="37"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outVertical)">
                                      <p:cBhvr>
                                        <p:cTn id="2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a:stretch>
            <a:fillRect/>
          </a:stretch>
        </p:blipFill>
        <p:spPr>
          <a:xfrm>
            <a:off x="0" y="0"/>
            <a:ext cx="12192000" cy="6858000"/>
          </a:xfrm>
          <a:prstGeom prst="rect">
            <a:avLst/>
          </a:prstGeom>
        </p:spPr>
      </p:pic>
      <p:pic>
        <p:nvPicPr>
          <p:cNvPr id="3" name="图片 2"/>
          <p:cNvPicPr>
            <a:picLocks noChangeAspect="1"/>
          </p:cNvPicPr>
          <p:nvPr/>
        </p:nvPicPr>
        <p:blipFill>
          <a:blip r:embed="rId2"/>
          <a:srcRect/>
          <a:stretch>
            <a:fillRect/>
          </a:stretch>
        </p:blipFill>
        <p:spPr>
          <a:xfrm rot="10800000">
            <a:off x="0" y="0"/>
            <a:ext cx="5547360" cy="3833403"/>
          </a:xfrm>
          <a:prstGeom prst="rect">
            <a:avLst/>
          </a:prstGeom>
          <a:noFill/>
          <a:ln>
            <a:noFill/>
          </a:ln>
        </p:spPr>
      </p:pic>
      <p:pic>
        <p:nvPicPr>
          <p:cNvPr id="4" name="图片 3"/>
          <p:cNvPicPr>
            <a:picLocks noChangeAspect="1"/>
          </p:cNvPicPr>
          <p:nvPr/>
        </p:nvPicPr>
        <p:blipFill>
          <a:blip r:embed="rId2"/>
          <a:srcRect/>
          <a:stretch>
            <a:fillRect/>
          </a:stretch>
        </p:blipFill>
        <p:spPr>
          <a:xfrm rot="10800000" flipH="1">
            <a:off x="6644640" y="0"/>
            <a:ext cx="5547360" cy="3833403"/>
          </a:xfrm>
          <a:prstGeom prst="rect">
            <a:avLst/>
          </a:prstGeom>
          <a:noFill/>
          <a:ln>
            <a:noFill/>
          </a:ln>
        </p:spPr>
      </p:pic>
      <p:pic>
        <p:nvPicPr>
          <p:cNvPr id="5" name="图片 4"/>
          <p:cNvPicPr>
            <a:picLocks noChangeAspect="1"/>
          </p:cNvPicPr>
          <p:nvPr/>
        </p:nvPicPr>
        <p:blipFill>
          <a:blip r:embed="rId3"/>
          <a:srcRect/>
          <a:stretch>
            <a:fillRect/>
          </a:stretch>
        </p:blipFill>
        <p:spPr>
          <a:xfrm>
            <a:off x="-12700" y="3764280"/>
            <a:ext cx="12204700" cy="3291840"/>
          </a:xfrm>
          <a:prstGeom prst="rect">
            <a:avLst/>
          </a:prstGeom>
          <a:noFill/>
          <a:ln>
            <a:noFill/>
          </a:ln>
        </p:spPr>
      </p:pic>
      <p:sp>
        <p:nvSpPr>
          <p:cNvPr id="6" name="标题 1"/>
          <p:cNvSpPr txBox="1"/>
          <p:nvPr/>
        </p:nvSpPr>
        <p:spPr>
          <a:xfrm>
            <a:off x="660400" y="2129741"/>
            <a:ext cx="10858500" cy="4525219"/>
          </a:xfrm>
          <a:prstGeom prst="roundRect">
            <a:avLst>
              <a:gd name="adj" fmla="val 11453"/>
            </a:avLst>
          </a:prstGeom>
          <a:noFill/>
          <a:ln w="19050" cap="sq">
            <a:gradFill>
              <a:gsLst>
                <a:gs pos="0">
                  <a:schemeClr val="accent2">
                    <a:lumMod val="20000"/>
                    <a:lumOff val="80000"/>
                  </a:schemeClr>
                </a:gs>
                <a:gs pos="41000">
                  <a:schemeClr val="bg1">
                    <a:alpha val="0"/>
                  </a:schemeClr>
                </a:gs>
              </a:gsLst>
              <a:lin ang="5400000" scaled="0"/>
            </a:gra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5326136" y="1390323"/>
            <a:ext cx="1490414" cy="1490414"/>
          </a:xfrm>
          <a:prstGeom prst="ellipse">
            <a:avLst/>
          </a:prstGeom>
          <a:gradFill>
            <a:gsLst>
              <a:gs pos="0">
                <a:schemeClr val="accent2"/>
              </a:gs>
              <a:gs pos="100000">
                <a:schemeClr val="accent2">
                  <a:lumMod val="20000"/>
                  <a:lumOff val="80000"/>
                </a:schemeClr>
              </a:gs>
            </a:gsLst>
            <a:lin ang="2700000" scaled="0"/>
          </a:gradFill>
          <a:ln w="12700" cap="sq">
            <a:noFill/>
            <a:miter/>
          </a:ln>
          <a:effectLst>
            <a:outerShdw blurRad="50800" dist="38100" dir="5400000" algn="t" rotWithShape="0">
              <a:schemeClr val="accent2">
                <a:lumMod val="50000"/>
                <a:alpha val="25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175385" y="3009265"/>
            <a:ext cx="9841230" cy="2014220"/>
          </a:xfrm>
          <a:prstGeom prst="rect">
            <a:avLst/>
          </a:prstGeom>
          <a:noFill/>
          <a:ln>
            <a:noFill/>
          </a:ln>
        </p:spPr>
        <p:txBody>
          <a:bodyPr vert="horz" wrap="square" lIns="0" tIns="0" rIns="0" bIns="0" rtlCol="0" anchor="ctr"/>
          <a:lstStyle/>
          <a:p>
            <a:pPr algn="ctr"/>
            <a:r>
              <a:rPr kumimoji="1" lang="zh-CN" altLang="en-US" sz="48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（二）</a:t>
            </a:r>
            <a:r>
              <a:rPr kumimoji="1" lang="en-US" altLang="zh-CN" sz="48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进一步全面深化改革、推进中国式现代化的重大意义和总体要求</a:t>
            </a:r>
            <a:endParaRPr kumimoji="1" lang="zh-CN" altLang="en-US"/>
          </a:p>
        </p:txBody>
      </p:sp>
      <p:sp>
        <p:nvSpPr>
          <p:cNvPr id="9" name="标题 1"/>
          <p:cNvSpPr txBox="1"/>
          <p:nvPr/>
        </p:nvSpPr>
        <p:spPr>
          <a:xfrm>
            <a:off x="5060678" y="1578248"/>
            <a:ext cx="2021332" cy="1129676"/>
          </a:xfrm>
          <a:prstGeom prst="rect">
            <a:avLst/>
          </a:prstGeom>
          <a:noFill/>
          <a:ln>
            <a:noFill/>
          </a:ln>
        </p:spPr>
        <p:txBody>
          <a:bodyPr vert="horz" wrap="square" lIns="0" tIns="0" rIns="0" bIns="0" rtlCol="0" anchor="ctr"/>
          <a:lstStyle/>
          <a:p>
            <a:pPr algn="ctr"/>
            <a:r>
              <a:rPr kumimoji="1" lang="en-US" altLang="zh-CN" sz="6000">
                <a:ln w="12700">
                  <a:noFill/>
                </a:ln>
                <a:solidFill>
                  <a:srgbClr val="D23918">
                    <a:alpha val="100000"/>
                  </a:srgbClr>
                </a:solidFill>
                <a:latin typeface="华文中宋" panose="02010600040101010101" pitchFamily="2" charset="-122"/>
                <a:ea typeface="华文中宋" panose="02010600040101010101" pitchFamily="2" charset="-122"/>
                <a:cs typeface="华文中宋" panose="02010600040101010101" pitchFamily="2" charset="-122"/>
              </a:rPr>
              <a:t>02</a:t>
            </a:r>
            <a:endParaRPr kumimoji="1" lang="zh-CN" altLang="en-US"/>
          </a:p>
        </p:txBody>
      </p:sp>
      <p:sp>
        <p:nvSpPr>
          <p:cNvPr id="10" name="标题 1"/>
          <p:cNvSpPr txBox="1"/>
          <p:nvPr/>
        </p:nvSpPr>
        <p:spPr>
          <a:xfrm>
            <a:off x="5405799" y="1469986"/>
            <a:ext cx="1331088" cy="1331088"/>
          </a:xfrm>
          <a:prstGeom prst="ellipse">
            <a:avLst/>
          </a:prstGeom>
          <a:noFill/>
          <a:ln w="12700" cap="sq">
            <a:solidFill>
              <a:schemeClr val="accent1"/>
            </a:solidFill>
            <a:miter/>
          </a:ln>
          <a:effectLst>
            <a:outerShdw blurRad="50800" dist="38100" dir="5400000" algn="t" rotWithShape="0">
              <a:schemeClr val="accent2">
                <a:lumMod val="50000"/>
                <a:alpha val="25000"/>
              </a:schemeClr>
            </a:outerShdw>
          </a:effectLst>
        </p:spPr>
        <p:txBody>
          <a:bodyPr vert="horz" wrap="square" lIns="91440" tIns="45720" rIns="91440" bIns="45720" rtlCol="0" anchor="ctr"/>
          <a:lstStyle/>
          <a:p>
            <a:pPr algn="ct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latin typeface="黑体" panose="02010609060101010101" charset="-122"/>
              <a:ea typeface="黑体" panose="02010609060101010101" charset="-122"/>
            </a:endParaRPr>
          </a:p>
        </p:txBody>
      </p:sp>
      <p:sp>
        <p:nvSpPr>
          <p:cNvPr id="20"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1. 进一步全面深化改革的重要性和必要性</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21" name="文本框 20"/>
          <p:cNvSpPr txBox="1"/>
          <p:nvPr/>
        </p:nvSpPr>
        <p:spPr>
          <a:xfrm>
            <a:off x="681355" y="1550670"/>
            <a:ext cx="10741025" cy="398907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lstStyle/>
          <a:p>
            <a:pPr>
              <a:lnSpc>
                <a:spcPct val="150000"/>
              </a:lnSpc>
            </a:pPr>
            <a:r>
              <a:rPr lang="zh-CN" altLang="en-US" sz="200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面对纷繁复杂的国际国内形势，面对新一轮科技革命和产业变革，面对人民群众新期待，必须继续把改革推向前进。</a:t>
            </a:r>
            <a:endParaRPr lang="zh-CN" altLang="en-US" sz="200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a:p>
            <a:pPr marL="342900" indent="-342900">
              <a:lnSpc>
                <a:spcPct val="150000"/>
              </a:lnSpc>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是坚持和完善中国特色社会主义制度、推进国家治理体系和治理能力现代化的</a:t>
            </a:r>
            <a:r>
              <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必然要求</a:t>
            </a:r>
            <a:endPar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endParaRPr>
          </a:p>
          <a:p>
            <a:pPr marL="342900" indent="-342900">
              <a:lnSpc>
                <a:spcPct val="150000"/>
              </a:lnSpc>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是贯彻新发展理念、更好适应我国社会主要矛盾变化的</a:t>
            </a:r>
            <a:r>
              <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必然要求</a:t>
            </a:r>
            <a:endPar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endParaRPr>
          </a:p>
          <a:p>
            <a:pPr marL="342900" indent="-342900">
              <a:lnSpc>
                <a:spcPct val="150000"/>
              </a:lnSpc>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是坚持以人民为中心、让现代化建设成果更多更公平惠及全体人民的</a:t>
            </a:r>
            <a:r>
              <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必然要求</a:t>
            </a:r>
            <a:endPar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endParaRPr>
          </a:p>
          <a:p>
            <a:pPr marL="342900" indent="-342900">
              <a:lnSpc>
                <a:spcPct val="150000"/>
              </a:lnSpc>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是应对重大风险挑战、推动党和国家事业行稳致远的</a:t>
            </a:r>
            <a:r>
              <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必然要求</a:t>
            </a:r>
            <a:endPar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endParaRPr>
          </a:p>
          <a:p>
            <a:pPr marL="342900" indent="-342900">
              <a:lnSpc>
                <a:spcPct val="150000"/>
              </a:lnSpc>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是推动构建人类命运共同体、在百年变局加速演进中赢得战略主动的</a:t>
            </a:r>
            <a:r>
              <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必然要求</a:t>
            </a:r>
            <a:endPar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endParaRPr>
          </a:p>
          <a:p>
            <a:pPr marL="342900" indent="-342900">
              <a:lnSpc>
                <a:spcPct val="150000"/>
              </a:lnSpc>
              <a:buFont typeface="Arial" panose="020B0604020202020204" pitchFamily="34" charset="0"/>
              <a:buChar char="•"/>
            </a:pPr>
            <a:r>
              <a:rPr lang="zh-CN" altLang="en-US" sz="200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是深入推进新时代党的建设新的伟大工程、建设更加坚强有力的马克思主义政党的</a:t>
            </a:r>
            <a:r>
              <a:rPr lang="zh-CN" altLang="en-US" sz="200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必然要求</a:t>
            </a:r>
            <a:endParaRPr lang="zh-CN" altLang="en-US" sz="200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 calcmode="lin" valueType="num">
                                      <p:cBhvr additive="base">
                                        <p:cTn id="14" dur="500"/>
                                        <p:tgtEl>
                                          <p:spTgt spid="21">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2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anim calcmode="lin" valueType="num">
                                      <p:cBhvr additive="base">
                                        <p:cTn id="20" dur="500"/>
                                        <p:tgtEl>
                                          <p:spTgt spid="21">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2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1">
                                            <p:txEl>
                                              <p:pRg st="2" end="2"/>
                                            </p:txEl>
                                          </p:spTgt>
                                        </p:tgtEl>
                                        <p:attrNameLst>
                                          <p:attrName>style.visibility</p:attrName>
                                        </p:attrNameLst>
                                      </p:cBhvr>
                                      <p:to>
                                        <p:strVal val="visible"/>
                                      </p:to>
                                    </p:set>
                                    <p:anim calcmode="lin" valueType="num">
                                      <p:cBhvr additive="base">
                                        <p:cTn id="26" dur="500"/>
                                        <p:tgtEl>
                                          <p:spTgt spid="21">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2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1">
                                            <p:txEl>
                                              <p:pRg st="3" end="3"/>
                                            </p:txEl>
                                          </p:spTgt>
                                        </p:tgtEl>
                                        <p:attrNameLst>
                                          <p:attrName>style.visibility</p:attrName>
                                        </p:attrNameLst>
                                      </p:cBhvr>
                                      <p:to>
                                        <p:strVal val="visible"/>
                                      </p:to>
                                    </p:set>
                                    <p:anim calcmode="lin" valueType="num">
                                      <p:cBhvr additive="base">
                                        <p:cTn id="32" dur="500"/>
                                        <p:tgtEl>
                                          <p:spTgt spid="21">
                                            <p:txEl>
                                              <p:pRg st="3" end="3"/>
                                            </p:txEl>
                                          </p:spTgt>
                                        </p:tgtEl>
                                        <p:attrNameLst>
                                          <p:attrName>ppt_y</p:attrName>
                                        </p:attrNameLst>
                                      </p:cBhvr>
                                      <p:tavLst>
                                        <p:tav tm="0">
                                          <p:val>
                                            <p:strVal val="#ppt_y+#ppt_h*1.125000"/>
                                          </p:val>
                                        </p:tav>
                                        <p:tav tm="100000">
                                          <p:val>
                                            <p:strVal val="#ppt_y"/>
                                          </p:val>
                                        </p:tav>
                                      </p:tavLst>
                                    </p:anim>
                                    <p:animEffect transition="in" filter="wipe(up)">
                                      <p:cBhvr>
                                        <p:cTn id="33" dur="500"/>
                                        <p:tgtEl>
                                          <p:spTgt spid="21">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21">
                                            <p:txEl>
                                              <p:pRg st="4" end="4"/>
                                            </p:txEl>
                                          </p:spTgt>
                                        </p:tgtEl>
                                        <p:attrNameLst>
                                          <p:attrName>style.visibility</p:attrName>
                                        </p:attrNameLst>
                                      </p:cBhvr>
                                      <p:to>
                                        <p:strVal val="visible"/>
                                      </p:to>
                                    </p:set>
                                    <p:anim calcmode="lin" valueType="num">
                                      <p:cBhvr additive="base">
                                        <p:cTn id="38" dur="500"/>
                                        <p:tgtEl>
                                          <p:spTgt spid="21">
                                            <p:txEl>
                                              <p:pRg st="4" end="4"/>
                                            </p:txEl>
                                          </p:spTgt>
                                        </p:tgtEl>
                                        <p:attrNameLst>
                                          <p:attrName>ppt_y</p:attrName>
                                        </p:attrNameLst>
                                      </p:cBhvr>
                                      <p:tavLst>
                                        <p:tav tm="0">
                                          <p:val>
                                            <p:strVal val="#ppt_y+#ppt_h*1.125000"/>
                                          </p:val>
                                        </p:tav>
                                        <p:tav tm="100000">
                                          <p:val>
                                            <p:strVal val="#ppt_y"/>
                                          </p:val>
                                        </p:tav>
                                      </p:tavLst>
                                    </p:anim>
                                    <p:animEffect transition="in" filter="wipe(up)">
                                      <p:cBhvr>
                                        <p:cTn id="39" dur="500"/>
                                        <p:tgtEl>
                                          <p:spTgt spid="21">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21">
                                            <p:txEl>
                                              <p:pRg st="5" end="5"/>
                                            </p:txEl>
                                          </p:spTgt>
                                        </p:tgtEl>
                                        <p:attrNameLst>
                                          <p:attrName>style.visibility</p:attrName>
                                        </p:attrNameLst>
                                      </p:cBhvr>
                                      <p:to>
                                        <p:strVal val="visible"/>
                                      </p:to>
                                    </p:set>
                                    <p:anim calcmode="lin" valueType="num">
                                      <p:cBhvr additive="base">
                                        <p:cTn id="44" dur="500"/>
                                        <p:tgtEl>
                                          <p:spTgt spid="21">
                                            <p:txEl>
                                              <p:pRg st="5" end="5"/>
                                            </p:txEl>
                                          </p:spTgt>
                                        </p:tgtEl>
                                        <p:attrNameLst>
                                          <p:attrName>ppt_y</p:attrName>
                                        </p:attrNameLst>
                                      </p:cBhvr>
                                      <p:tavLst>
                                        <p:tav tm="0">
                                          <p:val>
                                            <p:strVal val="#ppt_y+#ppt_h*1.125000"/>
                                          </p:val>
                                        </p:tav>
                                        <p:tav tm="100000">
                                          <p:val>
                                            <p:strVal val="#ppt_y"/>
                                          </p:val>
                                        </p:tav>
                                      </p:tavLst>
                                    </p:anim>
                                    <p:animEffect transition="in" filter="wipe(up)">
                                      <p:cBhvr>
                                        <p:cTn id="45" dur="500"/>
                                        <p:tgtEl>
                                          <p:spTgt spid="21">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21">
                                            <p:txEl>
                                              <p:pRg st="6" end="6"/>
                                            </p:txEl>
                                          </p:spTgt>
                                        </p:tgtEl>
                                        <p:attrNameLst>
                                          <p:attrName>style.visibility</p:attrName>
                                        </p:attrNameLst>
                                      </p:cBhvr>
                                      <p:to>
                                        <p:strVal val="visible"/>
                                      </p:to>
                                    </p:set>
                                    <p:anim calcmode="lin" valueType="num">
                                      <p:cBhvr additive="base">
                                        <p:cTn id="50" dur="500"/>
                                        <p:tgtEl>
                                          <p:spTgt spid="21">
                                            <p:txEl>
                                              <p:pRg st="6" end="6"/>
                                            </p:txEl>
                                          </p:spTgt>
                                        </p:tgtEl>
                                        <p:attrNameLst>
                                          <p:attrName>ppt_y</p:attrName>
                                        </p:attrNameLst>
                                      </p:cBhvr>
                                      <p:tavLst>
                                        <p:tav tm="0">
                                          <p:val>
                                            <p:strVal val="#ppt_y+#ppt_h*1.125000"/>
                                          </p:val>
                                        </p:tav>
                                        <p:tav tm="100000">
                                          <p:val>
                                            <p:strVal val="#ppt_y"/>
                                          </p:val>
                                        </p:tav>
                                      </p:tavLst>
                                    </p:anim>
                                    <p:animEffect transition="in" filter="wipe(up)">
                                      <p:cBhvr>
                                        <p:cTn id="51"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12" name="标题 1"/>
          <p:cNvSpPr txBox="1"/>
          <p:nvPr/>
        </p:nvSpPr>
        <p:spPr>
          <a:xfrm rot="10800000">
            <a:off x="7335938" y="3486182"/>
            <a:ext cx="4856062" cy="3371818"/>
          </a:xfrm>
          <a:custGeom>
            <a:avLst/>
            <a:gdLst>
              <a:gd name="connsiteX0" fmla="*/ 0 w 4856062"/>
              <a:gd name="connsiteY0" fmla="*/ 0 h 3371818"/>
              <a:gd name="connsiteX1" fmla="*/ 4856062 w 4856062"/>
              <a:gd name="connsiteY1" fmla="*/ 0 h 3371818"/>
              <a:gd name="connsiteX2" fmla="*/ 4774389 w 4856062"/>
              <a:gd name="connsiteY2" fmla="*/ 207140 h 3371818"/>
              <a:gd name="connsiteX3" fmla="*/ 0 w 4856062"/>
              <a:gd name="connsiteY3" fmla="*/ 3371818 h 3371818"/>
            </a:gdLst>
            <a:ahLst/>
            <a:cxnLst/>
            <a:rect l="l" t="t" r="r" b="b"/>
            <a:pathLst>
              <a:path w="4856062" h="3371818">
                <a:moveTo>
                  <a:pt x="0" y="0"/>
                </a:moveTo>
                <a:lnTo>
                  <a:pt x="4856062" y="0"/>
                </a:lnTo>
                <a:lnTo>
                  <a:pt x="4774389" y="207140"/>
                </a:lnTo>
                <a:cubicBezTo>
                  <a:pt x="3987782" y="2066888"/>
                  <a:pt x="2146282" y="3371818"/>
                  <a:pt x="0" y="3371818"/>
                </a:cubicBezTo>
                <a:close/>
              </a:path>
            </a:pathLst>
          </a:custGeom>
          <a:solidFill>
            <a:schemeClr val="accent1"/>
          </a:solidFill>
          <a:ln w="12700" cap="sq">
            <a:noFill/>
            <a:miter/>
          </a:ln>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13" name="标题 1"/>
          <p:cNvSpPr txBox="1"/>
          <p:nvPr/>
        </p:nvSpPr>
        <p:spPr>
          <a:xfrm flipH="1">
            <a:off x="0" y="0"/>
            <a:ext cx="1008000" cy="1008000"/>
          </a:xfrm>
          <a:custGeom>
            <a:avLst/>
            <a:gdLst>
              <a:gd name="connsiteX0" fmla="*/ 1008000 w 1008000"/>
              <a:gd name="connsiteY0" fmla="*/ 0 h 1008000"/>
              <a:gd name="connsiteX1" fmla="*/ 870392 w 1008000"/>
              <a:gd name="connsiteY1" fmla="*/ 0 h 1008000"/>
              <a:gd name="connsiteX2" fmla="*/ 713360 w 1008000"/>
              <a:gd name="connsiteY2" fmla="*/ 0 h 1008000"/>
              <a:gd name="connsiteX3" fmla="*/ 48404 w 1008000"/>
              <a:gd name="connsiteY3" fmla="*/ 0 h 1008000"/>
              <a:gd name="connsiteX4" fmla="*/ 14261 w 1008000"/>
              <a:gd name="connsiteY4" fmla="*/ 82628 h 1008000"/>
              <a:gd name="connsiteX5" fmla="*/ 765717 w 1008000"/>
              <a:gd name="connsiteY5" fmla="*/ 836017 h 1008000"/>
              <a:gd name="connsiteX6" fmla="*/ 772508 w 1008000"/>
              <a:gd name="connsiteY6" fmla="*/ 841197 h 1008000"/>
              <a:gd name="connsiteX7" fmla="*/ 776419 w 1008000"/>
              <a:gd name="connsiteY7" fmla="*/ 844157 h 1008000"/>
              <a:gd name="connsiteX8" fmla="*/ 925586 w 1008000"/>
              <a:gd name="connsiteY8" fmla="*/ 993725 h 1008000"/>
              <a:gd name="connsiteX9" fmla="*/ 1008000 w 1008000"/>
              <a:gd name="connsiteY9" fmla="*/ 959508 h 1008000"/>
              <a:gd name="connsiteX10" fmla="*/ 1008000 w 1008000"/>
              <a:gd name="connsiteY10" fmla="*/ 294640 h 1008000"/>
              <a:gd name="connsiteX11" fmla="*/ 1008000 w 1008000"/>
              <a:gd name="connsiteY11" fmla="*/ 137994 h 1008000"/>
            </a:gdLst>
            <a:ahLst/>
            <a:cxnLst/>
            <a:rect l="l" t="t" r="r" b="b"/>
            <a:pathLst>
              <a:path w="1008000" h="1008000">
                <a:moveTo>
                  <a:pt x="1008000" y="0"/>
                </a:moveTo>
                <a:lnTo>
                  <a:pt x="870392" y="0"/>
                </a:lnTo>
                <a:lnTo>
                  <a:pt x="713360" y="0"/>
                </a:lnTo>
                <a:lnTo>
                  <a:pt x="48404" y="0"/>
                </a:lnTo>
                <a:cubicBezTo>
                  <a:pt x="5389" y="0"/>
                  <a:pt x="-16207" y="52140"/>
                  <a:pt x="14261" y="82628"/>
                </a:cubicBezTo>
                <a:lnTo>
                  <a:pt x="765717" y="836017"/>
                </a:lnTo>
                <a:cubicBezTo>
                  <a:pt x="767729" y="838052"/>
                  <a:pt x="770016" y="839795"/>
                  <a:pt x="772508" y="841197"/>
                </a:cubicBezTo>
                <a:cubicBezTo>
                  <a:pt x="773944" y="841993"/>
                  <a:pt x="775262" y="842990"/>
                  <a:pt x="776419" y="844157"/>
                </a:cubicBezTo>
                <a:lnTo>
                  <a:pt x="925586" y="993725"/>
                </a:lnTo>
                <a:cubicBezTo>
                  <a:pt x="955995" y="1024227"/>
                  <a:pt x="1008000" y="1002605"/>
                  <a:pt x="1008000" y="959508"/>
                </a:cubicBezTo>
                <a:lnTo>
                  <a:pt x="1008000" y="294640"/>
                </a:lnTo>
                <a:lnTo>
                  <a:pt x="1008000" y="137994"/>
                </a:lnTo>
                <a:close/>
              </a:path>
            </a:pathLst>
          </a:custGeom>
          <a:solidFill>
            <a:schemeClr val="accent1"/>
          </a:solidFill>
          <a:ln w="3584" cap="flat">
            <a:noFill/>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endParaRPr kumimoji="1" lang="zh-CN" altLang="en-US">
              <a:latin typeface="黑体" panose="02010609060101010101" charset="-122"/>
              <a:ea typeface="黑体" panose="02010609060101010101" charset="-122"/>
            </a:endParaRPr>
          </a:p>
        </p:txBody>
      </p:sp>
      <p:sp>
        <p:nvSpPr>
          <p:cNvPr id="14"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2.进一步全面深化改革的指导思想</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15" name="文本框 14"/>
          <p:cNvSpPr txBox="1"/>
          <p:nvPr/>
        </p:nvSpPr>
        <p:spPr>
          <a:xfrm>
            <a:off x="855345" y="1409700"/>
            <a:ext cx="10330815" cy="4255135"/>
          </a:xfrm>
          <a:prstGeom prst="rect">
            <a:avLst/>
          </a:prstGeom>
          <a:solidFill>
            <a:schemeClr val="accent6">
              <a:lumMod val="20000"/>
              <a:lumOff val="80000"/>
            </a:schemeClr>
          </a:solidFill>
        </p:spPr>
        <p:txBody>
          <a:bodyPr wrap="square" rtlCol="0">
            <a:noAutofit/>
          </a:bodyPr>
          <a:lstStyle/>
          <a:p>
            <a:pPr>
              <a:lnSpc>
                <a:spcPct val="150000"/>
              </a:lnSpc>
            </a:pPr>
            <a:r>
              <a:rPr lang="zh-CN" altLang="en-US" sz="2000">
                <a:latin typeface="黑体" panose="02010609060101010101" charset="-122"/>
                <a:ea typeface="黑体" panose="02010609060101010101" charset="-122"/>
                <a:cs typeface="黑体" panose="02010609060101010101" charset="-122"/>
              </a:rPr>
              <a:t>坚持马克思列宁主义、毛泽东思想、邓小平理论、“三个代表”重要思想、科学发展观，全面贯彻习近平新时代中国特色社会主义思想，深入学习贯彻习近平总书记关于全面深化改革的一系列新思想、新观点、新论断，完整准确全面贯彻新发展理念，坚持稳中求进工作总基调，坚持解放思想、实事求是、与时俱进、求真务实，进一步解放和发展社会生产力、激发和增强社会活力，统筹国内国际两个大局，统筹推进“五位一体”总体布局，协调推进“四个全面”战略布局，</a:t>
            </a:r>
            <a:r>
              <a:rPr lang="zh-CN" altLang="en-US" sz="2000">
                <a:solidFill>
                  <a:srgbClr val="0070C0"/>
                </a:solidFill>
                <a:latin typeface="黑体" panose="02010609060101010101" charset="-122"/>
                <a:ea typeface="黑体" panose="02010609060101010101" charset="-122"/>
                <a:cs typeface="黑体" panose="02010609060101010101" charset="-122"/>
              </a:rPr>
              <a:t>以经济体制改革为牵引，以促进社会公平正义、增进人民福祉为出发点和落脚点，更加注重系统集成，更加注重突出重点，更加注重改革实效，推动生产关系和生产力、上层建筑和经济基础、国家治理和社会发展更好相适应，为中国式现代化提供强大动力和制度保障</a:t>
            </a:r>
            <a:r>
              <a:rPr lang="zh-CN" altLang="en-US" sz="2000">
                <a:latin typeface="黑体" panose="02010609060101010101" charset="-122"/>
                <a:ea typeface="黑体" panose="02010609060101010101" charset="-122"/>
                <a:cs typeface="黑体" panose="02010609060101010101" charset="-122"/>
              </a:rPr>
              <a:t>。</a:t>
            </a:r>
            <a:endParaRPr lang="zh-CN" altLang="en-US" sz="2000">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p:tgtEl>
                                          <p:spTgt spid="15"/>
                                        </p:tgtEl>
                                        <p:attrNameLst>
                                          <p:attrName>ppt_y</p:attrName>
                                        </p:attrNameLst>
                                      </p:cBhvr>
                                      <p:tavLst>
                                        <p:tav tm="0">
                                          <p:val>
                                            <p:strVal val="#ppt_y+#ppt_h*1.125000"/>
                                          </p:val>
                                        </p:tav>
                                        <p:tav tm="100000">
                                          <p:val>
                                            <p:strVal val="#ppt_y"/>
                                          </p:val>
                                        </p:tav>
                                      </p:tavLst>
                                    </p:anim>
                                    <p:animEffect transition="in" filter="wipe(up)">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custDataLst>
              <p:tags r:id="rId1"/>
            </p:custDataLst>
          </p:nvPr>
        </p:nvSpPr>
        <p:spPr>
          <a:xfrm>
            <a:off x="1359814" y="1340393"/>
            <a:ext cx="720000" cy="468000"/>
          </a:xfrm>
          <a:prstGeom prst="rect">
            <a:avLst/>
          </a:prstGeom>
          <a:solidFill>
            <a:schemeClr val="accent1"/>
          </a:solidFill>
          <a:ln cap="sq">
            <a:noFill/>
          </a:ln>
        </p:spPr>
        <p:txBody>
          <a:bodyPr vert="horz" wrap="square" lIns="0" tIns="0" rIns="0" bIns="0" rtlCol="0" anchor="ctr"/>
          <a:lstStyle/>
          <a:p>
            <a:pPr algn="ctr"/>
            <a:r>
              <a:rPr kumimoji="1" lang="en-US" altLang="zh-CN" sz="24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01</a:t>
            </a:r>
            <a:endParaRPr kumimoji="1" lang="zh-CN" altLang="en-US"/>
          </a:p>
        </p:txBody>
      </p:sp>
      <p:sp>
        <p:nvSpPr>
          <p:cNvPr id="6" name="标题 1"/>
          <p:cNvSpPr txBox="1"/>
          <p:nvPr/>
        </p:nvSpPr>
        <p:spPr>
          <a:xfrm>
            <a:off x="2079529" y="1888583"/>
            <a:ext cx="2340000" cy="373359"/>
          </a:xfrm>
          <a:prstGeom prst="rect">
            <a:avLst/>
          </a:prstGeom>
          <a:noFill/>
          <a:ln w="12700" cap="sq">
            <a:noFill/>
            <a:miter/>
          </a:ln>
        </p:spPr>
        <p:txBody>
          <a:bodyPr vert="horz" wrap="square" lIns="0" tIns="0" rIns="0" bIns="0" rtlCol="0" anchor="ctr"/>
          <a:lstStyle/>
          <a:p>
            <a:pPr algn="ctr"/>
            <a:endParaRPr kumimoji="1" lang="zh-CN" altLang="en-US"/>
          </a:p>
        </p:txBody>
      </p:sp>
      <p:sp>
        <p:nvSpPr>
          <p:cNvPr id="7" name="标题 1"/>
          <p:cNvSpPr txBox="1"/>
          <p:nvPr>
            <p:custDataLst>
              <p:tags r:id="rId2"/>
            </p:custDataLst>
          </p:nvPr>
        </p:nvSpPr>
        <p:spPr>
          <a:xfrm>
            <a:off x="636270" y="1916430"/>
            <a:ext cx="2181860" cy="2910205"/>
          </a:xfrm>
          <a:prstGeom prst="rect">
            <a:avLst/>
          </a:prstGeom>
          <a:noFill/>
          <a:ln>
            <a:noFill/>
          </a:ln>
        </p:spPr>
        <p:txBody>
          <a:bodyPr vert="horz" wrap="square" lIns="0" tIns="0" rIns="0" bIns="0" rtlCol="0" anchor="t"/>
          <a:lstStyle/>
          <a:p>
            <a:pPr algn="ctr"/>
            <a:r>
              <a:rPr kumimoji="1" lang="en-US" altLang="zh-CN" sz="20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聚焦构建高水平社会主义市场经济体制，充分发挥市场在资源配置中的决定性作用，更好发挥政府作用，坚持和完善社会主义基本经济制度，推进高水平科技自立自强，推进高水平对外开放，建成现代化经济体系，加快构建新发展格局</a:t>
            </a:r>
            <a:r>
              <a:rPr kumimoji="1" lang="zh-CN" altLang="en-US" sz="20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a:t>
            </a:r>
            <a:r>
              <a:rPr kumimoji="1" lang="en-US" altLang="zh-CN" sz="20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推动高质量发展。</a:t>
            </a:r>
            <a:endParaRPr kumimoji="1" lang="zh-CN" altLang="en-US" sz="2000">
              <a:latin typeface="黑体" panose="02010609060101010101" charset="-122"/>
              <a:ea typeface="黑体" panose="02010609060101010101" charset="-122"/>
            </a:endParaRPr>
          </a:p>
        </p:txBody>
      </p:sp>
      <p:sp>
        <p:nvSpPr>
          <p:cNvPr id="12" name="标题 1"/>
          <p:cNvSpPr txBox="1"/>
          <p:nvPr/>
        </p:nvSpPr>
        <p:spPr>
          <a:xfrm>
            <a:off x="3502384" y="4470373"/>
            <a:ext cx="2340000" cy="373359"/>
          </a:xfrm>
          <a:prstGeom prst="rect">
            <a:avLst/>
          </a:prstGeom>
          <a:noFill/>
          <a:ln w="12700" cap="sq">
            <a:noFill/>
            <a:miter/>
          </a:ln>
        </p:spPr>
        <p:txBody>
          <a:bodyPr vert="horz" wrap="square" lIns="0" tIns="0" rIns="0" bIns="0" rtlCol="0" anchor="ctr"/>
          <a:lstStyle/>
          <a:p>
            <a:pPr algn="ctr"/>
            <a:endParaRPr kumimoji="1" lang="zh-CN" altLang="en-US"/>
          </a:p>
        </p:txBody>
      </p:sp>
      <p:sp>
        <p:nvSpPr>
          <p:cNvPr id="24"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进一步全面深化改革的总目标</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36" name="矩形: 圆角 12"/>
          <p:cNvSpPr/>
          <p:nvPr/>
        </p:nvSpPr>
        <p:spPr>
          <a:xfrm>
            <a:off x="3011805" y="1229995"/>
            <a:ext cx="9004935" cy="1376045"/>
          </a:xfrm>
          <a:prstGeom prst="roundRect">
            <a:avLst>
              <a:gd name="adj" fmla="val 4187"/>
            </a:avLst>
          </a:prstGeom>
          <a:noFill/>
          <a:ln w="15875">
            <a:gradFill flip="none" rotWithShape="1">
              <a:gsLst>
                <a:gs pos="0">
                  <a:schemeClr val="bg2"/>
                </a:gs>
                <a:gs pos="51900">
                  <a:schemeClr val="bg1"/>
                </a:gs>
                <a:gs pos="100000">
                  <a:schemeClr val="accent6">
                    <a:lumMod val="50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3130" rtl="0" eaLnBrk="1" latinLnBrk="0" hangingPunct="1">
              <a:defRPr sz="1800" kern="1200">
                <a:solidFill>
                  <a:schemeClr val="lt1"/>
                </a:solidFill>
                <a:latin typeface="+mn-lt"/>
                <a:ea typeface="+mn-ea"/>
                <a:cs typeface="+mn-cs"/>
              </a:defRPr>
            </a:lvl1pPr>
            <a:lvl2pPr marL="457200" algn="l" defTabSz="913130" rtl="0" eaLnBrk="1" latinLnBrk="0" hangingPunct="1">
              <a:defRPr sz="1800" kern="1200">
                <a:solidFill>
                  <a:schemeClr val="lt1"/>
                </a:solidFill>
                <a:latin typeface="+mn-lt"/>
                <a:ea typeface="+mn-ea"/>
                <a:cs typeface="+mn-cs"/>
              </a:defRPr>
            </a:lvl2pPr>
            <a:lvl3pPr marL="914400" algn="l" defTabSz="913130" rtl="0" eaLnBrk="1" latinLnBrk="0" hangingPunct="1">
              <a:defRPr sz="1800" kern="1200">
                <a:solidFill>
                  <a:schemeClr val="lt1"/>
                </a:solidFill>
                <a:latin typeface="+mn-lt"/>
                <a:ea typeface="+mn-ea"/>
                <a:cs typeface="+mn-cs"/>
              </a:defRPr>
            </a:lvl3pPr>
            <a:lvl4pPr marL="1371600" algn="l" defTabSz="913130" rtl="0" eaLnBrk="1" latinLnBrk="0" hangingPunct="1">
              <a:defRPr sz="1800" kern="1200">
                <a:solidFill>
                  <a:schemeClr val="lt1"/>
                </a:solidFill>
                <a:latin typeface="+mn-lt"/>
                <a:ea typeface="+mn-ea"/>
                <a:cs typeface="+mn-cs"/>
              </a:defRPr>
            </a:lvl4pPr>
            <a:lvl5pPr marL="1828800" algn="l" defTabSz="913130" rtl="0" eaLnBrk="1" latinLnBrk="0" hangingPunct="1">
              <a:defRPr sz="1800" kern="1200">
                <a:solidFill>
                  <a:schemeClr val="lt1"/>
                </a:solidFill>
                <a:latin typeface="+mn-lt"/>
                <a:ea typeface="+mn-ea"/>
                <a:cs typeface="+mn-cs"/>
              </a:defRPr>
            </a:lvl5pPr>
            <a:lvl6pPr marL="2285365" algn="l" defTabSz="913130" rtl="0" eaLnBrk="1" latinLnBrk="0" hangingPunct="1">
              <a:defRPr sz="1800" kern="1200">
                <a:solidFill>
                  <a:schemeClr val="lt1"/>
                </a:solidFill>
                <a:latin typeface="+mn-lt"/>
                <a:ea typeface="+mn-ea"/>
                <a:cs typeface="+mn-cs"/>
              </a:defRPr>
            </a:lvl6pPr>
            <a:lvl7pPr marL="2742565" algn="l" defTabSz="913130" rtl="0" eaLnBrk="1" latinLnBrk="0" hangingPunct="1">
              <a:defRPr sz="1800" kern="1200">
                <a:solidFill>
                  <a:schemeClr val="lt1"/>
                </a:solidFill>
                <a:latin typeface="+mn-lt"/>
                <a:ea typeface="+mn-ea"/>
                <a:cs typeface="+mn-cs"/>
              </a:defRPr>
            </a:lvl7pPr>
            <a:lvl8pPr marL="3199765" algn="l" defTabSz="913130" rtl="0" eaLnBrk="1" latinLnBrk="0" hangingPunct="1">
              <a:defRPr sz="1800" kern="1200">
                <a:solidFill>
                  <a:schemeClr val="lt1"/>
                </a:solidFill>
                <a:latin typeface="+mn-lt"/>
                <a:ea typeface="+mn-ea"/>
                <a:cs typeface="+mn-cs"/>
              </a:defRPr>
            </a:lvl8pPr>
            <a:lvl9pPr marL="3656965" algn="l" defTabSz="91313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3371215" y="1357630"/>
            <a:ext cx="8481043" cy="1439248"/>
            <a:chOff x="2350128" y="1071844"/>
            <a:chExt cx="8766744" cy="1634029"/>
          </a:xfrm>
        </p:grpSpPr>
        <p:sp>
          <p:nvSpPr>
            <p:cNvPr id="26" name="increasing-bars-graphic_38906"/>
            <p:cNvSpPr/>
            <p:nvPr/>
          </p:nvSpPr>
          <p:spPr>
            <a:xfrm>
              <a:off x="2350128" y="1071844"/>
              <a:ext cx="1466074" cy="1283095"/>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3390" h="528082">
                  <a:moveTo>
                    <a:pt x="0" y="484171"/>
                  </a:moveTo>
                  <a:lnTo>
                    <a:pt x="603390" y="484171"/>
                  </a:lnTo>
                  <a:lnTo>
                    <a:pt x="603390" y="528082"/>
                  </a:lnTo>
                  <a:lnTo>
                    <a:pt x="0" y="528082"/>
                  </a:lnTo>
                  <a:close/>
                  <a:moveTo>
                    <a:pt x="96600" y="163776"/>
                  </a:moveTo>
                  <a:cubicBezTo>
                    <a:pt x="81779" y="163776"/>
                    <a:pt x="69827" y="175713"/>
                    <a:pt x="69827" y="190515"/>
                  </a:cubicBezTo>
                  <a:cubicBezTo>
                    <a:pt x="69827" y="204839"/>
                    <a:pt x="81779" y="217254"/>
                    <a:pt x="96600" y="217254"/>
                  </a:cubicBezTo>
                  <a:cubicBezTo>
                    <a:pt x="110943" y="217254"/>
                    <a:pt x="123373" y="204839"/>
                    <a:pt x="123373" y="190515"/>
                  </a:cubicBezTo>
                  <a:cubicBezTo>
                    <a:pt x="123373" y="175713"/>
                    <a:pt x="110943" y="163776"/>
                    <a:pt x="96600" y="163776"/>
                  </a:cubicBezTo>
                  <a:close/>
                  <a:moveTo>
                    <a:pt x="415481" y="111731"/>
                  </a:moveTo>
                  <a:cubicBezTo>
                    <a:pt x="401139" y="111731"/>
                    <a:pt x="388709" y="123668"/>
                    <a:pt x="388709" y="138470"/>
                  </a:cubicBezTo>
                  <a:cubicBezTo>
                    <a:pt x="388709" y="153271"/>
                    <a:pt x="401139" y="165209"/>
                    <a:pt x="415481" y="165209"/>
                  </a:cubicBezTo>
                  <a:cubicBezTo>
                    <a:pt x="430302" y="165209"/>
                    <a:pt x="442254" y="153271"/>
                    <a:pt x="442254" y="138470"/>
                  </a:cubicBezTo>
                  <a:cubicBezTo>
                    <a:pt x="442254" y="123668"/>
                    <a:pt x="430302" y="111731"/>
                    <a:pt x="415481" y="111731"/>
                  </a:cubicBezTo>
                  <a:close/>
                  <a:moveTo>
                    <a:pt x="206081" y="89766"/>
                  </a:moveTo>
                  <a:cubicBezTo>
                    <a:pt x="191260" y="89766"/>
                    <a:pt x="179308" y="101704"/>
                    <a:pt x="179308" y="116505"/>
                  </a:cubicBezTo>
                  <a:cubicBezTo>
                    <a:pt x="179308" y="131307"/>
                    <a:pt x="191260" y="143244"/>
                    <a:pt x="206081" y="143244"/>
                  </a:cubicBezTo>
                  <a:cubicBezTo>
                    <a:pt x="220423" y="143244"/>
                    <a:pt x="232376" y="131307"/>
                    <a:pt x="232376" y="116505"/>
                  </a:cubicBezTo>
                  <a:cubicBezTo>
                    <a:pt x="232376" y="101704"/>
                    <a:pt x="220423" y="89766"/>
                    <a:pt x="206081" y="89766"/>
                  </a:cubicBezTo>
                  <a:close/>
                  <a:moveTo>
                    <a:pt x="308391" y="50136"/>
                  </a:moveTo>
                  <a:cubicBezTo>
                    <a:pt x="293570" y="50136"/>
                    <a:pt x="281618" y="62073"/>
                    <a:pt x="281618" y="76874"/>
                  </a:cubicBezTo>
                  <a:cubicBezTo>
                    <a:pt x="281618" y="91676"/>
                    <a:pt x="293570" y="103613"/>
                    <a:pt x="308391" y="103613"/>
                  </a:cubicBezTo>
                  <a:cubicBezTo>
                    <a:pt x="323211" y="103613"/>
                    <a:pt x="335163" y="91676"/>
                    <a:pt x="335163" y="76874"/>
                  </a:cubicBezTo>
                  <a:cubicBezTo>
                    <a:pt x="335163" y="62073"/>
                    <a:pt x="323211" y="50136"/>
                    <a:pt x="308391" y="50136"/>
                  </a:cubicBezTo>
                  <a:close/>
                  <a:moveTo>
                    <a:pt x="531655" y="12892"/>
                  </a:moveTo>
                  <a:cubicBezTo>
                    <a:pt x="516835" y="12892"/>
                    <a:pt x="504883" y="24829"/>
                    <a:pt x="504883" y="39631"/>
                  </a:cubicBezTo>
                  <a:cubicBezTo>
                    <a:pt x="504883" y="54433"/>
                    <a:pt x="516835" y="66370"/>
                    <a:pt x="531655" y="66370"/>
                  </a:cubicBezTo>
                  <a:cubicBezTo>
                    <a:pt x="545998" y="66370"/>
                    <a:pt x="558428" y="54433"/>
                    <a:pt x="558428" y="39631"/>
                  </a:cubicBezTo>
                  <a:cubicBezTo>
                    <a:pt x="558428" y="24829"/>
                    <a:pt x="545998" y="12892"/>
                    <a:pt x="531655" y="12892"/>
                  </a:cubicBezTo>
                  <a:close/>
                  <a:moveTo>
                    <a:pt x="530699" y="0"/>
                  </a:moveTo>
                  <a:cubicBezTo>
                    <a:pt x="552691" y="0"/>
                    <a:pt x="570380" y="17667"/>
                    <a:pt x="570380" y="39631"/>
                  </a:cubicBezTo>
                  <a:cubicBezTo>
                    <a:pt x="570380" y="50136"/>
                    <a:pt x="566077" y="59685"/>
                    <a:pt x="559384" y="66370"/>
                  </a:cubicBezTo>
                  <a:lnTo>
                    <a:pt x="559384" y="471274"/>
                  </a:lnTo>
                  <a:lnTo>
                    <a:pt x="500102" y="471274"/>
                  </a:lnTo>
                  <a:lnTo>
                    <a:pt x="500102" y="70190"/>
                  </a:lnTo>
                  <a:lnTo>
                    <a:pt x="447991" y="116505"/>
                  </a:lnTo>
                  <a:cubicBezTo>
                    <a:pt x="451815" y="122713"/>
                    <a:pt x="454206" y="130352"/>
                    <a:pt x="454206" y="137992"/>
                  </a:cubicBezTo>
                  <a:cubicBezTo>
                    <a:pt x="454206" y="147542"/>
                    <a:pt x="451337" y="156136"/>
                    <a:pt x="445600" y="162821"/>
                  </a:cubicBezTo>
                  <a:lnTo>
                    <a:pt x="445600" y="471274"/>
                  </a:lnTo>
                  <a:lnTo>
                    <a:pt x="385840" y="471274"/>
                  </a:lnTo>
                  <a:lnTo>
                    <a:pt x="385840" y="165209"/>
                  </a:lnTo>
                  <a:cubicBezTo>
                    <a:pt x="379625" y="158046"/>
                    <a:pt x="375322" y="148497"/>
                    <a:pt x="375322" y="137992"/>
                  </a:cubicBezTo>
                  <a:cubicBezTo>
                    <a:pt x="375322" y="135605"/>
                    <a:pt x="375800" y="133217"/>
                    <a:pt x="376278" y="130830"/>
                  </a:cubicBezTo>
                  <a:lnTo>
                    <a:pt x="338510" y="101226"/>
                  </a:lnTo>
                  <a:cubicBezTo>
                    <a:pt x="338032" y="101704"/>
                    <a:pt x="338032" y="101704"/>
                    <a:pt x="338032" y="102181"/>
                  </a:cubicBezTo>
                  <a:lnTo>
                    <a:pt x="338032" y="471274"/>
                  </a:lnTo>
                  <a:lnTo>
                    <a:pt x="278271" y="471274"/>
                  </a:lnTo>
                  <a:lnTo>
                    <a:pt x="278271" y="103136"/>
                  </a:lnTo>
                  <a:cubicBezTo>
                    <a:pt x="274925" y="99316"/>
                    <a:pt x="272534" y="95019"/>
                    <a:pt x="270622" y="90244"/>
                  </a:cubicBezTo>
                  <a:lnTo>
                    <a:pt x="243371" y="106956"/>
                  </a:lnTo>
                  <a:cubicBezTo>
                    <a:pt x="244328" y="109821"/>
                    <a:pt x="244806" y="113163"/>
                    <a:pt x="244806" y="116505"/>
                  </a:cubicBezTo>
                  <a:cubicBezTo>
                    <a:pt x="244806" y="127010"/>
                    <a:pt x="240503" y="136560"/>
                    <a:pt x="233810" y="143722"/>
                  </a:cubicBezTo>
                  <a:lnTo>
                    <a:pt x="233810" y="471274"/>
                  </a:lnTo>
                  <a:lnTo>
                    <a:pt x="174049" y="471274"/>
                  </a:lnTo>
                  <a:lnTo>
                    <a:pt x="174049" y="140857"/>
                  </a:lnTo>
                  <a:cubicBezTo>
                    <a:pt x="172137" y="138470"/>
                    <a:pt x="170703" y="136082"/>
                    <a:pt x="169269" y="133217"/>
                  </a:cubicBezTo>
                  <a:lnTo>
                    <a:pt x="130066" y="170461"/>
                  </a:lnTo>
                  <a:cubicBezTo>
                    <a:pt x="133412" y="176191"/>
                    <a:pt x="135325" y="182875"/>
                    <a:pt x="135325" y="190038"/>
                  </a:cubicBezTo>
                  <a:cubicBezTo>
                    <a:pt x="135325" y="199587"/>
                    <a:pt x="131500" y="208659"/>
                    <a:pt x="125763" y="215344"/>
                  </a:cubicBezTo>
                  <a:lnTo>
                    <a:pt x="125763" y="471274"/>
                  </a:lnTo>
                  <a:lnTo>
                    <a:pt x="66481" y="471274"/>
                  </a:lnTo>
                  <a:lnTo>
                    <a:pt x="66481" y="216299"/>
                  </a:lnTo>
                  <a:cubicBezTo>
                    <a:pt x="60266" y="209614"/>
                    <a:pt x="55963" y="200065"/>
                    <a:pt x="55963" y="190038"/>
                  </a:cubicBezTo>
                  <a:cubicBezTo>
                    <a:pt x="55963" y="168551"/>
                    <a:pt x="73652" y="150884"/>
                    <a:pt x="95644" y="150884"/>
                  </a:cubicBezTo>
                  <a:cubicBezTo>
                    <a:pt x="105684" y="150884"/>
                    <a:pt x="114767" y="154704"/>
                    <a:pt x="121938" y="160911"/>
                  </a:cubicBezTo>
                  <a:lnTo>
                    <a:pt x="165922" y="118893"/>
                  </a:lnTo>
                  <a:cubicBezTo>
                    <a:pt x="165922" y="118415"/>
                    <a:pt x="165444" y="117460"/>
                    <a:pt x="165444" y="116505"/>
                  </a:cubicBezTo>
                  <a:cubicBezTo>
                    <a:pt x="165444" y="94541"/>
                    <a:pt x="183133" y="76874"/>
                    <a:pt x="205125" y="76874"/>
                  </a:cubicBezTo>
                  <a:cubicBezTo>
                    <a:pt x="218989" y="76874"/>
                    <a:pt x="230941" y="84037"/>
                    <a:pt x="238113" y="95019"/>
                  </a:cubicBezTo>
                  <a:lnTo>
                    <a:pt x="268232" y="76874"/>
                  </a:lnTo>
                  <a:cubicBezTo>
                    <a:pt x="268232" y="54910"/>
                    <a:pt x="285921" y="37244"/>
                    <a:pt x="307435" y="37244"/>
                  </a:cubicBezTo>
                  <a:cubicBezTo>
                    <a:pt x="329426" y="37244"/>
                    <a:pt x="347115" y="54910"/>
                    <a:pt x="347115" y="76874"/>
                  </a:cubicBezTo>
                  <a:cubicBezTo>
                    <a:pt x="347115" y="81649"/>
                    <a:pt x="346159" y="85947"/>
                    <a:pt x="344725" y="90244"/>
                  </a:cubicBezTo>
                  <a:lnTo>
                    <a:pt x="381059" y="118415"/>
                  </a:lnTo>
                  <a:cubicBezTo>
                    <a:pt x="387752" y="106478"/>
                    <a:pt x="400661" y="98839"/>
                    <a:pt x="415003" y="98839"/>
                  </a:cubicBezTo>
                  <a:cubicBezTo>
                    <a:pt x="424087" y="98839"/>
                    <a:pt x="432692" y="101704"/>
                    <a:pt x="439385" y="107433"/>
                  </a:cubicBezTo>
                  <a:lnTo>
                    <a:pt x="495321" y="56820"/>
                  </a:lnTo>
                  <a:cubicBezTo>
                    <a:pt x="492931" y="51568"/>
                    <a:pt x="491018" y="45838"/>
                    <a:pt x="491018" y="39631"/>
                  </a:cubicBezTo>
                  <a:cubicBezTo>
                    <a:pt x="491018" y="17667"/>
                    <a:pt x="508707" y="0"/>
                    <a:pt x="5306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组合 26"/>
            <p:cNvGrpSpPr/>
            <p:nvPr/>
          </p:nvGrpSpPr>
          <p:grpSpPr>
            <a:xfrm>
              <a:off x="4279901" y="1261114"/>
              <a:ext cx="6836971" cy="1444759"/>
              <a:chOff x="4014088" y="1625840"/>
              <a:chExt cx="6836971" cy="1444759"/>
            </a:xfrm>
          </p:grpSpPr>
          <p:sp>
            <p:nvSpPr>
              <p:cNvPr id="28" name="文本框 27"/>
              <p:cNvSpPr txBox="1"/>
              <p:nvPr/>
            </p:nvSpPr>
            <p:spPr>
              <a:xfrm>
                <a:off x="4014088" y="1625840"/>
                <a:ext cx="3314700" cy="1444759"/>
              </a:xfrm>
              <a:prstGeom prst="rect">
                <a:avLst/>
              </a:prstGeom>
              <a:noFill/>
            </p:spPr>
            <p:txBody>
              <a:bodyPr wrap="square">
                <a:spAutoFit/>
              </a:bodyPr>
              <a:lstStyle/>
              <a:p>
                <a:pPr algn="just">
                  <a:lnSpc>
                    <a:spcPct val="120000"/>
                  </a:lnSpc>
                  <a:spcAft>
                    <a:spcPts val="600"/>
                  </a:spcAft>
                </a:pPr>
                <a:r>
                  <a:rPr lang="zh-CN" altLang="en-US" sz="2400" dirty="0">
                    <a:solidFill>
                      <a:schemeClr val="tx2"/>
                    </a:solidFill>
                    <a:latin typeface="+mn-ea"/>
                    <a:cs typeface="Times New Roman" panose="02020603050405020304" pitchFamily="18" charset="0"/>
                  </a:rPr>
                  <a:t>我国经济</a:t>
                </a:r>
                <a:r>
                  <a:rPr lang="en-US" altLang="zh-CN" sz="3200" b="1" dirty="0">
                    <a:solidFill>
                      <a:srgbClr val="1D4E89"/>
                    </a:solidFill>
                    <a:latin typeface="+mn-ea"/>
                    <a:cs typeface="Times New Roman" panose="02020603050405020304" pitchFamily="18" charset="0"/>
                  </a:rPr>
                  <a:t>1</a:t>
                </a:r>
                <a:r>
                  <a:rPr lang="zh-CN" altLang="en-US" sz="3200" b="1" dirty="0">
                    <a:solidFill>
                      <a:srgbClr val="1D4E89"/>
                    </a:solidFill>
                    <a:latin typeface="+mn-ea"/>
                    <a:cs typeface="Times New Roman" panose="02020603050405020304" pitchFamily="18" charset="0"/>
                  </a:rPr>
                  <a:t>个百分点</a:t>
                </a:r>
                <a:r>
                  <a:rPr lang="zh-CN" altLang="en-US" sz="2400" dirty="0">
                    <a:solidFill>
                      <a:schemeClr val="tx2"/>
                    </a:solidFill>
                    <a:latin typeface="+mn-ea"/>
                    <a:cs typeface="Times New Roman" panose="02020603050405020304" pitchFamily="18" charset="0"/>
                  </a:rPr>
                  <a:t>增速带来的增量</a:t>
                </a:r>
                <a:endParaRPr lang="en-US" altLang="zh-CN" sz="2400" b="1" dirty="0">
                  <a:solidFill>
                    <a:srgbClr val="1D4E89"/>
                  </a:solidFill>
                  <a:latin typeface="+mn-ea"/>
                  <a:cs typeface="Times New Roman" panose="02020603050405020304" pitchFamily="18" charset="0"/>
                </a:endParaRPr>
              </a:p>
            </p:txBody>
          </p:sp>
          <p:sp>
            <p:nvSpPr>
              <p:cNvPr id="29" name="文本框 28"/>
              <p:cNvSpPr txBox="1"/>
              <p:nvPr/>
            </p:nvSpPr>
            <p:spPr>
              <a:xfrm>
                <a:off x="7158155" y="1686570"/>
                <a:ext cx="928203" cy="1152058"/>
              </a:xfrm>
              <a:prstGeom prst="rect">
                <a:avLst/>
              </a:prstGeom>
              <a:noFill/>
            </p:spPr>
            <p:txBody>
              <a:bodyPr wrap="square">
                <a:spAutoFit/>
              </a:bodyPr>
              <a:lstStyle/>
              <a:p>
                <a:pPr algn="ctr"/>
                <a:r>
                  <a:rPr kumimoji="0" lang="zh-CN" altLang="en-US" sz="6000" b="1" i="0" u="none" strike="noStrike" kern="1200" cap="none" spc="0" normalizeH="0" baseline="0" noProof="0" dirty="0">
                    <a:ln>
                      <a:noFill/>
                    </a:ln>
                    <a:solidFill>
                      <a:srgbClr val="1D4E89"/>
                    </a:solidFill>
                    <a:effectLst/>
                    <a:uLnTx/>
                    <a:uFillTx/>
                    <a:latin typeface="Times New Roman" panose="02020603050405020304" pitchFamily="18" charset="0"/>
                    <a:ea typeface="微软雅黑" panose="020B0503020204020204" charset="-122"/>
                    <a:cs typeface="Times New Roman" panose="02020603050405020304" pitchFamily="18" charset="0"/>
                  </a:rPr>
                  <a:t>≈ </a:t>
                </a:r>
                <a:endParaRPr lang="zh-CN" altLang="en-US" sz="4400" dirty="0">
                  <a:solidFill>
                    <a:srgbClr val="1D4E89"/>
                  </a:solidFill>
                </a:endParaRPr>
              </a:p>
            </p:txBody>
          </p:sp>
          <p:sp>
            <p:nvSpPr>
              <p:cNvPr id="33" name="文本框 13"/>
              <p:cNvSpPr txBox="1"/>
              <p:nvPr/>
            </p:nvSpPr>
            <p:spPr>
              <a:xfrm>
                <a:off x="8122441" y="1664050"/>
                <a:ext cx="2728618" cy="1169361"/>
              </a:xfrm>
              <a:prstGeom prst="rect">
                <a:avLst/>
              </a:prstGeom>
              <a:noFill/>
            </p:spPr>
            <p:txBody>
              <a:bodyPr wrap="square">
                <a:spAutoFit/>
              </a:bodyPr>
              <a:lstStyle/>
              <a:p>
                <a:pPr algn="just">
                  <a:spcAft>
                    <a:spcPts val="600"/>
                  </a:spcAft>
                </a:pPr>
                <a:r>
                  <a:rPr lang="en-US" altLang="zh-CN" sz="2400" dirty="0">
                    <a:solidFill>
                      <a:schemeClr val="tx2"/>
                    </a:solidFill>
                    <a:latin typeface="+mn-ea"/>
                    <a:cs typeface="Times New Roman" panose="02020603050405020304" pitchFamily="18" charset="0"/>
                  </a:rPr>
                  <a:t>10</a:t>
                </a:r>
                <a:r>
                  <a:rPr lang="zh-CN" altLang="en-US" sz="2400" dirty="0">
                    <a:solidFill>
                      <a:schemeClr val="tx2"/>
                    </a:solidFill>
                    <a:latin typeface="+mn-ea"/>
                    <a:cs typeface="Times New Roman" panose="02020603050405020304" pitchFamily="18" charset="0"/>
                  </a:rPr>
                  <a:t>年前的约</a:t>
                </a:r>
                <a:endParaRPr lang="en-US" altLang="zh-CN" sz="2400" dirty="0">
                  <a:solidFill>
                    <a:schemeClr val="tx2"/>
                  </a:solidFill>
                  <a:latin typeface="+mn-ea"/>
                  <a:cs typeface="Times New Roman" panose="02020603050405020304" pitchFamily="18" charset="0"/>
                </a:endParaRPr>
              </a:p>
              <a:p>
                <a:pPr algn="just">
                  <a:spcAft>
                    <a:spcPts val="600"/>
                  </a:spcAft>
                </a:pPr>
                <a:r>
                  <a:rPr lang="en-US" altLang="zh-CN" sz="3200" b="1" dirty="0">
                    <a:solidFill>
                      <a:srgbClr val="1D4E89"/>
                    </a:solidFill>
                    <a:latin typeface="+mn-ea"/>
                    <a:cs typeface="Times New Roman" panose="02020603050405020304" pitchFamily="18" charset="0"/>
                  </a:rPr>
                  <a:t>2.1</a:t>
                </a:r>
                <a:r>
                  <a:rPr lang="zh-CN" altLang="en-US" sz="3200" b="1" dirty="0">
                    <a:solidFill>
                      <a:srgbClr val="1D4E89"/>
                    </a:solidFill>
                    <a:latin typeface="+mn-ea"/>
                    <a:cs typeface="Times New Roman" panose="02020603050405020304" pitchFamily="18" charset="0"/>
                  </a:rPr>
                  <a:t>个百分点</a:t>
                </a:r>
                <a:endParaRPr lang="en-US" altLang="zh-CN" sz="3200" b="1" dirty="0">
                  <a:solidFill>
                    <a:srgbClr val="1D4E89"/>
                  </a:solidFill>
                  <a:latin typeface="+mn-ea"/>
                  <a:cs typeface="Times New Roman" panose="02020603050405020304" pitchFamily="18" charset="0"/>
                </a:endParaRPr>
              </a:p>
            </p:txBody>
          </p:sp>
        </p:grpSp>
      </p:grpSp>
      <p:grpSp>
        <p:nvGrpSpPr>
          <p:cNvPr id="30" name="组合 29"/>
          <p:cNvGrpSpPr/>
          <p:nvPr/>
        </p:nvGrpSpPr>
        <p:grpSpPr>
          <a:xfrm>
            <a:off x="3416300" y="3070225"/>
            <a:ext cx="8588375" cy="1414349"/>
            <a:chOff x="2349709" y="2634282"/>
            <a:chExt cx="8877091" cy="1605558"/>
          </a:xfrm>
        </p:grpSpPr>
        <p:grpSp>
          <p:nvGrpSpPr>
            <p:cNvPr id="31" name="组合 30"/>
            <p:cNvGrpSpPr/>
            <p:nvPr/>
          </p:nvGrpSpPr>
          <p:grpSpPr>
            <a:xfrm>
              <a:off x="2349709" y="2634282"/>
              <a:ext cx="1466493" cy="1408142"/>
              <a:chOff x="5503483" y="1845835"/>
              <a:chExt cx="1466493" cy="1408142"/>
            </a:xfrm>
          </p:grpSpPr>
          <p:sp>
            <p:nvSpPr>
              <p:cNvPr id="32" name="growing-bar-chart_73225"/>
              <p:cNvSpPr/>
              <p:nvPr/>
            </p:nvSpPr>
            <p:spPr>
              <a:xfrm>
                <a:off x="5503483" y="1971110"/>
                <a:ext cx="1466493" cy="1282867"/>
              </a:xfrm>
              <a:custGeom>
                <a:avLst/>
                <a:gdLst>
                  <a:gd name="T0" fmla="*/ 2462 w 2529"/>
                  <a:gd name="T1" fmla="*/ 1879 h 2013"/>
                  <a:gd name="T2" fmla="*/ 2359 w 2529"/>
                  <a:gd name="T3" fmla="*/ 1879 h 2013"/>
                  <a:gd name="T4" fmla="*/ 2359 w 2529"/>
                  <a:gd name="T5" fmla="*/ 67 h 2013"/>
                  <a:gd name="T6" fmla="*/ 2293 w 2529"/>
                  <a:gd name="T7" fmla="*/ 0 h 2013"/>
                  <a:gd name="T8" fmla="*/ 1966 w 2529"/>
                  <a:gd name="T9" fmla="*/ 0 h 2013"/>
                  <a:gd name="T10" fmla="*/ 1899 w 2529"/>
                  <a:gd name="T11" fmla="*/ 67 h 2013"/>
                  <a:gd name="T12" fmla="*/ 1899 w 2529"/>
                  <a:gd name="T13" fmla="*/ 1879 h 2013"/>
                  <a:gd name="T14" fmla="*/ 1791 w 2529"/>
                  <a:gd name="T15" fmla="*/ 1879 h 2013"/>
                  <a:gd name="T16" fmla="*/ 1791 w 2529"/>
                  <a:gd name="T17" fmla="*/ 328 h 2013"/>
                  <a:gd name="T18" fmla="*/ 1724 w 2529"/>
                  <a:gd name="T19" fmla="*/ 261 h 2013"/>
                  <a:gd name="T20" fmla="*/ 1397 w 2529"/>
                  <a:gd name="T21" fmla="*/ 261 h 2013"/>
                  <a:gd name="T22" fmla="*/ 1331 w 2529"/>
                  <a:gd name="T23" fmla="*/ 328 h 2013"/>
                  <a:gd name="T24" fmla="*/ 1331 w 2529"/>
                  <a:gd name="T25" fmla="*/ 1879 h 2013"/>
                  <a:gd name="T26" fmla="*/ 1222 w 2529"/>
                  <a:gd name="T27" fmla="*/ 1879 h 2013"/>
                  <a:gd name="T28" fmla="*/ 1222 w 2529"/>
                  <a:gd name="T29" fmla="*/ 734 h 2013"/>
                  <a:gd name="T30" fmla="*/ 1156 w 2529"/>
                  <a:gd name="T31" fmla="*/ 667 h 2013"/>
                  <a:gd name="T32" fmla="*/ 829 w 2529"/>
                  <a:gd name="T33" fmla="*/ 667 h 2013"/>
                  <a:gd name="T34" fmla="*/ 762 w 2529"/>
                  <a:gd name="T35" fmla="*/ 734 h 2013"/>
                  <a:gd name="T36" fmla="*/ 762 w 2529"/>
                  <a:gd name="T37" fmla="*/ 1879 h 2013"/>
                  <a:gd name="T38" fmla="*/ 654 w 2529"/>
                  <a:gd name="T39" fmla="*/ 1879 h 2013"/>
                  <a:gd name="T40" fmla="*/ 654 w 2529"/>
                  <a:gd name="T41" fmla="*/ 1107 h 2013"/>
                  <a:gd name="T42" fmla="*/ 587 w 2529"/>
                  <a:gd name="T43" fmla="*/ 1040 h 2013"/>
                  <a:gd name="T44" fmla="*/ 260 w 2529"/>
                  <a:gd name="T45" fmla="*/ 1040 h 2013"/>
                  <a:gd name="T46" fmla="*/ 194 w 2529"/>
                  <a:gd name="T47" fmla="*/ 1107 h 2013"/>
                  <a:gd name="T48" fmla="*/ 194 w 2529"/>
                  <a:gd name="T49" fmla="*/ 1879 h 2013"/>
                  <a:gd name="T50" fmla="*/ 67 w 2529"/>
                  <a:gd name="T51" fmla="*/ 1879 h 2013"/>
                  <a:gd name="T52" fmla="*/ 0 w 2529"/>
                  <a:gd name="T53" fmla="*/ 1946 h 2013"/>
                  <a:gd name="T54" fmla="*/ 67 w 2529"/>
                  <a:gd name="T55" fmla="*/ 2013 h 2013"/>
                  <a:gd name="T56" fmla="*/ 260 w 2529"/>
                  <a:gd name="T57" fmla="*/ 2013 h 2013"/>
                  <a:gd name="T58" fmla="*/ 587 w 2529"/>
                  <a:gd name="T59" fmla="*/ 2013 h 2013"/>
                  <a:gd name="T60" fmla="*/ 829 w 2529"/>
                  <a:gd name="T61" fmla="*/ 2013 h 2013"/>
                  <a:gd name="T62" fmla="*/ 1156 w 2529"/>
                  <a:gd name="T63" fmla="*/ 2013 h 2013"/>
                  <a:gd name="T64" fmla="*/ 1397 w 2529"/>
                  <a:gd name="T65" fmla="*/ 2013 h 2013"/>
                  <a:gd name="T66" fmla="*/ 1724 w 2529"/>
                  <a:gd name="T67" fmla="*/ 2013 h 2013"/>
                  <a:gd name="T68" fmla="*/ 1966 w 2529"/>
                  <a:gd name="T69" fmla="*/ 2013 h 2013"/>
                  <a:gd name="T70" fmla="*/ 2293 w 2529"/>
                  <a:gd name="T71" fmla="*/ 2013 h 2013"/>
                  <a:gd name="T72" fmla="*/ 2462 w 2529"/>
                  <a:gd name="T73" fmla="*/ 2013 h 2013"/>
                  <a:gd name="T74" fmla="*/ 2529 w 2529"/>
                  <a:gd name="T75" fmla="*/ 1946 h 2013"/>
                  <a:gd name="T76" fmla="*/ 2462 w 2529"/>
                  <a:gd name="T77" fmla="*/ 1879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9" h="2013">
                    <a:moveTo>
                      <a:pt x="2462" y="1879"/>
                    </a:moveTo>
                    <a:lnTo>
                      <a:pt x="2359" y="1879"/>
                    </a:lnTo>
                    <a:lnTo>
                      <a:pt x="2359" y="67"/>
                    </a:lnTo>
                    <a:cubicBezTo>
                      <a:pt x="2359" y="30"/>
                      <a:pt x="2329" y="0"/>
                      <a:pt x="2293" y="0"/>
                    </a:cubicBezTo>
                    <a:lnTo>
                      <a:pt x="1966" y="0"/>
                    </a:lnTo>
                    <a:cubicBezTo>
                      <a:pt x="1929" y="0"/>
                      <a:pt x="1899" y="30"/>
                      <a:pt x="1899" y="67"/>
                    </a:cubicBezTo>
                    <a:lnTo>
                      <a:pt x="1899" y="1879"/>
                    </a:lnTo>
                    <a:lnTo>
                      <a:pt x="1791" y="1879"/>
                    </a:lnTo>
                    <a:lnTo>
                      <a:pt x="1791" y="328"/>
                    </a:lnTo>
                    <a:cubicBezTo>
                      <a:pt x="1791" y="291"/>
                      <a:pt x="1761" y="261"/>
                      <a:pt x="1724" y="261"/>
                    </a:cubicBezTo>
                    <a:lnTo>
                      <a:pt x="1397" y="261"/>
                    </a:lnTo>
                    <a:cubicBezTo>
                      <a:pt x="1361" y="261"/>
                      <a:pt x="1331" y="291"/>
                      <a:pt x="1331" y="328"/>
                    </a:cubicBezTo>
                    <a:lnTo>
                      <a:pt x="1331" y="1879"/>
                    </a:lnTo>
                    <a:lnTo>
                      <a:pt x="1222" y="1879"/>
                    </a:lnTo>
                    <a:lnTo>
                      <a:pt x="1222" y="734"/>
                    </a:lnTo>
                    <a:cubicBezTo>
                      <a:pt x="1222" y="697"/>
                      <a:pt x="1192" y="667"/>
                      <a:pt x="1156" y="667"/>
                    </a:cubicBezTo>
                    <a:lnTo>
                      <a:pt x="829" y="667"/>
                    </a:lnTo>
                    <a:cubicBezTo>
                      <a:pt x="792" y="667"/>
                      <a:pt x="762" y="697"/>
                      <a:pt x="762" y="734"/>
                    </a:cubicBezTo>
                    <a:lnTo>
                      <a:pt x="762" y="1879"/>
                    </a:lnTo>
                    <a:lnTo>
                      <a:pt x="654" y="1879"/>
                    </a:lnTo>
                    <a:lnTo>
                      <a:pt x="654" y="1107"/>
                    </a:lnTo>
                    <a:cubicBezTo>
                      <a:pt x="654" y="1070"/>
                      <a:pt x="624" y="1040"/>
                      <a:pt x="587" y="1040"/>
                    </a:cubicBezTo>
                    <a:lnTo>
                      <a:pt x="260" y="1040"/>
                    </a:lnTo>
                    <a:cubicBezTo>
                      <a:pt x="224" y="1040"/>
                      <a:pt x="194" y="1070"/>
                      <a:pt x="194" y="1107"/>
                    </a:cubicBezTo>
                    <a:lnTo>
                      <a:pt x="194" y="1879"/>
                    </a:lnTo>
                    <a:lnTo>
                      <a:pt x="67" y="1879"/>
                    </a:lnTo>
                    <a:cubicBezTo>
                      <a:pt x="30" y="1879"/>
                      <a:pt x="0" y="1909"/>
                      <a:pt x="0" y="1946"/>
                    </a:cubicBezTo>
                    <a:cubicBezTo>
                      <a:pt x="0" y="1983"/>
                      <a:pt x="30" y="2013"/>
                      <a:pt x="67" y="2013"/>
                    </a:cubicBezTo>
                    <a:lnTo>
                      <a:pt x="260" y="2013"/>
                    </a:lnTo>
                    <a:lnTo>
                      <a:pt x="587" y="2013"/>
                    </a:lnTo>
                    <a:lnTo>
                      <a:pt x="829" y="2013"/>
                    </a:lnTo>
                    <a:lnTo>
                      <a:pt x="1156" y="2013"/>
                    </a:lnTo>
                    <a:lnTo>
                      <a:pt x="1397" y="2013"/>
                    </a:lnTo>
                    <a:lnTo>
                      <a:pt x="1724" y="2013"/>
                    </a:lnTo>
                    <a:lnTo>
                      <a:pt x="1966" y="2013"/>
                    </a:lnTo>
                    <a:lnTo>
                      <a:pt x="2293" y="2013"/>
                    </a:lnTo>
                    <a:lnTo>
                      <a:pt x="2462" y="2013"/>
                    </a:lnTo>
                    <a:cubicBezTo>
                      <a:pt x="2499" y="2013"/>
                      <a:pt x="2529" y="1983"/>
                      <a:pt x="2529" y="1946"/>
                    </a:cubicBezTo>
                    <a:cubicBezTo>
                      <a:pt x="2529" y="1909"/>
                      <a:pt x="2499" y="1879"/>
                      <a:pt x="2462" y="18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p:cNvSpPr txBox="1"/>
              <p:nvPr/>
            </p:nvSpPr>
            <p:spPr>
              <a:xfrm rot="19276097">
                <a:off x="5587020" y="1845835"/>
                <a:ext cx="1098083" cy="522614"/>
              </a:xfrm>
              <a:prstGeom prst="rect">
                <a:avLst/>
              </a:prstGeom>
              <a:noFill/>
            </p:spPr>
            <p:txBody>
              <a:bodyPr wrap="square">
                <a:spAutoFit/>
              </a:bodyPr>
              <a:lstStyle/>
              <a:p>
                <a:pPr algn="ctr"/>
                <a:r>
                  <a:rPr lang="en-US" altLang="zh-CN" sz="2400" b="1" dirty="0">
                    <a:solidFill>
                      <a:srgbClr val="1D4E89"/>
                    </a:solidFill>
                    <a:latin typeface="Times New Roman" panose="02020603050405020304" pitchFamily="18" charset="0"/>
                    <a:cs typeface="Times New Roman" panose="02020603050405020304" pitchFamily="18" charset="0"/>
                  </a:rPr>
                  <a:t>GDP</a:t>
                </a:r>
                <a:endParaRPr lang="zh-CN" altLang="en-US" sz="2400" b="1" dirty="0">
                  <a:solidFill>
                    <a:srgbClr val="1D4E89"/>
                  </a:solidFill>
                </a:endParaRPr>
              </a:p>
            </p:txBody>
          </p:sp>
        </p:grpSp>
        <p:grpSp>
          <p:nvGrpSpPr>
            <p:cNvPr id="35" name="组合 34"/>
            <p:cNvGrpSpPr/>
            <p:nvPr/>
          </p:nvGrpSpPr>
          <p:grpSpPr>
            <a:xfrm>
              <a:off x="4502177" y="2847195"/>
              <a:ext cx="6724623" cy="1392645"/>
              <a:chOff x="3626764" y="3299281"/>
              <a:chExt cx="6724623" cy="1392645"/>
            </a:xfrm>
          </p:grpSpPr>
          <p:sp>
            <p:nvSpPr>
              <p:cNvPr id="37" name="文本框 36"/>
              <p:cNvSpPr txBox="1"/>
              <p:nvPr/>
            </p:nvSpPr>
            <p:spPr>
              <a:xfrm>
                <a:off x="3626764" y="3350081"/>
                <a:ext cx="2266923" cy="1239136"/>
              </a:xfrm>
              <a:prstGeom prst="rect">
                <a:avLst/>
              </a:prstGeom>
              <a:noFill/>
            </p:spPr>
            <p:txBody>
              <a:bodyPr wrap="square">
                <a:spAutoFit/>
              </a:bodyPr>
              <a:lstStyle/>
              <a:p>
                <a:pPr algn="just">
                  <a:spcAft>
                    <a:spcPts val="600"/>
                  </a:spcAft>
                </a:pPr>
                <a:r>
                  <a:rPr lang="zh-CN" altLang="en-US" sz="2400" dirty="0">
                    <a:solidFill>
                      <a:schemeClr val="tx2"/>
                    </a:solidFill>
                    <a:latin typeface="Times New Roman" panose="02020603050405020304" pitchFamily="18" charset="0"/>
                    <a:cs typeface="Times New Roman" panose="02020603050405020304" pitchFamily="18" charset="0"/>
                  </a:rPr>
                  <a:t>目前我国每年</a:t>
                </a:r>
                <a:endParaRPr lang="en-US" altLang="zh-CN" sz="2400" dirty="0">
                  <a:solidFill>
                    <a:schemeClr val="tx2"/>
                  </a:solidFill>
                  <a:latin typeface="Times New Roman" panose="02020603050405020304" pitchFamily="18" charset="0"/>
                  <a:cs typeface="Times New Roman" panose="02020603050405020304" pitchFamily="18" charset="0"/>
                </a:endParaRPr>
              </a:p>
              <a:p>
                <a:pPr algn="just">
                  <a:spcAft>
                    <a:spcPts val="600"/>
                  </a:spcAft>
                </a:pPr>
                <a:r>
                  <a:rPr lang="en-US" altLang="zh-CN" sz="3600" b="1" dirty="0">
                    <a:solidFill>
                      <a:srgbClr val="7030A0"/>
                    </a:solidFill>
                    <a:latin typeface="Times New Roman" panose="02020603050405020304" pitchFamily="18" charset="0"/>
                    <a:cs typeface="Times New Roman" panose="02020603050405020304" pitchFamily="18" charset="0"/>
                  </a:rPr>
                  <a:t>GDP</a:t>
                </a:r>
                <a:r>
                  <a:rPr lang="zh-CN" altLang="en-US" sz="3600" b="1" dirty="0">
                    <a:solidFill>
                      <a:srgbClr val="7030A0"/>
                    </a:solidFill>
                    <a:latin typeface="Times New Roman" panose="02020603050405020304" pitchFamily="18" charset="0"/>
                    <a:cs typeface="Times New Roman" panose="02020603050405020304" pitchFamily="18" charset="0"/>
                  </a:rPr>
                  <a:t>增量</a:t>
                </a:r>
                <a:endParaRPr lang="en-US" altLang="zh-CN" sz="3600" dirty="0">
                  <a:solidFill>
                    <a:srgbClr val="7030A0"/>
                  </a:solidFill>
                  <a:latin typeface="Times New Roman" panose="02020603050405020304" pitchFamily="18" charset="0"/>
                  <a:cs typeface="Times New Roman" panose="02020603050405020304" pitchFamily="18" charset="0"/>
                </a:endParaRPr>
              </a:p>
            </p:txBody>
          </p:sp>
          <p:grpSp>
            <p:nvGrpSpPr>
              <p:cNvPr id="38" name="组合 37"/>
              <p:cNvGrpSpPr/>
              <p:nvPr/>
            </p:nvGrpSpPr>
            <p:grpSpPr>
              <a:xfrm>
                <a:off x="5779489" y="3335802"/>
                <a:ext cx="1720898" cy="1356124"/>
                <a:chOff x="5779489" y="3335802"/>
                <a:chExt cx="1720898" cy="1356124"/>
              </a:xfrm>
            </p:grpSpPr>
            <p:sp>
              <p:nvSpPr>
                <p:cNvPr id="39" name="文本框 38"/>
                <p:cNvSpPr txBox="1"/>
                <p:nvPr/>
              </p:nvSpPr>
              <p:spPr>
                <a:xfrm>
                  <a:off x="6096000" y="3535744"/>
                  <a:ext cx="928203" cy="1151914"/>
                </a:xfrm>
                <a:prstGeom prst="rect">
                  <a:avLst/>
                </a:prstGeom>
                <a:noFill/>
              </p:spPr>
              <p:txBody>
                <a:bodyPr wrap="square">
                  <a:spAutoFit/>
                </a:bodyPr>
                <a:lstStyle/>
                <a:p>
                  <a:pPr algn="ctr"/>
                  <a:r>
                    <a:rPr kumimoji="0" lang="zh-CN" altLang="en-US" sz="6000" b="1" i="0" u="none" strike="noStrike" kern="1200" cap="none" spc="0" normalizeH="0" baseline="0" noProof="0" dirty="0">
                      <a:ln>
                        <a:noFill/>
                      </a:ln>
                      <a:solidFill>
                        <a:srgbClr val="1D4E89"/>
                      </a:solidFill>
                      <a:effectLst/>
                      <a:uLnTx/>
                      <a:uFillTx/>
                      <a:latin typeface="Times New Roman" panose="02020603050405020304" pitchFamily="18" charset="0"/>
                      <a:ea typeface="微软雅黑" panose="020B0503020204020204" charset="-122"/>
                      <a:cs typeface="Times New Roman" panose="02020603050405020304" pitchFamily="18" charset="0"/>
                    </a:rPr>
                    <a:t>＞ </a:t>
                  </a:r>
                  <a:endParaRPr lang="zh-CN" altLang="en-US" sz="4400" dirty="0">
                    <a:solidFill>
                      <a:srgbClr val="1D4E89"/>
                    </a:solidFill>
                  </a:endParaRPr>
                </a:p>
              </p:txBody>
            </p:sp>
            <p:sp>
              <p:nvSpPr>
                <p:cNvPr id="40" name="文本框 39"/>
                <p:cNvSpPr txBox="1"/>
                <p:nvPr/>
              </p:nvSpPr>
              <p:spPr>
                <a:xfrm>
                  <a:off x="6357189" y="3540012"/>
                  <a:ext cx="928203" cy="1151914"/>
                </a:xfrm>
                <a:prstGeom prst="rect">
                  <a:avLst/>
                </a:prstGeom>
                <a:noFill/>
              </p:spPr>
              <p:txBody>
                <a:bodyPr wrap="square">
                  <a:spAutoFit/>
                </a:bodyPr>
                <a:lstStyle/>
                <a:p>
                  <a:pPr algn="ctr"/>
                  <a:r>
                    <a:rPr kumimoji="0" lang="zh-CN" altLang="en-US" sz="6000" b="1" i="0" u="none" strike="noStrike" kern="1200" cap="none" spc="0" normalizeH="0" baseline="0" noProof="0" dirty="0">
                      <a:ln>
                        <a:noFill/>
                      </a:ln>
                      <a:solidFill>
                        <a:srgbClr val="1D4E89"/>
                      </a:solidFill>
                      <a:effectLst/>
                      <a:uLnTx/>
                      <a:uFillTx/>
                      <a:latin typeface="Times New Roman" panose="02020603050405020304" pitchFamily="18" charset="0"/>
                      <a:ea typeface="微软雅黑" panose="020B0503020204020204" charset="-122"/>
                      <a:cs typeface="Times New Roman" panose="02020603050405020304" pitchFamily="18" charset="0"/>
                    </a:rPr>
                    <a:t>＞ </a:t>
                  </a:r>
                  <a:endParaRPr lang="zh-CN" altLang="en-US" sz="4400" dirty="0">
                    <a:solidFill>
                      <a:srgbClr val="1D4E89"/>
                    </a:solidFill>
                  </a:endParaRPr>
                </a:p>
              </p:txBody>
            </p:sp>
            <p:sp>
              <p:nvSpPr>
                <p:cNvPr id="41" name="文本框 23"/>
                <p:cNvSpPr txBox="1"/>
                <p:nvPr/>
              </p:nvSpPr>
              <p:spPr>
                <a:xfrm>
                  <a:off x="5779489" y="3335802"/>
                  <a:ext cx="1720898" cy="650933"/>
                </a:xfrm>
                <a:prstGeom prst="rect">
                  <a:avLst/>
                </a:prstGeom>
                <a:noFill/>
              </p:spPr>
              <p:txBody>
                <a:bodyPr wrap="square">
                  <a:spAutoFit/>
                </a:bodyPr>
                <a:lstStyle/>
                <a:p>
                  <a:pPr algn="ctr"/>
                  <a:r>
                    <a:rPr lang="zh-CN" altLang="en-US" sz="3200" b="1" dirty="0">
                      <a:solidFill>
                        <a:srgbClr val="7030A0"/>
                      </a:solidFill>
                    </a:rPr>
                    <a:t>远超</a:t>
                  </a:r>
                  <a:endParaRPr lang="zh-CN" altLang="en-US" sz="3200" b="1" dirty="0">
                    <a:solidFill>
                      <a:srgbClr val="7030A0"/>
                    </a:solidFill>
                  </a:endParaRPr>
                </a:p>
              </p:txBody>
            </p:sp>
          </p:grpSp>
          <p:sp>
            <p:nvSpPr>
              <p:cNvPr id="42" name="文本框 21"/>
              <p:cNvSpPr txBox="1"/>
              <p:nvPr/>
            </p:nvSpPr>
            <p:spPr>
              <a:xfrm>
                <a:off x="7465336" y="3299281"/>
                <a:ext cx="2886051" cy="1239136"/>
              </a:xfrm>
              <a:prstGeom prst="rect">
                <a:avLst/>
              </a:prstGeom>
              <a:noFill/>
            </p:spPr>
            <p:txBody>
              <a:bodyPr wrap="square">
                <a:spAutoFit/>
              </a:bodyPr>
              <a:lstStyle/>
              <a:p>
                <a:pPr algn="just">
                  <a:spcAft>
                    <a:spcPts val="600"/>
                  </a:spcAft>
                </a:pPr>
                <a:r>
                  <a:rPr lang="en-US" altLang="zh-CN" sz="2400" dirty="0">
                    <a:solidFill>
                      <a:schemeClr val="tx2"/>
                    </a:solidFill>
                    <a:latin typeface="Times New Roman" panose="02020603050405020304" pitchFamily="18" charset="0"/>
                    <a:cs typeface="Times New Roman" panose="02020603050405020304" pitchFamily="18" charset="0"/>
                  </a:rPr>
                  <a:t>20</a:t>
                </a:r>
                <a:r>
                  <a:rPr lang="zh-CN" altLang="en-US" sz="2400" dirty="0">
                    <a:solidFill>
                      <a:schemeClr val="tx2"/>
                    </a:solidFill>
                    <a:latin typeface="Times New Roman" panose="02020603050405020304" pitchFamily="18" charset="0"/>
                    <a:cs typeface="Times New Roman" panose="02020603050405020304" pitchFamily="18" charset="0"/>
                  </a:rPr>
                  <a:t>世纪</a:t>
                </a:r>
                <a:r>
                  <a:rPr lang="en-US" altLang="zh-CN" sz="2400" dirty="0">
                    <a:solidFill>
                      <a:schemeClr val="tx2"/>
                    </a:solidFill>
                    <a:latin typeface="Times New Roman" panose="02020603050405020304" pitchFamily="18" charset="0"/>
                    <a:cs typeface="Times New Roman" panose="02020603050405020304" pitchFamily="18" charset="0"/>
                  </a:rPr>
                  <a:t>90</a:t>
                </a:r>
                <a:r>
                  <a:rPr lang="zh-CN" altLang="en-US" sz="2400" dirty="0">
                    <a:solidFill>
                      <a:schemeClr val="tx2"/>
                    </a:solidFill>
                    <a:latin typeface="Times New Roman" panose="02020603050405020304" pitchFamily="18" charset="0"/>
                    <a:cs typeface="Times New Roman" panose="02020603050405020304" pitchFamily="18" charset="0"/>
                  </a:rPr>
                  <a:t>年代初期</a:t>
                </a:r>
                <a:endParaRPr lang="en-US" altLang="zh-CN" sz="2400" dirty="0">
                  <a:solidFill>
                    <a:schemeClr val="tx2"/>
                  </a:solidFill>
                  <a:latin typeface="Times New Roman" panose="02020603050405020304" pitchFamily="18" charset="0"/>
                  <a:cs typeface="Times New Roman" panose="02020603050405020304" pitchFamily="18" charset="0"/>
                </a:endParaRPr>
              </a:p>
              <a:p>
                <a:pPr algn="just">
                  <a:spcAft>
                    <a:spcPts val="600"/>
                  </a:spcAft>
                </a:pPr>
                <a:r>
                  <a:rPr lang="zh-CN" altLang="en-US" sz="3600" b="1" dirty="0">
                    <a:solidFill>
                      <a:srgbClr val="7030A0"/>
                    </a:solidFill>
                    <a:latin typeface="Times New Roman" panose="02020603050405020304" pitchFamily="18" charset="0"/>
                    <a:cs typeface="Times New Roman" panose="02020603050405020304" pitchFamily="18" charset="0"/>
                  </a:rPr>
                  <a:t>全年</a:t>
                </a:r>
                <a:r>
                  <a:rPr lang="en-US" altLang="zh-CN" sz="3600" b="1" dirty="0">
                    <a:solidFill>
                      <a:srgbClr val="7030A0"/>
                    </a:solidFill>
                    <a:latin typeface="Times New Roman" panose="02020603050405020304" pitchFamily="18" charset="0"/>
                    <a:cs typeface="Times New Roman" panose="02020603050405020304" pitchFamily="18" charset="0"/>
                  </a:rPr>
                  <a:t>GDP</a:t>
                </a:r>
                <a:endParaRPr lang="en-US" altLang="zh-CN" sz="3600" b="1" dirty="0">
                  <a:solidFill>
                    <a:srgbClr val="7030A0"/>
                  </a:solidFill>
                  <a:latin typeface="Times New Roman" panose="02020603050405020304" pitchFamily="18" charset="0"/>
                  <a:cs typeface="Times New Roman" panose="02020603050405020304" pitchFamily="18" charset="0"/>
                </a:endParaRPr>
              </a:p>
            </p:txBody>
          </p:sp>
        </p:grpSp>
      </p:grpSp>
      <p:grpSp>
        <p:nvGrpSpPr>
          <p:cNvPr id="43" name="组合 42"/>
          <p:cNvGrpSpPr/>
          <p:nvPr/>
        </p:nvGrpSpPr>
        <p:grpSpPr>
          <a:xfrm>
            <a:off x="3417570" y="5030470"/>
            <a:ext cx="8600440" cy="1699945"/>
            <a:chOff x="2349709" y="4447042"/>
            <a:chExt cx="8889792" cy="1930179"/>
          </a:xfrm>
        </p:grpSpPr>
        <p:sp>
          <p:nvSpPr>
            <p:cNvPr id="44" name="increasing-stocks-graphic-of-bars_38802"/>
            <p:cNvSpPr/>
            <p:nvPr/>
          </p:nvSpPr>
          <p:spPr>
            <a:xfrm>
              <a:off x="2349709" y="4447042"/>
              <a:ext cx="1466493" cy="1282867"/>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5462" h="530775">
                  <a:moveTo>
                    <a:pt x="272016" y="325451"/>
                  </a:moveTo>
                  <a:lnTo>
                    <a:pt x="392662" y="325451"/>
                  </a:lnTo>
                  <a:cubicBezTo>
                    <a:pt x="397559" y="325451"/>
                    <a:pt x="401566" y="329451"/>
                    <a:pt x="401566" y="334339"/>
                  </a:cubicBezTo>
                  <a:lnTo>
                    <a:pt x="401566" y="521887"/>
                  </a:lnTo>
                  <a:cubicBezTo>
                    <a:pt x="401566" y="526775"/>
                    <a:pt x="397559" y="530775"/>
                    <a:pt x="392662" y="530775"/>
                  </a:cubicBezTo>
                  <a:lnTo>
                    <a:pt x="272016" y="530775"/>
                  </a:lnTo>
                  <a:cubicBezTo>
                    <a:pt x="267119" y="530775"/>
                    <a:pt x="263112" y="526775"/>
                    <a:pt x="263112" y="521887"/>
                  </a:cubicBezTo>
                  <a:lnTo>
                    <a:pt x="263112" y="334339"/>
                  </a:lnTo>
                  <a:cubicBezTo>
                    <a:pt x="263112" y="329451"/>
                    <a:pt x="267119" y="325451"/>
                    <a:pt x="272016" y="325451"/>
                  </a:cubicBezTo>
                  <a:close/>
                  <a:moveTo>
                    <a:pt x="146937" y="244079"/>
                  </a:moveTo>
                  <a:lnTo>
                    <a:pt x="158067" y="244079"/>
                  </a:lnTo>
                  <a:lnTo>
                    <a:pt x="185669" y="254302"/>
                  </a:lnTo>
                  <a:lnTo>
                    <a:pt x="185669" y="521885"/>
                  </a:lnTo>
                  <a:cubicBezTo>
                    <a:pt x="185669" y="526775"/>
                    <a:pt x="181662" y="530775"/>
                    <a:pt x="176765" y="530775"/>
                  </a:cubicBezTo>
                  <a:lnTo>
                    <a:pt x="56119" y="530775"/>
                  </a:lnTo>
                  <a:cubicBezTo>
                    <a:pt x="51222" y="530775"/>
                    <a:pt x="47215" y="526775"/>
                    <a:pt x="47215" y="521885"/>
                  </a:cubicBezTo>
                  <a:lnTo>
                    <a:pt x="47215" y="347645"/>
                  </a:lnTo>
                  <a:close/>
                  <a:moveTo>
                    <a:pt x="546259" y="115627"/>
                  </a:moveTo>
                  <a:lnTo>
                    <a:pt x="568070" y="134295"/>
                  </a:lnTo>
                  <a:cubicBezTo>
                    <a:pt x="573857" y="138740"/>
                    <a:pt x="581425" y="141407"/>
                    <a:pt x="588992" y="141407"/>
                  </a:cubicBezTo>
                  <a:cubicBezTo>
                    <a:pt x="593888" y="141407"/>
                    <a:pt x="599230" y="140518"/>
                    <a:pt x="603681" y="137851"/>
                  </a:cubicBezTo>
                  <a:cubicBezTo>
                    <a:pt x="604127" y="137851"/>
                    <a:pt x="604572" y="137407"/>
                    <a:pt x="605462" y="136962"/>
                  </a:cubicBezTo>
                  <a:lnTo>
                    <a:pt x="605462" y="521885"/>
                  </a:lnTo>
                  <a:cubicBezTo>
                    <a:pt x="605462" y="526775"/>
                    <a:pt x="601456" y="530775"/>
                    <a:pt x="596559" y="530775"/>
                  </a:cubicBezTo>
                  <a:lnTo>
                    <a:pt x="475482" y="530775"/>
                  </a:lnTo>
                  <a:cubicBezTo>
                    <a:pt x="470585" y="530775"/>
                    <a:pt x="466579" y="526775"/>
                    <a:pt x="466579" y="521885"/>
                  </a:cubicBezTo>
                  <a:lnTo>
                    <a:pt x="466579" y="202301"/>
                  </a:lnTo>
                  <a:close/>
                  <a:moveTo>
                    <a:pt x="582759" y="49"/>
                  </a:moveTo>
                  <a:cubicBezTo>
                    <a:pt x="586320" y="-395"/>
                    <a:pt x="589882" y="2272"/>
                    <a:pt x="589882" y="5828"/>
                  </a:cubicBezTo>
                  <a:lnTo>
                    <a:pt x="599230" y="109840"/>
                  </a:lnTo>
                  <a:cubicBezTo>
                    <a:pt x="599675" y="112507"/>
                    <a:pt x="597894" y="115174"/>
                    <a:pt x="595669" y="116063"/>
                  </a:cubicBezTo>
                  <a:cubicBezTo>
                    <a:pt x="593443" y="117396"/>
                    <a:pt x="590327" y="117396"/>
                    <a:pt x="588101" y="115618"/>
                  </a:cubicBezTo>
                  <a:lnTo>
                    <a:pt x="545367" y="79614"/>
                  </a:lnTo>
                  <a:lnTo>
                    <a:pt x="362410" y="279193"/>
                  </a:lnTo>
                  <a:cubicBezTo>
                    <a:pt x="357513" y="284527"/>
                    <a:pt x="349946" y="286305"/>
                    <a:pt x="343268" y="283638"/>
                  </a:cubicBezTo>
                  <a:lnTo>
                    <a:pt x="144286" y="210740"/>
                  </a:lnTo>
                  <a:lnTo>
                    <a:pt x="30773" y="328976"/>
                  </a:lnTo>
                  <a:cubicBezTo>
                    <a:pt x="27212" y="332532"/>
                    <a:pt x="22760" y="334310"/>
                    <a:pt x="17864" y="334310"/>
                  </a:cubicBezTo>
                  <a:cubicBezTo>
                    <a:pt x="13412" y="334310"/>
                    <a:pt x="8961" y="332532"/>
                    <a:pt x="5399" y="329421"/>
                  </a:cubicBezTo>
                  <a:cubicBezTo>
                    <a:pt x="-1723" y="322309"/>
                    <a:pt x="-1723" y="311196"/>
                    <a:pt x="4954" y="304084"/>
                  </a:cubicBezTo>
                  <a:lnTo>
                    <a:pt x="126480" y="177848"/>
                  </a:lnTo>
                  <a:cubicBezTo>
                    <a:pt x="131377" y="172514"/>
                    <a:pt x="138944" y="170736"/>
                    <a:pt x="145622" y="173403"/>
                  </a:cubicBezTo>
                  <a:lnTo>
                    <a:pt x="344159" y="246300"/>
                  </a:lnTo>
                  <a:lnTo>
                    <a:pt x="518212" y="56945"/>
                  </a:lnTo>
                  <a:lnTo>
                    <a:pt x="475033" y="20941"/>
                  </a:lnTo>
                  <a:cubicBezTo>
                    <a:pt x="473697" y="20052"/>
                    <a:pt x="472807" y="18274"/>
                    <a:pt x="472807" y="16496"/>
                  </a:cubicBezTo>
                  <a:cubicBezTo>
                    <a:pt x="472807" y="15607"/>
                    <a:pt x="472807" y="14718"/>
                    <a:pt x="473252" y="13829"/>
                  </a:cubicBezTo>
                  <a:cubicBezTo>
                    <a:pt x="473697" y="11162"/>
                    <a:pt x="476368" y="9384"/>
                    <a:pt x="479039" y="938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组合 44"/>
            <p:cNvGrpSpPr/>
            <p:nvPr/>
          </p:nvGrpSpPr>
          <p:grpSpPr>
            <a:xfrm>
              <a:off x="4387878" y="4580643"/>
              <a:ext cx="6851623" cy="1796578"/>
              <a:chOff x="4122064" y="5295224"/>
              <a:chExt cx="6851623" cy="1796578"/>
            </a:xfrm>
          </p:grpSpPr>
          <p:sp>
            <p:nvSpPr>
              <p:cNvPr id="46" name="文本框 45"/>
              <p:cNvSpPr txBox="1"/>
              <p:nvPr/>
            </p:nvSpPr>
            <p:spPr>
              <a:xfrm>
                <a:off x="4122064" y="5401661"/>
                <a:ext cx="3143222" cy="1588367"/>
              </a:xfrm>
              <a:prstGeom prst="rect">
                <a:avLst/>
              </a:prstGeom>
              <a:noFill/>
            </p:spPr>
            <p:txBody>
              <a:bodyPr wrap="square">
                <a:spAutoFit/>
              </a:bodyPr>
              <a:lstStyle/>
              <a:p>
                <a:pPr algn="just">
                  <a:spcAft>
                    <a:spcPts val="600"/>
                  </a:spcAft>
                </a:pPr>
                <a:r>
                  <a:rPr lang="en-US" altLang="zh-CN" sz="2400" dirty="0">
                    <a:solidFill>
                      <a:schemeClr val="tx2"/>
                    </a:solidFill>
                    <a:latin typeface="Times New Roman" panose="02020603050405020304" pitchFamily="18" charset="0"/>
                    <a:cs typeface="Times New Roman" panose="02020603050405020304" pitchFamily="18" charset="0"/>
                  </a:rPr>
                  <a:t>2023</a:t>
                </a:r>
                <a:r>
                  <a:rPr lang="zh-CN" altLang="en-US" sz="2400" dirty="0">
                    <a:solidFill>
                      <a:schemeClr val="tx2"/>
                    </a:solidFill>
                    <a:latin typeface="Times New Roman" panose="02020603050405020304" pitchFamily="18" charset="0"/>
                    <a:cs typeface="Times New Roman" panose="02020603050405020304" pitchFamily="18" charset="0"/>
                  </a:rPr>
                  <a:t>年我国经济增量</a:t>
                </a:r>
                <a:endParaRPr lang="en-US" altLang="zh-CN" sz="2400" dirty="0">
                  <a:solidFill>
                    <a:schemeClr val="tx2"/>
                  </a:solidFill>
                  <a:latin typeface="Times New Roman" panose="02020603050405020304" pitchFamily="18" charset="0"/>
                  <a:cs typeface="Times New Roman" panose="02020603050405020304" pitchFamily="18" charset="0"/>
                </a:endParaRPr>
              </a:p>
              <a:p>
                <a:pPr algn="just">
                  <a:spcAft>
                    <a:spcPts val="600"/>
                  </a:spcAft>
                </a:pPr>
                <a:r>
                  <a:rPr lang="zh-CN" altLang="en-US" sz="2400" dirty="0">
                    <a:solidFill>
                      <a:schemeClr val="tx2"/>
                    </a:solidFill>
                    <a:latin typeface="Times New Roman" panose="02020603050405020304" pitchFamily="18" charset="0"/>
                    <a:cs typeface="Times New Roman" panose="02020603050405020304" pitchFamily="18" charset="0"/>
                  </a:rPr>
                  <a:t>超过</a:t>
                </a:r>
                <a:r>
                  <a:rPr lang="en-US" altLang="zh-CN" sz="3200" b="1" dirty="0">
                    <a:solidFill>
                      <a:schemeClr val="accent4">
                        <a:lumMod val="50000"/>
                      </a:schemeClr>
                    </a:solidFill>
                    <a:latin typeface="Times New Roman" panose="02020603050405020304" pitchFamily="18" charset="0"/>
                    <a:cs typeface="Times New Roman" panose="02020603050405020304" pitchFamily="18" charset="0"/>
                  </a:rPr>
                  <a:t>6</a:t>
                </a:r>
                <a:r>
                  <a:rPr lang="zh-CN" altLang="en-US" sz="3200" b="1" dirty="0">
                    <a:solidFill>
                      <a:schemeClr val="accent4">
                        <a:lumMod val="50000"/>
                      </a:schemeClr>
                    </a:solidFill>
                    <a:latin typeface="Times New Roman" panose="02020603050405020304" pitchFamily="18" charset="0"/>
                    <a:cs typeface="Times New Roman" panose="02020603050405020304" pitchFamily="18" charset="0"/>
                  </a:rPr>
                  <a:t>万亿元</a:t>
                </a:r>
                <a:endParaRPr lang="zh-CN" altLang="en-US" sz="3200"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7205707" y="5295224"/>
                <a:ext cx="928203" cy="1152161"/>
              </a:xfrm>
              <a:prstGeom prst="rect">
                <a:avLst/>
              </a:prstGeom>
              <a:noFill/>
            </p:spPr>
            <p:txBody>
              <a:bodyPr wrap="square">
                <a:spAutoFit/>
              </a:bodyPr>
              <a:lstStyle/>
              <a:p>
                <a:pPr algn="ctr"/>
                <a:r>
                  <a:rPr kumimoji="0" lang="zh-CN" altLang="en-US" sz="6000" b="1" i="0" u="none" strike="noStrike" kern="1200" cap="none" spc="0" normalizeH="0" baseline="0" noProof="0" dirty="0">
                    <a:ln>
                      <a:noFill/>
                    </a:ln>
                    <a:solidFill>
                      <a:srgbClr val="1D4E89"/>
                    </a:solidFill>
                    <a:effectLst/>
                    <a:uLnTx/>
                    <a:uFillTx/>
                    <a:latin typeface="Times New Roman" panose="02020603050405020304" pitchFamily="18" charset="0"/>
                    <a:ea typeface="微软雅黑" panose="020B0503020204020204" charset="-122"/>
                    <a:cs typeface="Times New Roman" panose="02020603050405020304" pitchFamily="18" charset="0"/>
                  </a:rPr>
                  <a:t>≈ </a:t>
                </a:r>
                <a:endParaRPr lang="zh-CN" altLang="en-US" sz="4400" dirty="0">
                  <a:solidFill>
                    <a:srgbClr val="1D4E89"/>
                  </a:solidFill>
                </a:endParaRPr>
              </a:p>
            </p:txBody>
          </p:sp>
          <p:sp>
            <p:nvSpPr>
              <p:cNvPr id="48" name="文本框 24"/>
              <p:cNvSpPr txBox="1"/>
              <p:nvPr/>
            </p:nvSpPr>
            <p:spPr>
              <a:xfrm>
                <a:off x="8109865" y="5363561"/>
                <a:ext cx="2863822" cy="1728241"/>
              </a:xfrm>
              <a:prstGeom prst="rect">
                <a:avLst/>
              </a:prstGeom>
              <a:noFill/>
            </p:spPr>
            <p:txBody>
              <a:bodyPr wrap="square">
                <a:spAutoFit/>
              </a:bodyPr>
              <a:lstStyle/>
              <a:p>
                <a:pPr algn="just">
                  <a:spcAft>
                    <a:spcPts val="600"/>
                  </a:spcAft>
                </a:pPr>
                <a:r>
                  <a:rPr lang="zh-CN" altLang="en-US" sz="2400" dirty="0">
                    <a:solidFill>
                      <a:schemeClr val="tx2"/>
                    </a:solidFill>
                    <a:latin typeface="Times New Roman" panose="02020603050405020304" pitchFamily="18" charset="0"/>
                    <a:cs typeface="Times New Roman" panose="02020603050405020304" pitchFamily="18" charset="0"/>
                  </a:rPr>
                  <a:t>一个中等国家</a:t>
                </a:r>
                <a:endParaRPr lang="en-US" altLang="zh-CN" sz="2400" dirty="0">
                  <a:solidFill>
                    <a:schemeClr val="tx2"/>
                  </a:solidFill>
                  <a:latin typeface="Times New Roman" panose="02020603050405020304" pitchFamily="18" charset="0"/>
                  <a:cs typeface="Times New Roman" panose="02020603050405020304" pitchFamily="18" charset="0"/>
                </a:endParaRPr>
              </a:p>
              <a:p>
                <a:pPr algn="just">
                  <a:spcAft>
                    <a:spcPts val="600"/>
                  </a:spcAft>
                </a:pPr>
                <a:r>
                  <a:rPr lang="zh-CN" altLang="en-US" sz="2400" dirty="0">
                    <a:solidFill>
                      <a:schemeClr val="tx2"/>
                    </a:solidFill>
                    <a:latin typeface="Times New Roman" panose="02020603050405020304" pitchFamily="18" charset="0"/>
                    <a:cs typeface="Times New Roman" panose="02020603050405020304" pitchFamily="18" charset="0"/>
                  </a:rPr>
                  <a:t>一年的</a:t>
                </a:r>
                <a:r>
                  <a:rPr lang="zh-CN" altLang="en-US" sz="3200" b="1" dirty="0">
                    <a:solidFill>
                      <a:schemeClr val="accent4">
                        <a:lumMod val="50000"/>
                      </a:schemeClr>
                    </a:solidFill>
                    <a:latin typeface="Times New Roman" panose="02020603050405020304" pitchFamily="18" charset="0"/>
                    <a:cs typeface="Times New Roman" panose="02020603050405020304" pitchFamily="18" charset="0"/>
                  </a:rPr>
                  <a:t>经济总量</a:t>
                </a:r>
                <a:endParaRPr lang="zh-CN" altLang="en-US" sz="3200" b="1" dirty="0">
                  <a:solidFill>
                    <a:schemeClr val="accent4">
                      <a:lumMod val="50000"/>
                    </a:schemeClr>
                  </a:solidFill>
                  <a:latin typeface="Times New Roman" panose="02020603050405020304" pitchFamily="18" charset="0"/>
                  <a:cs typeface="Times New Roman" panose="02020603050405020304" pitchFamily="18" charset="0"/>
                </a:endParaRPr>
              </a:p>
            </p:txBody>
          </p:sp>
        </p:grpSp>
      </p:grpSp>
      <p:sp>
        <p:nvSpPr>
          <p:cNvPr id="49" name="矩形: 圆角 12"/>
          <p:cNvSpPr/>
          <p:nvPr/>
        </p:nvSpPr>
        <p:spPr>
          <a:xfrm>
            <a:off x="3011805" y="2995295"/>
            <a:ext cx="9004935" cy="1376045"/>
          </a:xfrm>
          <a:prstGeom prst="roundRect">
            <a:avLst>
              <a:gd name="adj" fmla="val 4187"/>
            </a:avLst>
          </a:prstGeom>
          <a:noFill/>
          <a:ln w="15875">
            <a:gradFill flip="none" rotWithShape="1">
              <a:gsLst>
                <a:gs pos="0">
                  <a:schemeClr val="bg2"/>
                </a:gs>
                <a:gs pos="51900">
                  <a:schemeClr val="bg1"/>
                </a:gs>
                <a:gs pos="100000">
                  <a:schemeClr val="accent6">
                    <a:lumMod val="50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3130" rtl="0" eaLnBrk="1" latinLnBrk="0" hangingPunct="1">
              <a:defRPr sz="1800" kern="1200">
                <a:solidFill>
                  <a:schemeClr val="lt1"/>
                </a:solidFill>
                <a:latin typeface="+mn-lt"/>
                <a:ea typeface="+mn-ea"/>
                <a:cs typeface="+mn-cs"/>
              </a:defRPr>
            </a:lvl1pPr>
            <a:lvl2pPr marL="457200" algn="l" defTabSz="913130" rtl="0" eaLnBrk="1" latinLnBrk="0" hangingPunct="1">
              <a:defRPr sz="1800" kern="1200">
                <a:solidFill>
                  <a:schemeClr val="lt1"/>
                </a:solidFill>
                <a:latin typeface="+mn-lt"/>
                <a:ea typeface="+mn-ea"/>
                <a:cs typeface="+mn-cs"/>
              </a:defRPr>
            </a:lvl2pPr>
            <a:lvl3pPr marL="914400" algn="l" defTabSz="913130" rtl="0" eaLnBrk="1" latinLnBrk="0" hangingPunct="1">
              <a:defRPr sz="1800" kern="1200">
                <a:solidFill>
                  <a:schemeClr val="lt1"/>
                </a:solidFill>
                <a:latin typeface="+mn-lt"/>
                <a:ea typeface="+mn-ea"/>
                <a:cs typeface="+mn-cs"/>
              </a:defRPr>
            </a:lvl3pPr>
            <a:lvl4pPr marL="1371600" algn="l" defTabSz="913130" rtl="0" eaLnBrk="1" latinLnBrk="0" hangingPunct="1">
              <a:defRPr sz="1800" kern="1200">
                <a:solidFill>
                  <a:schemeClr val="lt1"/>
                </a:solidFill>
                <a:latin typeface="+mn-lt"/>
                <a:ea typeface="+mn-ea"/>
                <a:cs typeface="+mn-cs"/>
              </a:defRPr>
            </a:lvl4pPr>
            <a:lvl5pPr marL="1828800" algn="l" defTabSz="913130" rtl="0" eaLnBrk="1" latinLnBrk="0" hangingPunct="1">
              <a:defRPr sz="1800" kern="1200">
                <a:solidFill>
                  <a:schemeClr val="lt1"/>
                </a:solidFill>
                <a:latin typeface="+mn-lt"/>
                <a:ea typeface="+mn-ea"/>
                <a:cs typeface="+mn-cs"/>
              </a:defRPr>
            </a:lvl5pPr>
            <a:lvl6pPr marL="2285365" algn="l" defTabSz="913130" rtl="0" eaLnBrk="1" latinLnBrk="0" hangingPunct="1">
              <a:defRPr sz="1800" kern="1200">
                <a:solidFill>
                  <a:schemeClr val="lt1"/>
                </a:solidFill>
                <a:latin typeface="+mn-lt"/>
                <a:ea typeface="+mn-ea"/>
                <a:cs typeface="+mn-cs"/>
              </a:defRPr>
            </a:lvl6pPr>
            <a:lvl7pPr marL="2742565" algn="l" defTabSz="913130" rtl="0" eaLnBrk="1" latinLnBrk="0" hangingPunct="1">
              <a:defRPr sz="1800" kern="1200">
                <a:solidFill>
                  <a:schemeClr val="lt1"/>
                </a:solidFill>
                <a:latin typeface="+mn-lt"/>
                <a:ea typeface="+mn-ea"/>
                <a:cs typeface="+mn-cs"/>
              </a:defRPr>
            </a:lvl7pPr>
            <a:lvl8pPr marL="3199765" algn="l" defTabSz="913130" rtl="0" eaLnBrk="1" latinLnBrk="0" hangingPunct="1">
              <a:defRPr sz="1800" kern="1200">
                <a:solidFill>
                  <a:schemeClr val="lt1"/>
                </a:solidFill>
                <a:latin typeface="+mn-lt"/>
                <a:ea typeface="+mn-ea"/>
                <a:cs typeface="+mn-cs"/>
              </a:defRPr>
            </a:lvl8pPr>
            <a:lvl9pPr marL="3656965" algn="l" defTabSz="913130" rtl="0" eaLnBrk="1" latinLnBrk="0" hangingPunct="1">
              <a:defRPr sz="1800" kern="1200">
                <a:solidFill>
                  <a:schemeClr val="lt1"/>
                </a:solidFill>
                <a:latin typeface="+mn-lt"/>
                <a:ea typeface="+mn-ea"/>
                <a:cs typeface="+mn-cs"/>
              </a:defRPr>
            </a:lvl9pPr>
          </a:lstStyle>
          <a:p>
            <a:pPr algn="ctr"/>
            <a:endParaRPr lang="zh-CN" altLang="en-US"/>
          </a:p>
        </p:txBody>
      </p:sp>
      <p:sp>
        <p:nvSpPr>
          <p:cNvPr id="50" name="矩形: 圆角 12"/>
          <p:cNvSpPr/>
          <p:nvPr/>
        </p:nvSpPr>
        <p:spPr>
          <a:xfrm>
            <a:off x="3011805" y="4798695"/>
            <a:ext cx="9004935" cy="1376045"/>
          </a:xfrm>
          <a:prstGeom prst="roundRect">
            <a:avLst>
              <a:gd name="adj" fmla="val 4187"/>
            </a:avLst>
          </a:prstGeom>
          <a:noFill/>
          <a:ln w="15875">
            <a:gradFill flip="none" rotWithShape="1">
              <a:gsLst>
                <a:gs pos="0">
                  <a:schemeClr val="bg2"/>
                </a:gs>
                <a:gs pos="51900">
                  <a:schemeClr val="bg1"/>
                </a:gs>
                <a:gs pos="100000">
                  <a:schemeClr val="accent6">
                    <a:lumMod val="50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3130" rtl="0" eaLnBrk="1" latinLnBrk="0" hangingPunct="1">
              <a:defRPr sz="1800" kern="1200">
                <a:solidFill>
                  <a:schemeClr val="lt1"/>
                </a:solidFill>
                <a:latin typeface="+mn-lt"/>
                <a:ea typeface="+mn-ea"/>
                <a:cs typeface="+mn-cs"/>
              </a:defRPr>
            </a:lvl1pPr>
            <a:lvl2pPr marL="457200" algn="l" defTabSz="913130" rtl="0" eaLnBrk="1" latinLnBrk="0" hangingPunct="1">
              <a:defRPr sz="1800" kern="1200">
                <a:solidFill>
                  <a:schemeClr val="lt1"/>
                </a:solidFill>
                <a:latin typeface="+mn-lt"/>
                <a:ea typeface="+mn-ea"/>
                <a:cs typeface="+mn-cs"/>
              </a:defRPr>
            </a:lvl2pPr>
            <a:lvl3pPr marL="914400" algn="l" defTabSz="913130" rtl="0" eaLnBrk="1" latinLnBrk="0" hangingPunct="1">
              <a:defRPr sz="1800" kern="1200">
                <a:solidFill>
                  <a:schemeClr val="lt1"/>
                </a:solidFill>
                <a:latin typeface="+mn-lt"/>
                <a:ea typeface="+mn-ea"/>
                <a:cs typeface="+mn-cs"/>
              </a:defRPr>
            </a:lvl3pPr>
            <a:lvl4pPr marL="1371600" algn="l" defTabSz="913130" rtl="0" eaLnBrk="1" latinLnBrk="0" hangingPunct="1">
              <a:defRPr sz="1800" kern="1200">
                <a:solidFill>
                  <a:schemeClr val="lt1"/>
                </a:solidFill>
                <a:latin typeface="+mn-lt"/>
                <a:ea typeface="+mn-ea"/>
                <a:cs typeface="+mn-cs"/>
              </a:defRPr>
            </a:lvl4pPr>
            <a:lvl5pPr marL="1828800" algn="l" defTabSz="913130" rtl="0" eaLnBrk="1" latinLnBrk="0" hangingPunct="1">
              <a:defRPr sz="1800" kern="1200">
                <a:solidFill>
                  <a:schemeClr val="lt1"/>
                </a:solidFill>
                <a:latin typeface="+mn-lt"/>
                <a:ea typeface="+mn-ea"/>
                <a:cs typeface="+mn-cs"/>
              </a:defRPr>
            </a:lvl5pPr>
            <a:lvl6pPr marL="2285365" algn="l" defTabSz="913130" rtl="0" eaLnBrk="1" latinLnBrk="0" hangingPunct="1">
              <a:defRPr sz="1800" kern="1200">
                <a:solidFill>
                  <a:schemeClr val="lt1"/>
                </a:solidFill>
                <a:latin typeface="+mn-lt"/>
                <a:ea typeface="+mn-ea"/>
                <a:cs typeface="+mn-cs"/>
              </a:defRPr>
            </a:lvl6pPr>
            <a:lvl7pPr marL="2742565" algn="l" defTabSz="913130" rtl="0" eaLnBrk="1" latinLnBrk="0" hangingPunct="1">
              <a:defRPr sz="1800" kern="1200">
                <a:solidFill>
                  <a:schemeClr val="lt1"/>
                </a:solidFill>
                <a:latin typeface="+mn-lt"/>
                <a:ea typeface="+mn-ea"/>
                <a:cs typeface="+mn-cs"/>
              </a:defRPr>
            </a:lvl7pPr>
            <a:lvl8pPr marL="3199765" algn="l" defTabSz="913130" rtl="0" eaLnBrk="1" latinLnBrk="0" hangingPunct="1">
              <a:defRPr sz="1800" kern="1200">
                <a:solidFill>
                  <a:schemeClr val="lt1"/>
                </a:solidFill>
                <a:latin typeface="+mn-lt"/>
                <a:ea typeface="+mn-ea"/>
                <a:cs typeface="+mn-cs"/>
              </a:defRPr>
            </a:lvl8pPr>
            <a:lvl9pPr marL="3656965" algn="l" defTabSz="91313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anim calcmode="lin" valueType="num">
                                      <p:cBhvr>
                                        <p:cTn id="47" dur="1000" fill="hold"/>
                                        <p:tgtEl>
                                          <p:spTgt spid="50"/>
                                        </p:tgtEl>
                                        <p:attrNameLst>
                                          <p:attrName>ppt_x</p:attrName>
                                        </p:attrNameLst>
                                      </p:cBhvr>
                                      <p:tavLst>
                                        <p:tav tm="0">
                                          <p:val>
                                            <p:strVal val="#ppt_x"/>
                                          </p:val>
                                        </p:tav>
                                        <p:tav tm="100000">
                                          <p:val>
                                            <p:strVal val="#ppt_x"/>
                                          </p:val>
                                        </p:tav>
                                      </p:tavLst>
                                    </p:anim>
                                    <p:anim calcmode="lin" valueType="num">
                                      <p:cBhvr>
                                        <p:cTn id="48"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24" grpId="0"/>
      <p:bldP spid="36" grpId="0" bldLvl="0" animBg="1"/>
      <p:bldP spid="49" grpId="0" bldLvl="0" animBg="1"/>
      <p:bldP spid="50"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8255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custDataLst>
              <p:tags r:id="rId1"/>
            </p:custDataLst>
          </p:nvPr>
        </p:nvSpPr>
        <p:spPr>
          <a:xfrm>
            <a:off x="1511303" y="1415958"/>
            <a:ext cx="720000" cy="468000"/>
          </a:xfrm>
          <a:prstGeom prst="rect">
            <a:avLst/>
          </a:prstGeom>
          <a:solidFill>
            <a:schemeClr val="accent1"/>
          </a:solidFill>
          <a:ln cap="sq">
            <a:noFill/>
          </a:ln>
        </p:spPr>
        <p:txBody>
          <a:bodyPr vert="horz" wrap="square" lIns="0" tIns="0" rIns="0" bIns="0" rtlCol="0" anchor="ctr"/>
          <a:lstStyle/>
          <a:p>
            <a:pPr algn="ctr"/>
            <a:r>
              <a:rPr kumimoji="1" lang="en-US" altLang="zh-CN" sz="2400">
                <a:ln w="12700">
                  <a:noFill/>
                </a:ln>
                <a:solidFill>
                  <a:srgbClr val="FFFFFF">
                    <a:alpha val="100000"/>
                  </a:srgbClr>
                </a:solidFill>
                <a:latin typeface="黑体" panose="02010609060101010101" charset="-122"/>
                <a:ea typeface="黑体" panose="02010609060101010101" charset="-122"/>
                <a:cs typeface="华文宋体" panose="02010600040101010101" charset="-122"/>
              </a:rPr>
              <a:t>02</a:t>
            </a:r>
            <a:endParaRPr kumimoji="1" lang="en-US" altLang="zh-CN" sz="2400">
              <a:ln w="12700">
                <a:noFill/>
              </a:ln>
              <a:solidFill>
                <a:srgbClr val="FFFFFF">
                  <a:alpha val="100000"/>
                </a:srgbClr>
              </a:solidFill>
              <a:latin typeface="黑体" panose="02010609060101010101" charset="-122"/>
              <a:ea typeface="黑体" panose="02010609060101010101" charset="-122"/>
              <a:cs typeface="华文宋体" panose="02010600040101010101" charset="-122"/>
            </a:endParaRPr>
          </a:p>
        </p:txBody>
      </p:sp>
      <p:sp>
        <p:nvSpPr>
          <p:cNvPr id="6" name="标题 1"/>
          <p:cNvSpPr txBox="1"/>
          <p:nvPr/>
        </p:nvSpPr>
        <p:spPr>
          <a:xfrm>
            <a:off x="2079529" y="1888583"/>
            <a:ext cx="2340000" cy="373359"/>
          </a:xfrm>
          <a:prstGeom prst="rect">
            <a:avLst/>
          </a:prstGeom>
          <a:noFill/>
          <a:ln w="12700" cap="sq">
            <a:noFill/>
            <a:miter/>
          </a:ln>
        </p:spPr>
        <p:txBody>
          <a:bodyPr vert="horz" wrap="square" lIns="0" tIns="0" rIns="0" bIns="0" rtlCol="0" anchor="ctr"/>
          <a:lstStyle/>
          <a:p>
            <a:pPr algn="ctr"/>
            <a:endParaRPr kumimoji="1" lang="zh-CN" altLang="en-US">
              <a:latin typeface="黑体" panose="02010609060101010101" charset="-122"/>
              <a:ea typeface="黑体" panose="02010609060101010101" charset="-122"/>
            </a:endParaRPr>
          </a:p>
        </p:txBody>
      </p:sp>
      <p:sp>
        <p:nvSpPr>
          <p:cNvPr id="10" name="标题 1"/>
          <p:cNvSpPr txBox="1"/>
          <p:nvPr/>
        </p:nvSpPr>
        <p:spPr>
          <a:xfrm>
            <a:off x="4524638" y="2160363"/>
            <a:ext cx="2340000" cy="373359"/>
          </a:xfrm>
          <a:prstGeom prst="rect">
            <a:avLst/>
          </a:prstGeom>
          <a:noFill/>
          <a:ln w="12700" cap="sq">
            <a:noFill/>
            <a:miter/>
          </a:ln>
        </p:spPr>
        <p:txBody>
          <a:bodyPr vert="horz" wrap="square" lIns="0" tIns="0" rIns="0" bIns="0" rtlCol="0" anchor="ctr"/>
          <a:lstStyle/>
          <a:p>
            <a:pPr algn="ctr"/>
            <a:endParaRPr kumimoji="1" lang="zh-CN" altLang="en-US">
              <a:latin typeface="黑体" panose="02010609060101010101" charset="-122"/>
              <a:ea typeface="黑体" panose="02010609060101010101" charset="-122"/>
            </a:endParaRPr>
          </a:p>
        </p:txBody>
      </p:sp>
      <p:sp>
        <p:nvSpPr>
          <p:cNvPr id="11" name="标题 1"/>
          <p:cNvSpPr txBox="1"/>
          <p:nvPr>
            <p:custDataLst>
              <p:tags r:id="rId2"/>
            </p:custDataLst>
          </p:nvPr>
        </p:nvSpPr>
        <p:spPr>
          <a:xfrm>
            <a:off x="756285" y="2124075"/>
            <a:ext cx="2501265" cy="3903980"/>
          </a:xfrm>
          <a:prstGeom prst="rect">
            <a:avLst/>
          </a:prstGeom>
          <a:noFill/>
          <a:ln>
            <a:noFill/>
          </a:ln>
        </p:spPr>
        <p:txBody>
          <a:bodyPr vert="horz" wrap="square" lIns="0" tIns="0" rIns="0" bIns="0" rtlCol="0" anchor="t"/>
          <a:lstStyle/>
          <a:p>
            <a:pPr algn="l"/>
            <a:r>
              <a:rPr kumimoji="1" lang="en-US" altLang="zh-CN" sz="20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聚焦发展全过程人民民主，坚持党的领导、人民当家作主、依法治国有机统一，推动人民当家作主制度更加健全、协商民主广泛多层制度化发展、中国特色社会主义法治体系更加完善，社会主义法治国家建设达到更高水平。</a:t>
            </a:r>
            <a:endParaRPr kumimoji="1" lang="en-US" altLang="zh-CN" sz="200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4" name="标题 1"/>
          <p:cNvSpPr txBox="1"/>
          <p:nvPr/>
        </p:nvSpPr>
        <p:spPr>
          <a:xfrm>
            <a:off x="376502" y="25663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进一步全面深化改革的总目标</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80" name="矩形: 圆角 79"/>
          <p:cNvSpPr/>
          <p:nvPr/>
        </p:nvSpPr>
        <p:spPr>
          <a:xfrm>
            <a:off x="9176694" y="6110985"/>
            <a:ext cx="1497797"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77" name="矩形: 圆角 76"/>
          <p:cNvSpPr/>
          <p:nvPr/>
        </p:nvSpPr>
        <p:spPr>
          <a:xfrm>
            <a:off x="7467867" y="5540660"/>
            <a:ext cx="1497797"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81" name="矩形: 圆角 80"/>
          <p:cNvSpPr/>
          <p:nvPr/>
        </p:nvSpPr>
        <p:spPr>
          <a:xfrm>
            <a:off x="5771848" y="6110985"/>
            <a:ext cx="1497797"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82" name="矩形: 圆角 81"/>
          <p:cNvSpPr/>
          <p:nvPr/>
        </p:nvSpPr>
        <p:spPr>
          <a:xfrm>
            <a:off x="7467867" y="6110985"/>
            <a:ext cx="1497797"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79" name="矩形: 圆角 78"/>
          <p:cNvSpPr/>
          <p:nvPr/>
        </p:nvSpPr>
        <p:spPr>
          <a:xfrm>
            <a:off x="9176694" y="5540660"/>
            <a:ext cx="1497797"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cxnSp>
        <p:nvCxnSpPr>
          <p:cNvPr id="25" name="直接箭头连接符 24"/>
          <p:cNvCxnSpPr/>
          <p:nvPr/>
        </p:nvCxnSpPr>
        <p:spPr>
          <a:xfrm flipH="1">
            <a:off x="5222484" y="1201375"/>
            <a:ext cx="2761105" cy="0"/>
          </a:xfrm>
          <a:prstGeom prst="straightConnector1">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5063193" y="2844127"/>
            <a:ext cx="3169839" cy="0"/>
          </a:xfrm>
          <a:prstGeom prst="straightConnector1">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5222484" y="5018643"/>
            <a:ext cx="2803977" cy="9876"/>
          </a:xfrm>
          <a:prstGeom prst="straightConnector1">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5615005" y="870689"/>
            <a:ext cx="2761104" cy="648451"/>
          </a:xfrm>
          <a:prstGeom prst="roundRect">
            <a:avLst>
              <a:gd name="adj" fmla="val 50000"/>
            </a:avLst>
          </a:prstGeom>
          <a:gradFill>
            <a:gsLst>
              <a:gs pos="0">
                <a:schemeClr val="tx2">
                  <a:lumMod val="25000"/>
                  <a:lumOff val="75000"/>
                </a:schemeClr>
              </a:gs>
              <a:gs pos="60000">
                <a:srgbClr val="0070C0"/>
              </a:gs>
            </a:gsLst>
            <a:lin ang="2700000" scaled="0"/>
          </a:gradFill>
          <a:ln w="57150" cap="rnd">
            <a:noFill/>
            <a:prstDash val="solid"/>
            <a:round/>
          </a:ln>
          <a:effectLst>
            <a:outerShdw blurRad="50800" dist="50800" dir="5400000" algn="ctr" rotWithShape="0">
              <a:schemeClr val="tx2">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en-US" altLang="zh-CN" sz="2400" b="1" dirty="0">
              <a:solidFill>
                <a:srgbClr val="FFFFFF"/>
              </a:solidFill>
              <a:latin typeface="黑体" panose="02010609060101010101" charset="-122"/>
              <a:ea typeface="黑体" panose="02010609060101010101" charset="-122"/>
            </a:endParaRPr>
          </a:p>
        </p:txBody>
      </p:sp>
      <p:sp>
        <p:nvSpPr>
          <p:cNvPr id="28" name="文本框 27"/>
          <p:cNvSpPr txBox="1"/>
          <p:nvPr/>
        </p:nvSpPr>
        <p:spPr>
          <a:xfrm>
            <a:off x="5767314" y="959861"/>
            <a:ext cx="2456485" cy="461665"/>
          </a:xfrm>
          <a:prstGeom prst="rect">
            <a:avLst/>
          </a:prstGeom>
          <a:noFill/>
        </p:spPr>
        <p:txBody>
          <a:bodyPr wrap="square">
            <a:spAutoFit/>
          </a:bodyPr>
          <a:lstStyle/>
          <a:p>
            <a:pPr algn="ctr"/>
            <a:r>
              <a:rPr lang="zh-CN" altLang="zh-CN" sz="2400" b="1" dirty="0">
                <a:solidFill>
                  <a:schemeClr val="bg1"/>
                </a:solidFill>
                <a:latin typeface="黑体" panose="02010609060101010101" charset="-122"/>
                <a:ea typeface="黑体" panose="02010609060101010101" charset="-122"/>
              </a:rPr>
              <a:t>体现到</a:t>
            </a:r>
            <a:r>
              <a:rPr lang="zh-CN" altLang="zh-CN" sz="2400" b="1" dirty="0">
                <a:solidFill>
                  <a:schemeClr val="bg1"/>
                </a:solidFill>
                <a:latin typeface="黑体" panose="02010609060101010101" charset="-122"/>
                <a:ea typeface="黑体" panose="02010609060101010101" charset="-122"/>
                <a:sym typeface="+mn-ea"/>
              </a:rPr>
              <a:t>各个方面</a:t>
            </a:r>
            <a:endParaRPr lang="zh-CN" altLang="en-US" sz="2400" b="1" dirty="0">
              <a:solidFill>
                <a:schemeClr val="bg1"/>
              </a:solidFill>
              <a:latin typeface="黑体" panose="02010609060101010101" charset="-122"/>
              <a:ea typeface="黑体" panose="02010609060101010101" charset="-122"/>
            </a:endParaRPr>
          </a:p>
        </p:txBody>
      </p:sp>
      <p:sp>
        <p:nvSpPr>
          <p:cNvPr id="33" name="矩形: 圆角 32"/>
          <p:cNvSpPr/>
          <p:nvPr/>
        </p:nvSpPr>
        <p:spPr>
          <a:xfrm>
            <a:off x="5615005" y="2521665"/>
            <a:ext cx="2761104" cy="648451"/>
          </a:xfrm>
          <a:prstGeom prst="roundRect">
            <a:avLst>
              <a:gd name="adj" fmla="val 50000"/>
            </a:avLst>
          </a:prstGeom>
          <a:gradFill>
            <a:gsLst>
              <a:gs pos="0">
                <a:schemeClr val="tx2">
                  <a:lumMod val="25000"/>
                  <a:lumOff val="75000"/>
                </a:schemeClr>
              </a:gs>
              <a:gs pos="60000">
                <a:srgbClr val="0070C0"/>
              </a:gs>
            </a:gsLst>
            <a:lin ang="2700000" scaled="0"/>
          </a:gradFill>
          <a:ln w="57150" cap="rnd">
            <a:noFill/>
            <a:prstDash val="solid"/>
            <a:round/>
          </a:ln>
          <a:effectLst>
            <a:outerShdw blurRad="50800" dist="50800" dir="5400000" algn="ctr" rotWithShape="0">
              <a:schemeClr val="tx2">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en-US" altLang="zh-CN" sz="2400" b="1" dirty="0">
              <a:solidFill>
                <a:srgbClr val="FFFFFF"/>
              </a:solidFill>
              <a:latin typeface="黑体" panose="02010609060101010101" charset="-122"/>
              <a:ea typeface="黑体" panose="02010609060101010101" charset="-122"/>
            </a:endParaRPr>
          </a:p>
        </p:txBody>
      </p:sp>
      <p:sp>
        <p:nvSpPr>
          <p:cNvPr id="34" name="文本框 33"/>
          <p:cNvSpPr txBox="1"/>
          <p:nvPr/>
        </p:nvSpPr>
        <p:spPr>
          <a:xfrm>
            <a:off x="5979126" y="2630621"/>
            <a:ext cx="2120668" cy="461665"/>
          </a:xfrm>
          <a:prstGeom prst="rect">
            <a:avLst/>
          </a:prstGeom>
          <a:noFill/>
        </p:spPr>
        <p:txBody>
          <a:bodyPr wrap="square">
            <a:spAutoFit/>
          </a:bodyPr>
          <a:lstStyle/>
          <a:p>
            <a:pPr algn="ctr"/>
            <a:r>
              <a:rPr lang="zh-CN" altLang="en-US" sz="2400" b="1" dirty="0">
                <a:solidFill>
                  <a:schemeClr val="bg1"/>
                </a:solidFill>
                <a:latin typeface="黑体" panose="02010609060101010101" charset="-122"/>
                <a:ea typeface="黑体" panose="02010609060101010101" charset="-122"/>
              </a:rPr>
              <a:t>贯通各个环节</a:t>
            </a:r>
            <a:endParaRPr lang="zh-CN" altLang="en-US" sz="2400" b="1" dirty="0">
              <a:solidFill>
                <a:schemeClr val="bg1"/>
              </a:solidFill>
              <a:latin typeface="黑体" panose="02010609060101010101" charset="-122"/>
              <a:ea typeface="黑体" panose="02010609060101010101" charset="-122"/>
            </a:endParaRPr>
          </a:p>
        </p:txBody>
      </p:sp>
      <p:sp>
        <p:nvSpPr>
          <p:cNvPr id="35" name="矩形: 圆角 34"/>
          <p:cNvSpPr/>
          <p:nvPr/>
        </p:nvSpPr>
        <p:spPr>
          <a:xfrm>
            <a:off x="5615005" y="4715648"/>
            <a:ext cx="2761104" cy="648451"/>
          </a:xfrm>
          <a:prstGeom prst="roundRect">
            <a:avLst>
              <a:gd name="adj" fmla="val 50000"/>
            </a:avLst>
          </a:prstGeom>
          <a:gradFill>
            <a:gsLst>
              <a:gs pos="0">
                <a:schemeClr val="tx2">
                  <a:lumMod val="25000"/>
                  <a:lumOff val="75000"/>
                </a:schemeClr>
              </a:gs>
              <a:gs pos="60000">
                <a:srgbClr val="0070C0"/>
              </a:gs>
            </a:gsLst>
            <a:lin ang="2700000" scaled="0"/>
          </a:gradFill>
          <a:ln w="57150" cap="rnd">
            <a:noFill/>
            <a:prstDash val="solid"/>
            <a:round/>
          </a:ln>
          <a:effectLst>
            <a:outerShdw blurRad="50800" dist="50800" dir="5400000" algn="ctr" rotWithShape="0">
              <a:schemeClr val="tx2">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en-US" altLang="zh-CN" sz="2400" b="1" dirty="0">
              <a:solidFill>
                <a:srgbClr val="FFFFFF"/>
              </a:solidFill>
              <a:latin typeface="黑体" panose="02010609060101010101" charset="-122"/>
              <a:ea typeface="黑体" panose="02010609060101010101" charset="-122"/>
            </a:endParaRPr>
          </a:p>
        </p:txBody>
      </p:sp>
      <p:sp>
        <p:nvSpPr>
          <p:cNvPr id="36" name="文本框 35"/>
          <p:cNvSpPr txBox="1"/>
          <p:nvPr/>
        </p:nvSpPr>
        <p:spPr>
          <a:xfrm>
            <a:off x="5935223" y="4787811"/>
            <a:ext cx="2120668" cy="461665"/>
          </a:xfrm>
          <a:prstGeom prst="rect">
            <a:avLst/>
          </a:prstGeom>
          <a:noFill/>
        </p:spPr>
        <p:txBody>
          <a:bodyPr wrap="square">
            <a:spAutoFit/>
          </a:bodyPr>
          <a:lstStyle/>
          <a:p>
            <a:pPr algn="ctr"/>
            <a:r>
              <a:rPr lang="zh-CN" altLang="en-US" sz="2400" b="1" dirty="0">
                <a:solidFill>
                  <a:schemeClr val="bg1"/>
                </a:solidFill>
                <a:latin typeface="黑体" panose="02010609060101010101" charset="-122"/>
                <a:ea typeface="黑体" panose="02010609060101010101" charset="-122"/>
              </a:rPr>
              <a:t>实现</a:t>
            </a:r>
            <a:endParaRPr lang="zh-CN" altLang="en-US" sz="2400" b="1" dirty="0">
              <a:solidFill>
                <a:schemeClr val="bg1"/>
              </a:solidFill>
              <a:latin typeface="黑体" panose="02010609060101010101" charset="-122"/>
              <a:ea typeface="黑体" panose="02010609060101010101" charset="-122"/>
            </a:endParaRPr>
          </a:p>
        </p:txBody>
      </p:sp>
      <p:sp>
        <p:nvSpPr>
          <p:cNvPr id="40" name="矩形: 圆角 39"/>
          <p:cNvSpPr/>
          <p:nvPr/>
        </p:nvSpPr>
        <p:spPr>
          <a:xfrm>
            <a:off x="5771849" y="1718365"/>
            <a:ext cx="1092280"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41" name="文本框 40"/>
          <p:cNvSpPr txBox="1"/>
          <p:nvPr/>
        </p:nvSpPr>
        <p:spPr>
          <a:xfrm>
            <a:off x="5862627" y="1715443"/>
            <a:ext cx="910723"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经济</a:t>
            </a:r>
            <a:endParaRPr lang="zh-CN" altLang="en-US" sz="2400" b="1" dirty="0">
              <a:latin typeface="黑体" panose="02010609060101010101" charset="-122"/>
              <a:ea typeface="黑体" panose="02010609060101010101" charset="-122"/>
            </a:endParaRPr>
          </a:p>
        </p:txBody>
      </p:sp>
      <p:sp>
        <p:nvSpPr>
          <p:cNvPr id="43" name="矩形: 圆角 42"/>
          <p:cNvSpPr/>
          <p:nvPr/>
        </p:nvSpPr>
        <p:spPr>
          <a:xfrm>
            <a:off x="7039460" y="1721287"/>
            <a:ext cx="1092280"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44" name="文本框 43"/>
          <p:cNvSpPr txBox="1"/>
          <p:nvPr/>
        </p:nvSpPr>
        <p:spPr>
          <a:xfrm>
            <a:off x="7130238" y="1718365"/>
            <a:ext cx="910723"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政治</a:t>
            </a:r>
            <a:endParaRPr lang="zh-CN" altLang="en-US" sz="2400" b="1" dirty="0">
              <a:latin typeface="黑体" panose="02010609060101010101" charset="-122"/>
              <a:ea typeface="黑体" panose="02010609060101010101" charset="-122"/>
            </a:endParaRPr>
          </a:p>
        </p:txBody>
      </p:sp>
      <p:sp>
        <p:nvSpPr>
          <p:cNvPr id="45" name="矩形: 圆角 44"/>
          <p:cNvSpPr/>
          <p:nvPr/>
        </p:nvSpPr>
        <p:spPr>
          <a:xfrm>
            <a:off x="8239023" y="1723846"/>
            <a:ext cx="1092280"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46" name="文本框 45"/>
          <p:cNvSpPr txBox="1"/>
          <p:nvPr/>
        </p:nvSpPr>
        <p:spPr>
          <a:xfrm>
            <a:off x="8329801" y="1720924"/>
            <a:ext cx="910723"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文化</a:t>
            </a:r>
            <a:endParaRPr lang="zh-CN" altLang="en-US" sz="2400" b="1" dirty="0">
              <a:latin typeface="黑体" panose="02010609060101010101" charset="-122"/>
              <a:ea typeface="黑体" panose="02010609060101010101" charset="-122"/>
            </a:endParaRPr>
          </a:p>
        </p:txBody>
      </p:sp>
      <p:sp>
        <p:nvSpPr>
          <p:cNvPr id="47" name="矩形: 圆角 46"/>
          <p:cNvSpPr/>
          <p:nvPr/>
        </p:nvSpPr>
        <p:spPr>
          <a:xfrm>
            <a:off x="9471871" y="1718365"/>
            <a:ext cx="1092280"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48" name="文本框 47"/>
          <p:cNvSpPr txBox="1"/>
          <p:nvPr/>
        </p:nvSpPr>
        <p:spPr>
          <a:xfrm>
            <a:off x="9562649" y="1715443"/>
            <a:ext cx="910723"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社会</a:t>
            </a:r>
            <a:endParaRPr lang="zh-CN" altLang="en-US" sz="2400" b="1" dirty="0">
              <a:latin typeface="黑体" panose="02010609060101010101" charset="-122"/>
              <a:ea typeface="黑体" panose="02010609060101010101" charset="-122"/>
            </a:endParaRPr>
          </a:p>
        </p:txBody>
      </p:sp>
      <p:sp>
        <p:nvSpPr>
          <p:cNvPr id="49" name="矩形: 圆角 48"/>
          <p:cNvSpPr/>
          <p:nvPr/>
        </p:nvSpPr>
        <p:spPr>
          <a:xfrm>
            <a:off x="10671434" y="1718365"/>
            <a:ext cx="1092280"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50" name="文本框 49"/>
          <p:cNvSpPr txBox="1"/>
          <p:nvPr/>
        </p:nvSpPr>
        <p:spPr>
          <a:xfrm>
            <a:off x="10762212" y="1715443"/>
            <a:ext cx="910723"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生态</a:t>
            </a:r>
            <a:endParaRPr lang="zh-CN" altLang="en-US" sz="2400" b="1" dirty="0">
              <a:latin typeface="黑体" panose="02010609060101010101" charset="-122"/>
              <a:ea typeface="黑体" panose="02010609060101010101" charset="-122"/>
            </a:endParaRPr>
          </a:p>
        </p:txBody>
      </p:sp>
      <p:sp>
        <p:nvSpPr>
          <p:cNvPr id="66" name="矩形: 圆角 65"/>
          <p:cNvSpPr/>
          <p:nvPr/>
        </p:nvSpPr>
        <p:spPr>
          <a:xfrm>
            <a:off x="5771848" y="5540660"/>
            <a:ext cx="1497797" cy="465265"/>
          </a:xfrm>
          <a:prstGeom prst="roundRect">
            <a:avLst>
              <a:gd name="adj" fmla="val 5000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67" name="文本框 66"/>
          <p:cNvSpPr txBox="1"/>
          <p:nvPr/>
        </p:nvSpPr>
        <p:spPr>
          <a:xfrm>
            <a:off x="5940582" y="5532760"/>
            <a:ext cx="1160328"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全链条</a:t>
            </a:r>
            <a:endParaRPr lang="zh-CN" altLang="en-US" sz="2400" b="1" dirty="0">
              <a:latin typeface="黑体" panose="02010609060101010101" charset="-122"/>
              <a:ea typeface="黑体" panose="02010609060101010101" charset="-122"/>
            </a:endParaRPr>
          </a:p>
        </p:txBody>
      </p:sp>
      <p:sp>
        <p:nvSpPr>
          <p:cNvPr id="69" name="文本框 68"/>
          <p:cNvSpPr txBox="1"/>
          <p:nvPr/>
        </p:nvSpPr>
        <p:spPr>
          <a:xfrm>
            <a:off x="7642946" y="5532759"/>
            <a:ext cx="1136793"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全方位</a:t>
            </a:r>
            <a:endParaRPr lang="zh-CN" altLang="en-US" sz="2400" b="1" dirty="0">
              <a:latin typeface="黑体" panose="02010609060101010101" charset="-122"/>
              <a:ea typeface="黑体" panose="02010609060101010101" charset="-122"/>
            </a:endParaRPr>
          </a:p>
        </p:txBody>
      </p:sp>
      <p:sp>
        <p:nvSpPr>
          <p:cNvPr id="71" name="文本框 70"/>
          <p:cNvSpPr txBox="1"/>
          <p:nvPr/>
        </p:nvSpPr>
        <p:spPr>
          <a:xfrm>
            <a:off x="9351619" y="5535179"/>
            <a:ext cx="1136793"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全覆盖</a:t>
            </a:r>
            <a:endParaRPr lang="zh-CN" altLang="en-US" sz="2400" b="1" dirty="0">
              <a:latin typeface="黑体" panose="02010609060101010101" charset="-122"/>
              <a:ea typeface="黑体" panose="02010609060101010101" charset="-122"/>
            </a:endParaRPr>
          </a:p>
        </p:txBody>
      </p:sp>
      <p:sp>
        <p:nvSpPr>
          <p:cNvPr id="73" name="文本框 72"/>
          <p:cNvSpPr txBox="1"/>
          <p:nvPr/>
        </p:nvSpPr>
        <p:spPr>
          <a:xfrm>
            <a:off x="5921004" y="6092183"/>
            <a:ext cx="1143548"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最广泛</a:t>
            </a:r>
            <a:endParaRPr lang="zh-CN" altLang="en-US" sz="2400" b="1" dirty="0">
              <a:latin typeface="黑体" panose="02010609060101010101" charset="-122"/>
              <a:ea typeface="黑体" panose="02010609060101010101" charset="-122"/>
            </a:endParaRPr>
          </a:p>
        </p:txBody>
      </p:sp>
      <p:sp>
        <p:nvSpPr>
          <p:cNvPr id="75" name="文本框 74"/>
          <p:cNvSpPr txBox="1"/>
          <p:nvPr/>
        </p:nvSpPr>
        <p:spPr>
          <a:xfrm>
            <a:off x="7626978" y="6112784"/>
            <a:ext cx="1227571"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最真实</a:t>
            </a:r>
            <a:endParaRPr lang="zh-CN" altLang="en-US" sz="2400" b="1" dirty="0">
              <a:latin typeface="黑体" panose="02010609060101010101" charset="-122"/>
              <a:ea typeface="黑体" panose="02010609060101010101" charset="-122"/>
            </a:endParaRPr>
          </a:p>
        </p:txBody>
      </p:sp>
      <p:sp>
        <p:nvSpPr>
          <p:cNvPr id="76" name="文本框 75"/>
          <p:cNvSpPr txBox="1"/>
          <p:nvPr/>
        </p:nvSpPr>
        <p:spPr>
          <a:xfrm>
            <a:off x="9318929" y="6101904"/>
            <a:ext cx="1227571" cy="461665"/>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最管用</a:t>
            </a:r>
            <a:endParaRPr lang="zh-CN" altLang="en-US" sz="2400" b="1" dirty="0">
              <a:latin typeface="黑体" panose="02010609060101010101" charset="-122"/>
              <a:ea typeface="黑体" panose="02010609060101010101" charset="-122"/>
            </a:endParaRPr>
          </a:p>
        </p:txBody>
      </p:sp>
      <p:cxnSp>
        <p:nvCxnSpPr>
          <p:cNvPr id="88" name="直接箭头连接符 87"/>
          <p:cNvCxnSpPr/>
          <p:nvPr/>
        </p:nvCxnSpPr>
        <p:spPr>
          <a:xfrm flipH="1">
            <a:off x="4899904" y="2844127"/>
            <a:ext cx="322580" cy="6985"/>
          </a:xfrm>
          <a:prstGeom prst="straightConnector1">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六边形 29"/>
          <p:cNvSpPr/>
          <p:nvPr/>
        </p:nvSpPr>
        <p:spPr>
          <a:xfrm>
            <a:off x="3161665" y="2089150"/>
            <a:ext cx="1769745" cy="1503680"/>
          </a:xfrm>
          <a:prstGeom prst="hexagon">
            <a:avLst/>
          </a:prstGeom>
          <a:solidFill>
            <a:schemeClr val="bg1"/>
          </a:solidFill>
          <a:ln w="31750" cap="rnd" cmpd="sng" algn="ctr">
            <a:solidFill>
              <a:srgbClr val="F54E1A"/>
            </a:solidFill>
            <a:prstDash val="solid"/>
            <a:round/>
          </a:ln>
          <a:effectLst>
            <a:outerShdw blurRad="76200" dist="50800" dir="5400000" algn="ctr" rotWithShape="0">
              <a:srgbClr val="F54E1A">
                <a:alpha val="20000"/>
              </a:srgbClr>
            </a:outerShdw>
          </a:effectLst>
        </p:spPr>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kern="0">
              <a:solidFill>
                <a:srgbClr val="FFFFFF"/>
              </a:solidFill>
              <a:latin typeface="黑体" panose="02010609060101010101" charset="-122"/>
              <a:ea typeface="黑体" panose="02010609060101010101" charset="-122"/>
            </a:endParaRPr>
          </a:p>
        </p:txBody>
      </p:sp>
      <p:sp>
        <p:nvSpPr>
          <p:cNvPr id="31" name="文本框 30"/>
          <p:cNvSpPr txBox="1"/>
          <p:nvPr/>
        </p:nvSpPr>
        <p:spPr>
          <a:xfrm>
            <a:off x="3051782" y="2389715"/>
            <a:ext cx="2011410" cy="954107"/>
          </a:xfrm>
          <a:prstGeom prst="rect">
            <a:avLst/>
          </a:prstGeom>
          <a:noFill/>
        </p:spPr>
        <p:txBody>
          <a:bodyPr wrap="square" rtlCol="0">
            <a:spAutoFit/>
          </a:bodyPr>
          <a:lstStyle>
            <a:defPPr>
              <a:defRPr lang="zh-CN"/>
            </a:defPPr>
            <a:lvl1pPr>
              <a:defRPr sz="3200" b="1">
                <a:gradFill>
                  <a:gsLst>
                    <a:gs pos="95402">
                      <a:srgbClr val="F54E1A"/>
                    </a:gs>
                    <a:gs pos="46552">
                      <a:srgbClr val="F97B20"/>
                    </a:gs>
                    <a:gs pos="0">
                      <a:srgbClr val="F54E1A">
                        <a:lumMod val="60000"/>
                        <a:lumOff val="40000"/>
                      </a:srgbClr>
                    </a:gs>
                  </a:gsLst>
                  <a:lin ang="2700000" scaled="0"/>
                </a:gradFill>
                <a:latin typeface="微软雅黑" panose="020B0503020204020204" charset="-122"/>
              </a:defRPr>
            </a:lvl1pPr>
          </a:lstStyle>
          <a:p>
            <a:pPr algn="ctr"/>
            <a:r>
              <a:rPr lang="zh-CN" altLang="zh-CN" dirty="0">
                <a:latin typeface="黑体" panose="02010609060101010101" charset="-122"/>
                <a:ea typeface="黑体" panose="02010609060101010101" charset="-122"/>
              </a:rPr>
              <a:t>全过程</a:t>
            </a:r>
            <a:endParaRPr lang="en-US" altLang="zh-CN" dirty="0">
              <a:latin typeface="黑体" panose="02010609060101010101" charset="-122"/>
              <a:ea typeface="黑体" panose="02010609060101010101" charset="-122"/>
            </a:endParaRPr>
          </a:p>
          <a:p>
            <a:pPr algn="ctr"/>
            <a:r>
              <a:rPr lang="zh-CN" altLang="zh-CN" sz="2400" dirty="0">
                <a:solidFill>
                  <a:srgbClr val="FFC000"/>
                </a:solidFill>
                <a:latin typeface="黑体" panose="02010609060101010101" charset="-122"/>
                <a:ea typeface="黑体" panose="02010609060101010101" charset="-122"/>
              </a:rPr>
              <a:t>人民民主</a:t>
            </a:r>
            <a:endParaRPr lang="zh-CN" altLang="en-US" sz="2400" dirty="0">
              <a:solidFill>
                <a:srgbClr val="FFC000"/>
              </a:solidFill>
              <a:latin typeface="黑体" panose="02010609060101010101" charset="-122"/>
              <a:ea typeface="黑体" panose="02010609060101010101" charset="-122"/>
            </a:endParaRPr>
          </a:p>
        </p:txBody>
      </p:sp>
      <p:cxnSp>
        <p:nvCxnSpPr>
          <p:cNvPr id="32" name="直接箭头连接符 31"/>
          <p:cNvCxnSpPr/>
          <p:nvPr/>
        </p:nvCxnSpPr>
        <p:spPr>
          <a:xfrm>
            <a:off x="5222484" y="1194914"/>
            <a:ext cx="0" cy="3823729"/>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56" name="矩形: 圆角 55"/>
          <p:cNvSpPr/>
          <p:nvPr/>
        </p:nvSpPr>
        <p:spPr>
          <a:xfrm>
            <a:off x="5771849" y="3355130"/>
            <a:ext cx="1092280" cy="1103064"/>
          </a:xfrm>
          <a:prstGeom prst="roundRect">
            <a:avLst>
              <a:gd name="adj" fmla="val 1511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57" name="文本框 56"/>
          <p:cNvSpPr txBox="1"/>
          <p:nvPr/>
        </p:nvSpPr>
        <p:spPr>
          <a:xfrm>
            <a:off x="5862627" y="3469752"/>
            <a:ext cx="910723" cy="830997"/>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民主选举</a:t>
            </a:r>
            <a:endParaRPr lang="zh-CN" altLang="en-US" sz="2400" b="1" dirty="0">
              <a:latin typeface="黑体" panose="02010609060101010101" charset="-122"/>
              <a:ea typeface="黑体" panose="02010609060101010101" charset="-122"/>
            </a:endParaRPr>
          </a:p>
        </p:txBody>
      </p:sp>
      <p:sp>
        <p:nvSpPr>
          <p:cNvPr id="58" name="矩形: 圆角 57"/>
          <p:cNvSpPr/>
          <p:nvPr/>
        </p:nvSpPr>
        <p:spPr>
          <a:xfrm>
            <a:off x="7039460" y="3355130"/>
            <a:ext cx="1092280" cy="1103064"/>
          </a:xfrm>
          <a:prstGeom prst="roundRect">
            <a:avLst>
              <a:gd name="adj" fmla="val 1511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59" name="文本框 58"/>
          <p:cNvSpPr txBox="1"/>
          <p:nvPr/>
        </p:nvSpPr>
        <p:spPr>
          <a:xfrm>
            <a:off x="7130238" y="3469752"/>
            <a:ext cx="910723" cy="830997"/>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民主协商</a:t>
            </a:r>
            <a:endParaRPr lang="zh-CN" altLang="en-US" sz="2400" b="1" dirty="0">
              <a:latin typeface="黑体" panose="02010609060101010101" charset="-122"/>
              <a:ea typeface="黑体" panose="02010609060101010101" charset="-122"/>
            </a:endParaRPr>
          </a:p>
        </p:txBody>
      </p:sp>
      <p:sp>
        <p:nvSpPr>
          <p:cNvPr id="60" name="矩形: 圆角 59"/>
          <p:cNvSpPr/>
          <p:nvPr/>
        </p:nvSpPr>
        <p:spPr>
          <a:xfrm>
            <a:off x="8233600" y="3355130"/>
            <a:ext cx="1092280" cy="1103064"/>
          </a:xfrm>
          <a:prstGeom prst="roundRect">
            <a:avLst>
              <a:gd name="adj" fmla="val 1511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61" name="文本框 60"/>
          <p:cNvSpPr txBox="1"/>
          <p:nvPr/>
        </p:nvSpPr>
        <p:spPr>
          <a:xfrm>
            <a:off x="8324378" y="3469752"/>
            <a:ext cx="910723" cy="830997"/>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民主决策</a:t>
            </a:r>
            <a:endParaRPr lang="zh-CN" altLang="en-US" sz="2400" b="1" dirty="0">
              <a:latin typeface="黑体" panose="02010609060101010101" charset="-122"/>
              <a:ea typeface="黑体" panose="02010609060101010101" charset="-122"/>
            </a:endParaRPr>
          </a:p>
        </p:txBody>
      </p:sp>
      <p:sp>
        <p:nvSpPr>
          <p:cNvPr id="62" name="矩形: 圆角 61"/>
          <p:cNvSpPr/>
          <p:nvPr/>
        </p:nvSpPr>
        <p:spPr>
          <a:xfrm>
            <a:off x="9471871" y="3355130"/>
            <a:ext cx="1092280" cy="1103064"/>
          </a:xfrm>
          <a:prstGeom prst="roundRect">
            <a:avLst>
              <a:gd name="adj" fmla="val 1511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63" name="文本框 62"/>
          <p:cNvSpPr txBox="1"/>
          <p:nvPr/>
        </p:nvSpPr>
        <p:spPr>
          <a:xfrm>
            <a:off x="9562649" y="3469752"/>
            <a:ext cx="910723" cy="830997"/>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民主管理</a:t>
            </a:r>
            <a:endParaRPr lang="zh-CN" altLang="en-US" sz="2400" b="1" dirty="0">
              <a:latin typeface="黑体" panose="02010609060101010101" charset="-122"/>
              <a:ea typeface="黑体" panose="02010609060101010101" charset="-122"/>
            </a:endParaRPr>
          </a:p>
        </p:txBody>
      </p:sp>
      <p:sp>
        <p:nvSpPr>
          <p:cNvPr id="64" name="矩形: 圆角 63"/>
          <p:cNvSpPr/>
          <p:nvPr/>
        </p:nvSpPr>
        <p:spPr>
          <a:xfrm>
            <a:off x="10671434" y="3355130"/>
            <a:ext cx="1092280" cy="1103064"/>
          </a:xfrm>
          <a:prstGeom prst="roundRect">
            <a:avLst>
              <a:gd name="adj" fmla="val 1511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zh-CN" sz="1000" dirty="0">
                <a:solidFill>
                  <a:schemeClr val="tx1"/>
                </a:solidFill>
                <a:latin typeface="黑体" panose="02010609060101010101" charset="-122"/>
                <a:ea typeface="黑体" panose="02010609060101010101" charset="-122"/>
              </a:rPr>
              <a:t>. </a:t>
            </a:r>
            <a:endParaRPr kumimoji="1" lang="en-US" altLang="zh-CN" sz="1000" dirty="0">
              <a:solidFill>
                <a:schemeClr val="tx1"/>
              </a:solidFill>
              <a:latin typeface="黑体" panose="02010609060101010101" charset="-122"/>
              <a:ea typeface="黑体" panose="02010609060101010101" charset="-122"/>
            </a:endParaRPr>
          </a:p>
        </p:txBody>
      </p:sp>
      <p:sp>
        <p:nvSpPr>
          <p:cNvPr id="65" name="文本框 64"/>
          <p:cNvSpPr txBox="1"/>
          <p:nvPr/>
        </p:nvSpPr>
        <p:spPr>
          <a:xfrm>
            <a:off x="10762212" y="3469752"/>
            <a:ext cx="910723" cy="830997"/>
          </a:xfrm>
          <a:prstGeom prst="rect">
            <a:avLst/>
          </a:prstGeom>
          <a:noFill/>
        </p:spPr>
        <p:txBody>
          <a:bodyPr wrap="square">
            <a:spAutoFit/>
          </a:bodyPr>
          <a:lstStyle/>
          <a:p>
            <a:pPr algn="ctr"/>
            <a:r>
              <a:rPr lang="zh-CN" altLang="en-US" sz="2400" b="1" dirty="0">
                <a:latin typeface="黑体" panose="02010609060101010101" charset="-122"/>
                <a:ea typeface="黑体" panose="02010609060101010101" charset="-122"/>
              </a:rPr>
              <a:t>民主监督</a:t>
            </a:r>
            <a:endParaRPr lang="zh-CN" altLang="en-US" sz="2400" b="1" dirty="0">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blinds(horizontal)">
                                      <p:cBhvr>
                                        <p:cTn id="22" dur="500"/>
                                        <p:tgtEl>
                                          <p:spTgt spid="8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blinds(horizontal)">
                                      <p:cBhvr>
                                        <p:cTn id="25" dur="500"/>
                                        <p:tgtEl>
                                          <p:spTgt spid="7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blinds(horizontal)">
                                      <p:cBhvr>
                                        <p:cTn id="28" dur="500"/>
                                        <p:tgtEl>
                                          <p:spTgt spid="8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blinds(horizontal)">
                                      <p:cBhvr>
                                        <p:cTn id="31" dur="500"/>
                                        <p:tgtEl>
                                          <p:spTgt spid="8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blinds(horizontal)">
                                      <p:cBhvr>
                                        <p:cTn id="34" dur="500"/>
                                        <p:tgtEl>
                                          <p:spTgt spid="79"/>
                                        </p:tgtEl>
                                      </p:cBhvr>
                                    </p:animEffect>
                                  </p:childTnLst>
                                </p:cTn>
                              </p:par>
                              <p:par>
                                <p:cTn id="35" presetID="3" presetClass="entr" presetSubtype="1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par>
                                <p:cTn id="38" presetID="3" presetClass="entr" presetSubtype="1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linds(horizontal)">
                                      <p:cBhvr>
                                        <p:cTn id="40" dur="500"/>
                                        <p:tgtEl>
                                          <p:spTgt spid="26"/>
                                        </p:tgtEl>
                                      </p:cBhvr>
                                    </p:animEffect>
                                  </p:childTnLst>
                                </p:cTn>
                              </p:par>
                              <p:par>
                                <p:cTn id="41" presetID="3" presetClass="entr" presetSubtype="1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linds(horizontal)">
                                      <p:cBhvr>
                                        <p:cTn id="43" dur="500"/>
                                        <p:tgtEl>
                                          <p:spTgt spid="2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linds(horizontal)">
                                      <p:cBhvr>
                                        <p:cTn id="49" dur="500"/>
                                        <p:tgtEl>
                                          <p:spTgt spid="28"/>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linds(horizontal)">
                                      <p:cBhvr>
                                        <p:cTn id="52" dur="500"/>
                                        <p:tgtEl>
                                          <p:spTgt spid="33"/>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linds(horizontal)">
                                      <p:cBhvr>
                                        <p:cTn id="55" dur="500"/>
                                        <p:tgtEl>
                                          <p:spTgt spid="3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linds(horizontal)">
                                      <p:cBhvr>
                                        <p:cTn id="58" dur="500"/>
                                        <p:tgtEl>
                                          <p:spTgt spid="3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blinds(horizontal)">
                                      <p:cBhvr>
                                        <p:cTn id="61" dur="500"/>
                                        <p:tgtEl>
                                          <p:spTgt spid="36"/>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blinds(horizontal)">
                                      <p:cBhvr>
                                        <p:cTn id="64" dur="500"/>
                                        <p:tgtEl>
                                          <p:spTgt spid="4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blinds(horizontal)">
                                      <p:cBhvr>
                                        <p:cTn id="67" dur="500"/>
                                        <p:tgtEl>
                                          <p:spTgt spid="4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blinds(horizontal)">
                                      <p:cBhvr>
                                        <p:cTn id="70" dur="500"/>
                                        <p:tgtEl>
                                          <p:spTgt spid="43"/>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blinds(horizontal)">
                                      <p:cBhvr>
                                        <p:cTn id="73" dur="500"/>
                                        <p:tgtEl>
                                          <p:spTgt spid="44"/>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blinds(horizontal)">
                                      <p:cBhvr>
                                        <p:cTn id="76" dur="500"/>
                                        <p:tgtEl>
                                          <p:spTgt spid="45"/>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blinds(horizontal)">
                                      <p:cBhvr>
                                        <p:cTn id="79" dur="500"/>
                                        <p:tgtEl>
                                          <p:spTgt spid="46"/>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blinds(horizontal)">
                                      <p:cBhvr>
                                        <p:cTn id="82" dur="500"/>
                                        <p:tgtEl>
                                          <p:spTgt spid="47"/>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blinds(horizontal)">
                                      <p:cBhvr>
                                        <p:cTn id="85" dur="500"/>
                                        <p:tgtEl>
                                          <p:spTgt spid="48"/>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blinds(horizontal)">
                                      <p:cBhvr>
                                        <p:cTn id="88" dur="500"/>
                                        <p:tgtEl>
                                          <p:spTgt spid="49"/>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blinds(horizontal)">
                                      <p:cBhvr>
                                        <p:cTn id="91" dur="500"/>
                                        <p:tgtEl>
                                          <p:spTgt spid="50"/>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blinds(horizontal)">
                                      <p:cBhvr>
                                        <p:cTn id="94" dur="500"/>
                                        <p:tgtEl>
                                          <p:spTgt spid="66"/>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blinds(horizontal)">
                                      <p:cBhvr>
                                        <p:cTn id="97" dur="500"/>
                                        <p:tgtEl>
                                          <p:spTgt spid="67"/>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blinds(horizontal)">
                                      <p:cBhvr>
                                        <p:cTn id="100" dur="500"/>
                                        <p:tgtEl>
                                          <p:spTgt spid="69"/>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blinds(horizontal)">
                                      <p:cBhvr>
                                        <p:cTn id="103" dur="500"/>
                                        <p:tgtEl>
                                          <p:spTgt spid="71"/>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blinds(horizontal)">
                                      <p:cBhvr>
                                        <p:cTn id="106" dur="500"/>
                                        <p:tgtEl>
                                          <p:spTgt spid="73"/>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Effect transition="in" filter="blinds(horizontal)">
                                      <p:cBhvr>
                                        <p:cTn id="109" dur="500"/>
                                        <p:tgtEl>
                                          <p:spTgt spid="75"/>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blinds(horizontal)">
                                      <p:cBhvr>
                                        <p:cTn id="112" dur="500"/>
                                        <p:tgtEl>
                                          <p:spTgt spid="76"/>
                                        </p:tgtEl>
                                      </p:cBhvr>
                                    </p:animEffect>
                                  </p:childTnLst>
                                </p:cTn>
                              </p:par>
                              <p:par>
                                <p:cTn id="113" presetID="3" presetClass="entr" presetSubtype="10" fill="hold" nodeType="withEffect">
                                  <p:stCondLst>
                                    <p:cond delay="0"/>
                                  </p:stCondLst>
                                  <p:childTnLst>
                                    <p:set>
                                      <p:cBhvr>
                                        <p:cTn id="114" dur="1" fill="hold">
                                          <p:stCondLst>
                                            <p:cond delay="0"/>
                                          </p:stCondLst>
                                        </p:cTn>
                                        <p:tgtEl>
                                          <p:spTgt spid="88"/>
                                        </p:tgtEl>
                                        <p:attrNameLst>
                                          <p:attrName>style.visibility</p:attrName>
                                        </p:attrNameLst>
                                      </p:cBhvr>
                                      <p:to>
                                        <p:strVal val="visible"/>
                                      </p:to>
                                    </p:set>
                                    <p:animEffect transition="in" filter="blinds(horizontal)">
                                      <p:cBhvr>
                                        <p:cTn id="115" dur="500"/>
                                        <p:tgtEl>
                                          <p:spTgt spid="88"/>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blinds(horizontal)">
                                      <p:cBhvr>
                                        <p:cTn id="118" dur="500"/>
                                        <p:tgtEl>
                                          <p:spTgt spid="30"/>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blinds(horizontal)">
                                      <p:cBhvr>
                                        <p:cTn id="121" dur="500"/>
                                        <p:tgtEl>
                                          <p:spTgt spid="31"/>
                                        </p:tgtEl>
                                      </p:cBhvr>
                                    </p:animEffect>
                                  </p:childTnLst>
                                </p:cTn>
                              </p:par>
                              <p:par>
                                <p:cTn id="122" presetID="3" presetClass="entr" presetSubtype="10" fill="hold" nodeType="with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blinds(horizontal)">
                                      <p:cBhvr>
                                        <p:cTn id="124" dur="500"/>
                                        <p:tgtEl>
                                          <p:spTgt spid="32"/>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blinds(horizontal)">
                                      <p:cBhvr>
                                        <p:cTn id="127" dur="500"/>
                                        <p:tgtEl>
                                          <p:spTgt spid="56"/>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57"/>
                                        </p:tgtEl>
                                        <p:attrNameLst>
                                          <p:attrName>style.visibility</p:attrName>
                                        </p:attrNameLst>
                                      </p:cBhvr>
                                      <p:to>
                                        <p:strVal val="visible"/>
                                      </p:to>
                                    </p:set>
                                    <p:animEffect transition="in" filter="blinds(horizontal)">
                                      <p:cBhvr>
                                        <p:cTn id="130" dur="500"/>
                                        <p:tgtEl>
                                          <p:spTgt spid="57"/>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58"/>
                                        </p:tgtEl>
                                        <p:attrNameLst>
                                          <p:attrName>style.visibility</p:attrName>
                                        </p:attrNameLst>
                                      </p:cBhvr>
                                      <p:to>
                                        <p:strVal val="visible"/>
                                      </p:to>
                                    </p:set>
                                    <p:animEffect transition="in" filter="blinds(horizontal)">
                                      <p:cBhvr>
                                        <p:cTn id="133" dur="500"/>
                                        <p:tgtEl>
                                          <p:spTgt spid="58"/>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59"/>
                                        </p:tgtEl>
                                        <p:attrNameLst>
                                          <p:attrName>style.visibility</p:attrName>
                                        </p:attrNameLst>
                                      </p:cBhvr>
                                      <p:to>
                                        <p:strVal val="visible"/>
                                      </p:to>
                                    </p:set>
                                    <p:animEffect transition="in" filter="blinds(horizontal)">
                                      <p:cBhvr>
                                        <p:cTn id="136" dur="500"/>
                                        <p:tgtEl>
                                          <p:spTgt spid="59"/>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blinds(horizontal)">
                                      <p:cBhvr>
                                        <p:cTn id="139" dur="500"/>
                                        <p:tgtEl>
                                          <p:spTgt spid="60"/>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61"/>
                                        </p:tgtEl>
                                        <p:attrNameLst>
                                          <p:attrName>style.visibility</p:attrName>
                                        </p:attrNameLst>
                                      </p:cBhvr>
                                      <p:to>
                                        <p:strVal val="visible"/>
                                      </p:to>
                                    </p:set>
                                    <p:animEffect transition="in" filter="blinds(horizontal)">
                                      <p:cBhvr>
                                        <p:cTn id="142" dur="500"/>
                                        <p:tgtEl>
                                          <p:spTgt spid="61"/>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blinds(horizontal)">
                                      <p:cBhvr>
                                        <p:cTn id="145" dur="500"/>
                                        <p:tgtEl>
                                          <p:spTgt spid="62"/>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blinds(horizontal)">
                                      <p:cBhvr>
                                        <p:cTn id="148" dur="500"/>
                                        <p:tgtEl>
                                          <p:spTgt spid="63"/>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in" filter="blinds(horizontal)">
                                      <p:cBhvr>
                                        <p:cTn id="151" dur="500"/>
                                        <p:tgtEl>
                                          <p:spTgt spid="64"/>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blinds(horizontal)">
                                      <p:cBhvr>
                                        <p:cTn id="15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P spid="80" grpId="0" animBg="1"/>
      <p:bldP spid="77" grpId="0" animBg="1"/>
      <p:bldP spid="81" grpId="0" animBg="1"/>
      <p:bldP spid="82" grpId="0" animBg="1"/>
      <p:bldP spid="79" grpId="0" animBg="1"/>
      <p:bldP spid="29" grpId="0" animBg="1"/>
      <p:bldP spid="28" grpId="0"/>
      <p:bldP spid="33" grpId="0" animBg="1"/>
      <p:bldP spid="34" grpId="0"/>
      <p:bldP spid="35" grpId="0" animBg="1"/>
      <p:bldP spid="36" grpId="0"/>
      <p:bldP spid="40" grpId="0" animBg="1"/>
      <p:bldP spid="41" grpId="0"/>
      <p:bldP spid="43" grpId="0" animBg="1"/>
      <p:bldP spid="44" grpId="0"/>
      <p:bldP spid="45" grpId="0" animBg="1"/>
      <p:bldP spid="46" grpId="0"/>
      <p:bldP spid="47" grpId="0" animBg="1"/>
      <p:bldP spid="48" grpId="0"/>
      <p:bldP spid="49" grpId="0" animBg="1"/>
      <p:bldP spid="50" grpId="0"/>
      <p:bldP spid="66" grpId="0" animBg="1"/>
      <p:bldP spid="67" grpId="0"/>
      <p:bldP spid="69" grpId="0"/>
      <p:bldP spid="71" grpId="0"/>
      <p:bldP spid="73" grpId="0"/>
      <p:bldP spid="75" grpId="0"/>
      <p:bldP spid="76" grpId="0"/>
      <p:bldP spid="30" grpId="0" bldLvl="0" animBg="1"/>
      <p:bldP spid="31" grpId="0"/>
      <p:bldP spid="56" grpId="0" animBg="1"/>
      <p:bldP spid="57" grpId="0"/>
      <p:bldP spid="58" grpId="0" animBg="1"/>
      <p:bldP spid="59" grpId="0"/>
      <p:bldP spid="60" grpId="0" animBg="1"/>
      <p:bldP spid="61" grpId="0"/>
      <p:bldP spid="62" grpId="0" animBg="1"/>
      <p:bldP spid="63" grpId="0"/>
      <p:bldP spid="64" grpId="0" animBg="1"/>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67981" y="308614"/>
            <a:ext cx="3198240" cy="637364"/>
            <a:chOff x="525411" y="454398"/>
            <a:chExt cx="3198240" cy="637364"/>
          </a:xfrm>
        </p:grpSpPr>
        <p:grpSp>
          <p:nvGrpSpPr>
            <p:cNvPr id="8" name="组合 7"/>
            <p:cNvGrpSpPr/>
            <p:nvPr/>
          </p:nvGrpSpPr>
          <p:grpSpPr>
            <a:xfrm>
              <a:off x="525411" y="454398"/>
              <a:ext cx="704950" cy="637364"/>
              <a:chOff x="1337683" y="2484282"/>
              <a:chExt cx="772300" cy="698258"/>
            </a:xfrm>
          </p:grpSpPr>
          <p:sp>
            <p:nvSpPr>
              <p:cNvPr id="13" name="Freeform 9"/>
              <p:cNvSpPr/>
              <p:nvPr/>
            </p:nvSpPr>
            <p:spPr bwMode="auto">
              <a:xfrm rot="5400000">
                <a:off x="1386353" y="2497575"/>
                <a:ext cx="698258" cy="671671"/>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gradFill flip="none" rotWithShape="1">
                <a:gsLst>
                  <a:gs pos="0">
                    <a:srgbClr val="F03E34"/>
                  </a:gs>
                  <a:gs pos="100000">
                    <a:srgbClr val="590004"/>
                  </a:gs>
                </a:gsLst>
                <a:lin ang="135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prstClr val="white"/>
                  </a:solidFill>
                  <a:latin typeface="Arial" panose="020B0604020202020204" pitchFamily="34" charset="0"/>
                  <a:ea typeface="思源黑体 CN Normal" panose="020B0400000000000000" pitchFamily="34" charset="-122"/>
                  <a:cs typeface="+mn-ea"/>
                  <a:sym typeface="Arial" panose="020B0604020202020204" pitchFamily="34" charset="0"/>
                </a:endParaRPr>
              </a:p>
            </p:txBody>
          </p:sp>
          <p:sp>
            <p:nvSpPr>
              <p:cNvPr id="11" name="文本框 10"/>
              <p:cNvSpPr txBox="1"/>
              <p:nvPr/>
            </p:nvSpPr>
            <p:spPr>
              <a:xfrm>
                <a:off x="1337683" y="2631101"/>
                <a:ext cx="772300" cy="403488"/>
              </a:xfrm>
              <a:prstGeom prst="rect">
                <a:avLst/>
              </a:prstGeom>
              <a:noFill/>
            </p:spPr>
            <p:txBody>
              <a:bodyPr wrap="square" rtlCol="0">
                <a:spAutoFit/>
              </a:bodyPr>
              <a:lstStyle/>
              <a:p>
                <a:pPr algn="ctr">
                  <a:defRPr/>
                </a:pPr>
                <a:r>
                  <a:rPr lang="en-US" altLang="zh-CN" b="1" dirty="0">
                    <a:solidFill>
                      <a:schemeClr val="bg1"/>
                    </a:solidFill>
                    <a:latin typeface="黑体" panose="02010609060101010101" charset="-122"/>
                    <a:ea typeface="黑体" panose="02010609060101010101" charset="-122"/>
                  </a:rPr>
                  <a:t>1</a:t>
                </a:r>
                <a:endParaRPr lang="en-US" altLang="zh-CN" b="1" dirty="0">
                  <a:solidFill>
                    <a:schemeClr val="bg1"/>
                  </a:solidFill>
                  <a:latin typeface="黑体" panose="02010609060101010101" charset="-122"/>
                  <a:ea typeface="黑体" panose="02010609060101010101" charset="-122"/>
                  <a:sym typeface="Arial" panose="020B0604020202020204" pitchFamily="34" charset="0"/>
                </a:endParaRPr>
              </a:p>
            </p:txBody>
          </p:sp>
        </p:grpSp>
        <p:sp>
          <p:nvSpPr>
            <p:cNvPr id="19" name="文本框 18"/>
            <p:cNvSpPr txBox="1"/>
            <p:nvPr/>
          </p:nvSpPr>
          <p:spPr>
            <a:xfrm>
              <a:off x="1243302" y="496504"/>
              <a:ext cx="2480349" cy="523220"/>
            </a:xfrm>
            <a:prstGeom prst="rect">
              <a:avLst/>
            </a:prstGeom>
            <a:noFill/>
          </p:spPr>
          <p:txBody>
            <a:bodyPr wrap="square" rtlCol="0">
              <a:spAutoFit/>
            </a:bodyPr>
            <a:lstStyle/>
            <a:p>
              <a:pPr algn="just"/>
              <a:r>
                <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cs typeface="阿里巴巴普惠体" panose="00020600040101010101" charset="-122"/>
                </a:rPr>
                <a:t>现代化的定义</a:t>
              </a:r>
              <a:endParaRPr lang="zh-CN" altLang="zh-CN" sz="2800" b="1" dirty="0">
                <a:gradFill>
                  <a:gsLst>
                    <a:gs pos="0">
                      <a:srgbClr val="F03E34"/>
                    </a:gs>
                    <a:gs pos="100000">
                      <a:srgbClr val="590004"/>
                    </a:gs>
                  </a:gsLst>
                  <a:lin ang="13500000" scaled="1"/>
                </a:gradFill>
                <a:effectLst>
                  <a:outerShdw blurRad="114300" dist="76200" algn="l" rotWithShape="0">
                    <a:schemeClr val="tx1">
                      <a:alpha val="12000"/>
                    </a:schemeClr>
                  </a:outerShdw>
                </a:effectLst>
                <a:latin typeface="黑体" panose="02010609060101010101" charset="-122"/>
                <a:ea typeface="黑体" panose="02010609060101010101" charset="-122"/>
                <a:cs typeface="阿里巴巴普惠体" panose="00020600040101010101" charset="-122"/>
              </a:endParaRPr>
            </a:p>
          </p:txBody>
        </p:sp>
      </p:grpSp>
      <p:cxnSp>
        <p:nvCxnSpPr>
          <p:cNvPr id="20" name="Straight Connector 28"/>
          <p:cNvCxnSpPr/>
          <p:nvPr/>
        </p:nvCxnSpPr>
        <p:spPr>
          <a:xfrm flipV="1">
            <a:off x="4053251" y="2209681"/>
            <a:ext cx="0" cy="4010365"/>
          </a:xfrm>
          <a:prstGeom prst="line">
            <a:avLst/>
          </a:prstGeom>
          <a:noFill/>
          <a:ln w="28575" cap="rnd">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21" name="Isosceles Triangle 37"/>
          <p:cNvSpPr/>
          <p:nvPr/>
        </p:nvSpPr>
        <p:spPr bwMode="auto">
          <a:xfrm rot="16200000">
            <a:off x="3712357" y="2724211"/>
            <a:ext cx="321091" cy="230233"/>
          </a:xfrm>
          <a:prstGeom prst="triangle">
            <a:avLst/>
          </a:prstGeom>
          <a:gradFill>
            <a:gsLst>
              <a:gs pos="0">
                <a:srgbClr val="F03E34"/>
              </a:gs>
              <a:gs pos="100000">
                <a:srgbClr val="59000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a:latin typeface="Arial" panose="020B0604020202020204" pitchFamily="34" charset="0"/>
              <a:ea typeface="思源黑体 CN Normal" panose="020B0400000000000000" pitchFamily="34" charset="-122"/>
              <a:sym typeface="思源宋体 CN" panose="02020400000000000000" pitchFamily="18" charset="-122"/>
            </a:endParaRPr>
          </a:p>
        </p:txBody>
      </p:sp>
      <p:sp>
        <p:nvSpPr>
          <p:cNvPr id="23" name="Isosceles Triangle 38"/>
          <p:cNvSpPr/>
          <p:nvPr/>
        </p:nvSpPr>
        <p:spPr bwMode="auto">
          <a:xfrm rot="5400000" flipH="1">
            <a:off x="4073055" y="2724211"/>
            <a:ext cx="321091" cy="230233"/>
          </a:xfrm>
          <a:prstGeom prst="triangle">
            <a:avLst/>
          </a:prstGeom>
          <a:gradFill>
            <a:gsLst>
              <a:gs pos="0">
                <a:srgbClr val="F03E34"/>
              </a:gs>
              <a:gs pos="100000">
                <a:srgbClr val="59000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a:latin typeface="Arial" panose="020B0604020202020204" pitchFamily="34" charset="0"/>
              <a:ea typeface="思源黑体 CN Normal" panose="020B0400000000000000" pitchFamily="34" charset="-122"/>
              <a:sym typeface="思源宋体 CN" panose="02020400000000000000" pitchFamily="18" charset="-122"/>
            </a:endParaRPr>
          </a:p>
        </p:txBody>
      </p:sp>
      <p:sp>
        <p:nvSpPr>
          <p:cNvPr id="24" name="Isosceles Triangle 47"/>
          <p:cNvSpPr/>
          <p:nvPr/>
        </p:nvSpPr>
        <p:spPr bwMode="auto">
          <a:xfrm rot="16200000">
            <a:off x="3712357" y="3566637"/>
            <a:ext cx="321091" cy="230233"/>
          </a:xfrm>
          <a:prstGeom prst="triangle">
            <a:avLst/>
          </a:prstGeom>
          <a:gradFill>
            <a:gsLst>
              <a:gs pos="0">
                <a:srgbClr val="F03E34"/>
              </a:gs>
              <a:gs pos="100000">
                <a:srgbClr val="59000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a:latin typeface="Arial" panose="020B0604020202020204" pitchFamily="34" charset="0"/>
              <a:ea typeface="思源黑体 CN Normal" panose="020B0400000000000000" pitchFamily="34" charset="-122"/>
              <a:sym typeface="思源宋体 CN" panose="02020400000000000000" pitchFamily="18" charset="-122"/>
            </a:endParaRPr>
          </a:p>
        </p:txBody>
      </p:sp>
      <p:sp>
        <p:nvSpPr>
          <p:cNvPr id="25" name="Isosceles Triangle 48"/>
          <p:cNvSpPr/>
          <p:nvPr/>
        </p:nvSpPr>
        <p:spPr bwMode="auto">
          <a:xfrm rot="5400000" flipH="1">
            <a:off x="4073055" y="3566637"/>
            <a:ext cx="321091" cy="230233"/>
          </a:xfrm>
          <a:prstGeom prst="triangle">
            <a:avLst/>
          </a:prstGeom>
          <a:gradFill>
            <a:gsLst>
              <a:gs pos="0">
                <a:srgbClr val="F03E34"/>
              </a:gs>
              <a:gs pos="100000">
                <a:srgbClr val="59000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a:latin typeface="Arial" panose="020B0604020202020204" pitchFamily="34" charset="0"/>
              <a:ea typeface="思源黑体 CN Normal" panose="020B0400000000000000" pitchFamily="34" charset="-122"/>
              <a:sym typeface="思源宋体 CN" panose="02020400000000000000" pitchFamily="18" charset="-122"/>
            </a:endParaRPr>
          </a:p>
        </p:txBody>
      </p:sp>
      <p:sp>
        <p:nvSpPr>
          <p:cNvPr id="2464" name="Isosceles Triangle 57"/>
          <p:cNvSpPr/>
          <p:nvPr/>
        </p:nvSpPr>
        <p:spPr bwMode="auto">
          <a:xfrm rot="16200000">
            <a:off x="3712356" y="4728094"/>
            <a:ext cx="321091" cy="230233"/>
          </a:xfrm>
          <a:prstGeom prst="triangle">
            <a:avLst/>
          </a:prstGeom>
          <a:gradFill>
            <a:gsLst>
              <a:gs pos="0">
                <a:srgbClr val="F03E34"/>
              </a:gs>
              <a:gs pos="100000">
                <a:srgbClr val="59000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a:latin typeface="Arial" panose="020B0604020202020204" pitchFamily="34" charset="0"/>
              <a:ea typeface="思源黑体 CN Normal" panose="020B0400000000000000" pitchFamily="34" charset="-122"/>
              <a:sym typeface="思源宋体 CN" panose="02020400000000000000" pitchFamily="18" charset="-122"/>
            </a:endParaRPr>
          </a:p>
        </p:txBody>
      </p:sp>
      <p:sp>
        <p:nvSpPr>
          <p:cNvPr id="2465" name="Isosceles Triangle 58"/>
          <p:cNvSpPr/>
          <p:nvPr/>
        </p:nvSpPr>
        <p:spPr bwMode="auto">
          <a:xfrm rot="5400000" flipH="1">
            <a:off x="4074897" y="4733384"/>
            <a:ext cx="321091" cy="230233"/>
          </a:xfrm>
          <a:prstGeom prst="triangle">
            <a:avLst/>
          </a:prstGeom>
          <a:gradFill>
            <a:gsLst>
              <a:gs pos="0">
                <a:srgbClr val="F03E34"/>
              </a:gs>
              <a:gs pos="100000">
                <a:srgbClr val="59000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dirty="0">
              <a:latin typeface="Arial" panose="020B0604020202020204" pitchFamily="34" charset="0"/>
              <a:ea typeface="思源黑体 CN Normal" panose="020B0400000000000000" pitchFamily="34" charset="-122"/>
              <a:sym typeface="思源宋体 CN" panose="02020400000000000000" pitchFamily="18" charset="-122"/>
            </a:endParaRPr>
          </a:p>
        </p:txBody>
      </p:sp>
      <p:sp>
        <p:nvSpPr>
          <p:cNvPr id="2484" name="文本框 2483"/>
          <p:cNvSpPr txBox="1"/>
          <p:nvPr/>
        </p:nvSpPr>
        <p:spPr>
          <a:xfrm>
            <a:off x="4408149" y="4588151"/>
            <a:ext cx="5916063" cy="1273875"/>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r>
              <a:rPr lang="zh-CN" altLang="zh-CN" dirty="0"/>
              <a:t>传统社会经由现代化</a:t>
            </a:r>
            <a:r>
              <a:rPr lang="zh-CN" altLang="en-US" dirty="0"/>
              <a:t>而</a:t>
            </a:r>
            <a:r>
              <a:rPr lang="zh-CN" altLang="zh-CN" dirty="0"/>
              <a:t>进入现代社会的过程</a:t>
            </a:r>
            <a:r>
              <a:rPr lang="zh-CN" altLang="en-US" dirty="0"/>
              <a:t>。</a:t>
            </a:r>
            <a:endParaRPr lang="en-US" altLang="zh-CN" dirty="0"/>
          </a:p>
          <a:p>
            <a:r>
              <a:rPr lang="zh-CN" altLang="zh-CN" dirty="0"/>
              <a:t>时间</a:t>
            </a:r>
            <a:r>
              <a:rPr lang="zh-CN" altLang="en-US" dirty="0"/>
              <a:t>：</a:t>
            </a:r>
            <a:r>
              <a:rPr lang="zh-CN" altLang="zh-CN" dirty="0"/>
              <a:t>从文艺复兴和大航海时代开始，</a:t>
            </a:r>
            <a:endParaRPr lang="en-US" altLang="zh-CN" dirty="0"/>
          </a:p>
          <a:p>
            <a:r>
              <a:rPr lang="en-US" altLang="zh-CN" dirty="0"/>
              <a:t>      </a:t>
            </a:r>
            <a:r>
              <a:rPr lang="zh-CN" altLang="zh-CN" dirty="0"/>
              <a:t>到</a:t>
            </a:r>
            <a:r>
              <a:rPr lang="en-US" altLang="zh-CN" dirty="0"/>
              <a:t>19</a:t>
            </a:r>
            <a:r>
              <a:rPr lang="zh-CN" altLang="zh-CN" dirty="0"/>
              <a:t>世纪中叶第一次工业革命结束而初步定型的。</a:t>
            </a:r>
            <a:endParaRPr lang="zh-CN" altLang="zh-CN" dirty="0"/>
          </a:p>
        </p:txBody>
      </p:sp>
      <p:sp>
        <p:nvSpPr>
          <p:cNvPr id="2486" name="文本框 2485"/>
          <p:cNvSpPr txBox="1"/>
          <p:nvPr/>
        </p:nvSpPr>
        <p:spPr>
          <a:xfrm>
            <a:off x="4348716" y="2664050"/>
            <a:ext cx="6804833" cy="369332"/>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pPr>
              <a:lnSpc>
                <a:spcPct val="100000"/>
              </a:lnSpc>
            </a:pPr>
            <a:r>
              <a:rPr lang="zh-CN" altLang="en-US" dirty="0"/>
              <a:t>特征：开始</a:t>
            </a:r>
            <a:r>
              <a:rPr lang="zh-CN" altLang="zh-CN" dirty="0"/>
              <a:t>使用石器工具，以狩猎、采集为生，有了自己的语言。</a:t>
            </a:r>
            <a:endParaRPr lang="zh-CN" altLang="en-US" dirty="0"/>
          </a:p>
        </p:txBody>
      </p:sp>
      <p:sp>
        <p:nvSpPr>
          <p:cNvPr id="2489" name="矩形 2488"/>
          <p:cNvSpPr/>
          <p:nvPr/>
        </p:nvSpPr>
        <p:spPr>
          <a:xfrm>
            <a:off x="2193988" y="1414983"/>
            <a:ext cx="5684738" cy="727411"/>
          </a:xfrm>
          <a:prstGeom prst="rect">
            <a:avLst/>
          </a:prstGeom>
          <a:gradFill>
            <a:gsLst>
              <a:gs pos="31000">
                <a:srgbClr val="C62222"/>
              </a:gs>
              <a:gs pos="100000">
                <a:srgbClr val="FF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a typeface="思源宋体 CN" panose="02020400000000000000" pitchFamily="18" charset="-122"/>
              <a:sym typeface="思源宋体 CN" panose="02020400000000000000" pitchFamily="18" charset="-122"/>
            </a:endParaRPr>
          </a:p>
        </p:txBody>
      </p:sp>
      <p:sp>
        <p:nvSpPr>
          <p:cNvPr id="2491" name="文本框 2490"/>
          <p:cNvSpPr txBox="1"/>
          <p:nvPr/>
        </p:nvSpPr>
        <p:spPr>
          <a:xfrm>
            <a:off x="2504360" y="1578464"/>
            <a:ext cx="5076654" cy="400110"/>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pPr>
              <a:lnSpc>
                <a:spcPct val="100000"/>
              </a:lnSpc>
            </a:pPr>
            <a:r>
              <a:rPr lang="zh-CN" altLang="zh-CN" sz="2000" b="1" dirty="0">
                <a:solidFill>
                  <a:schemeClr val="bg1"/>
                </a:solidFill>
                <a:effectLst>
                  <a:outerShdw blurRad="38100" dist="38100" dir="2700000" algn="tl">
                    <a:srgbClr val="000000">
                      <a:alpha val="43137"/>
                    </a:srgbClr>
                  </a:outerShdw>
                </a:effectLst>
              </a:rPr>
              <a:t>纵观人类社会，已经经历了三次重大变革。</a:t>
            </a:r>
            <a:endParaRPr lang="zh-CN" altLang="en-US" sz="2000" b="1" dirty="0">
              <a:solidFill>
                <a:schemeClr val="bg1"/>
              </a:solidFill>
              <a:effectLst>
                <a:outerShdw blurRad="38100" dist="38100" dir="2700000" algn="tl">
                  <a:srgbClr val="000000">
                    <a:alpha val="43137"/>
                  </a:srgbClr>
                </a:outerShdw>
              </a:effectLst>
            </a:endParaRPr>
          </a:p>
        </p:txBody>
      </p:sp>
      <p:sp>
        <p:nvSpPr>
          <p:cNvPr id="2515" name="文本框 2514"/>
          <p:cNvSpPr txBox="1"/>
          <p:nvPr/>
        </p:nvSpPr>
        <p:spPr>
          <a:xfrm>
            <a:off x="1094386" y="2657314"/>
            <a:ext cx="2602612" cy="369332"/>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pPr>
              <a:lnSpc>
                <a:spcPct val="100000"/>
              </a:lnSpc>
            </a:pPr>
            <a:r>
              <a:rPr lang="zh-CN" altLang="zh-CN" dirty="0"/>
              <a:t>第一次</a:t>
            </a:r>
            <a:r>
              <a:rPr lang="zh-CN" altLang="en-US" dirty="0"/>
              <a:t>大变革 </a:t>
            </a:r>
            <a:r>
              <a:rPr lang="zh-CN" altLang="zh-CN" dirty="0">
                <a:solidFill>
                  <a:srgbClr val="C00000"/>
                </a:solidFill>
              </a:rPr>
              <a:t>原始社会</a:t>
            </a:r>
            <a:endParaRPr lang="zh-CN" altLang="en-US" dirty="0">
              <a:solidFill>
                <a:srgbClr val="C00000"/>
              </a:solidFill>
            </a:endParaRPr>
          </a:p>
        </p:txBody>
      </p:sp>
      <p:sp>
        <p:nvSpPr>
          <p:cNvPr id="2518" name="文本框 2517"/>
          <p:cNvSpPr txBox="1"/>
          <p:nvPr/>
        </p:nvSpPr>
        <p:spPr>
          <a:xfrm>
            <a:off x="1097128" y="3497087"/>
            <a:ext cx="2602612" cy="369332"/>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pPr>
              <a:lnSpc>
                <a:spcPct val="100000"/>
              </a:lnSpc>
            </a:pPr>
            <a:r>
              <a:rPr lang="zh-CN" altLang="zh-CN" dirty="0"/>
              <a:t>第</a:t>
            </a:r>
            <a:r>
              <a:rPr lang="zh-CN" altLang="en-US" dirty="0"/>
              <a:t>二</a:t>
            </a:r>
            <a:r>
              <a:rPr lang="zh-CN" altLang="zh-CN" dirty="0"/>
              <a:t>次</a:t>
            </a:r>
            <a:r>
              <a:rPr lang="zh-CN" altLang="en-US" dirty="0"/>
              <a:t>大变革 </a:t>
            </a:r>
            <a:r>
              <a:rPr lang="zh-CN" altLang="zh-CN" dirty="0">
                <a:solidFill>
                  <a:srgbClr val="C00000"/>
                </a:solidFill>
              </a:rPr>
              <a:t>农业社会</a:t>
            </a:r>
            <a:endParaRPr lang="zh-CN" altLang="en-US" dirty="0">
              <a:solidFill>
                <a:srgbClr val="C00000"/>
              </a:solidFill>
            </a:endParaRPr>
          </a:p>
        </p:txBody>
      </p:sp>
      <p:sp>
        <p:nvSpPr>
          <p:cNvPr id="2520" name="文本框 2519"/>
          <p:cNvSpPr txBox="1"/>
          <p:nvPr/>
        </p:nvSpPr>
        <p:spPr>
          <a:xfrm>
            <a:off x="4348717" y="3400163"/>
            <a:ext cx="6886346" cy="858377"/>
          </a:xfrm>
          <a:prstGeom prst="rect">
            <a:avLst/>
          </a:prstGeom>
          <a:noFill/>
        </p:spPr>
        <p:txBody>
          <a:bodyPr wrap="square">
            <a:spAutoFit/>
          </a:bodyPr>
          <a:lstStyle>
            <a:defPPr>
              <a:defRPr lang="zh-CN"/>
            </a:defPPr>
            <a:lvl1pPr algn="just">
              <a:lnSpc>
                <a:spcPct val="100000"/>
              </a:lnSpc>
              <a:defRPr>
                <a:latin typeface="黑体" panose="02010609060101010101" charset="-122"/>
                <a:ea typeface="黑体" panose="02010609060101010101" charset="-122"/>
              </a:defRPr>
            </a:lvl1pPr>
          </a:lstStyle>
          <a:p>
            <a:pPr>
              <a:lnSpc>
                <a:spcPct val="150000"/>
              </a:lnSpc>
            </a:pPr>
            <a:r>
              <a:rPr lang="zh-CN" altLang="zh-CN" dirty="0"/>
              <a:t>由原始社会进入以农耕经济为基础的传统社会</a:t>
            </a:r>
            <a:r>
              <a:rPr lang="zh-CN" altLang="en-US" dirty="0"/>
              <a:t>。</a:t>
            </a:r>
            <a:endParaRPr lang="en-US" altLang="zh-CN" dirty="0"/>
          </a:p>
          <a:p>
            <a:pPr>
              <a:lnSpc>
                <a:spcPct val="150000"/>
              </a:lnSpc>
            </a:pPr>
            <a:r>
              <a:rPr lang="zh-CN" altLang="en-US" dirty="0"/>
              <a:t>特征：</a:t>
            </a:r>
            <a:r>
              <a:rPr lang="zh-CN" altLang="zh-CN" dirty="0"/>
              <a:t>熟练使用金属工具，开始大规模农业生产，形成定居生活。</a:t>
            </a:r>
            <a:endParaRPr lang="zh-CN" altLang="en-US" dirty="0"/>
          </a:p>
        </p:txBody>
      </p:sp>
      <p:sp>
        <p:nvSpPr>
          <p:cNvPr id="2521" name="文本框 2520"/>
          <p:cNvSpPr txBox="1"/>
          <p:nvPr/>
        </p:nvSpPr>
        <p:spPr>
          <a:xfrm>
            <a:off x="1088099" y="4658544"/>
            <a:ext cx="2602612" cy="369332"/>
          </a:xfrm>
          <a:prstGeom prst="rect">
            <a:avLst/>
          </a:prstGeom>
          <a:noFill/>
        </p:spPr>
        <p:txBody>
          <a:bodyPr wrap="square">
            <a:spAutoFit/>
          </a:bodyPr>
          <a:lstStyle>
            <a:defPPr>
              <a:defRPr lang="zh-CN"/>
            </a:defPPr>
            <a:lvl1pPr algn="just">
              <a:lnSpc>
                <a:spcPct val="150000"/>
              </a:lnSpc>
              <a:defRPr>
                <a:latin typeface="黑体" panose="02010609060101010101" charset="-122"/>
                <a:ea typeface="黑体" panose="02010609060101010101" charset="-122"/>
              </a:defRPr>
            </a:lvl1pPr>
          </a:lstStyle>
          <a:p>
            <a:pPr>
              <a:lnSpc>
                <a:spcPct val="100000"/>
              </a:lnSpc>
            </a:pPr>
            <a:r>
              <a:rPr lang="zh-CN" altLang="zh-CN" dirty="0"/>
              <a:t>第</a:t>
            </a:r>
            <a:r>
              <a:rPr lang="zh-CN" altLang="en-US" dirty="0"/>
              <a:t>三</a:t>
            </a:r>
            <a:r>
              <a:rPr lang="zh-CN" altLang="zh-CN" dirty="0"/>
              <a:t>次</a:t>
            </a:r>
            <a:r>
              <a:rPr lang="zh-CN" altLang="en-US" dirty="0"/>
              <a:t>大变革   </a:t>
            </a:r>
            <a:r>
              <a:rPr lang="zh-CN" altLang="en-US" dirty="0">
                <a:solidFill>
                  <a:srgbClr val="C00000"/>
                </a:solidFill>
              </a:rPr>
              <a:t>现代化</a:t>
            </a:r>
            <a:endParaRPr lang="zh-CN" altLang="en-US" dirty="0">
              <a:solidFill>
                <a:srgbClr val="C00000"/>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489"/>
                                        </p:tgtEl>
                                        <p:attrNameLst>
                                          <p:attrName>style.visibility</p:attrName>
                                        </p:attrNameLst>
                                      </p:cBhvr>
                                      <p:to>
                                        <p:strVal val="visible"/>
                                      </p:to>
                                    </p:set>
                                    <p:animEffect transition="in" filter="wipe(down)">
                                      <p:cBhvr>
                                        <p:cTn id="14" dur="500"/>
                                        <p:tgtEl>
                                          <p:spTgt spid="2489"/>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491"/>
                                        </p:tgtEl>
                                        <p:attrNameLst>
                                          <p:attrName>style.visibility</p:attrName>
                                        </p:attrNameLst>
                                      </p:cBhvr>
                                      <p:to>
                                        <p:strVal val="visible"/>
                                      </p:to>
                                    </p:set>
                                    <p:anim calcmode="lin" valueType="num">
                                      <p:cBhvr additive="base">
                                        <p:cTn id="17" dur="500"/>
                                        <p:tgtEl>
                                          <p:spTgt spid="2491"/>
                                        </p:tgtEl>
                                        <p:attrNameLst>
                                          <p:attrName>ppt_y</p:attrName>
                                        </p:attrNameLst>
                                      </p:cBhvr>
                                      <p:tavLst>
                                        <p:tav tm="0">
                                          <p:val>
                                            <p:strVal val="#ppt_y+#ppt_h*1.125000"/>
                                          </p:val>
                                        </p:tav>
                                        <p:tav tm="100000">
                                          <p:val>
                                            <p:strVal val="#ppt_y"/>
                                          </p:val>
                                        </p:tav>
                                      </p:tavLst>
                                    </p:anim>
                                    <p:animEffect transition="in" filter="wipe(up)">
                                      <p:cBhvr>
                                        <p:cTn id="18" dur="500"/>
                                        <p:tgtEl>
                                          <p:spTgt spid="249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linds(horizontal)">
                                      <p:cBhvr>
                                        <p:cTn id="35" dur="500"/>
                                        <p:tgtEl>
                                          <p:spTgt spid="2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464"/>
                                        </p:tgtEl>
                                        <p:attrNameLst>
                                          <p:attrName>style.visibility</p:attrName>
                                        </p:attrNameLst>
                                      </p:cBhvr>
                                      <p:to>
                                        <p:strVal val="visible"/>
                                      </p:to>
                                    </p:set>
                                    <p:animEffect transition="in" filter="blinds(horizontal)">
                                      <p:cBhvr>
                                        <p:cTn id="38" dur="500"/>
                                        <p:tgtEl>
                                          <p:spTgt spid="246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465"/>
                                        </p:tgtEl>
                                        <p:attrNameLst>
                                          <p:attrName>style.visibility</p:attrName>
                                        </p:attrNameLst>
                                      </p:cBhvr>
                                      <p:to>
                                        <p:strVal val="visible"/>
                                      </p:to>
                                    </p:set>
                                    <p:animEffect transition="in" filter="blinds(horizontal)">
                                      <p:cBhvr>
                                        <p:cTn id="41" dur="500"/>
                                        <p:tgtEl>
                                          <p:spTgt spid="246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484"/>
                                        </p:tgtEl>
                                        <p:attrNameLst>
                                          <p:attrName>style.visibility</p:attrName>
                                        </p:attrNameLst>
                                      </p:cBhvr>
                                      <p:to>
                                        <p:strVal val="visible"/>
                                      </p:to>
                                    </p:set>
                                    <p:animEffect transition="in" filter="blinds(horizontal)">
                                      <p:cBhvr>
                                        <p:cTn id="44" dur="500"/>
                                        <p:tgtEl>
                                          <p:spTgt spid="2484"/>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486"/>
                                        </p:tgtEl>
                                        <p:attrNameLst>
                                          <p:attrName>style.visibility</p:attrName>
                                        </p:attrNameLst>
                                      </p:cBhvr>
                                      <p:to>
                                        <p:strVal val="visible"/>
                                      </p:to>
                                    </p:set>
                                    <p:animEffect transition="in" filter="blinds(horizontal)">
                                      <p:cBhvr>
                                        <p:cTn id="47" dur="500"/>
                                        <p:tgtEl>
                                          <p:spTgt spid="248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515"/>
                                        </p:tgtEl>
                                        <p:attrNameLst>
                                          <p:attrName>style.visibility</p:attrName>
                                        </p:attrNameLst>
                                      </p:cBhvr>
                                      <p:to>
                                        <p:strVal val="visible"/>
                                      </p:to>
                                    </p:set>
                                    <p:animEffect transition="in" filter="blinds(horizontal)">
                                      <p:cBhvr>
                                        <p:cTn id="50" dur="500"/>
                                        <p:tgtEl>
                                          <p:spTgt spid="2515"/>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518"/>
                                        </p:tgtEl>
                                        <p:attrNameLst>
                                          <p:attrName>style.visibility</p:attrName>
                                        </p:attrNameLst>
                                      </p:cBhvr>
                                      <p:to>
                                        <p:strVal val="visible"/>
                                      </p:to>
                                    </p:set>
                                    <p:animEffect transition="in" filter="blinds(horizontal)">
                                      <p:cBhvr>
                                        <p:cTn id="53" dur="500"/>
                                        <p:tgtEl>
                                          <p:spTgt spid="2518"/>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520"/>
                                        </p:tgtEl>
                                        <p:attrNameLst>
                                          <p:attrName>style.visibility</p:attrName>
                                        </p:attrNameLst>
                                      </p:cBhvr>
                                      <p:to>
                                        <p:strVal val="visible"/>
                                      </p:to>
                                    </p:set>
                                    <p:animEffect transition="in" filter="blinds(horizontal)">
                                      <p:cBhvr>
                                        <p:cTn id="56" dur="500"/>
                                        <p:tgtEl>
                                          <p:spTgt spid="252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521"/>
                                        </p:tgtEl>
                                        <p:attrNameLst>
                                          <p:attrName>style.visibility</p:attrName>
                                        </p:attrNameLst>
                                      </p:cBhvr>
                                      <p:to>
                                        <p:strVal val="visible"/>
                                      </p:to>
                                    </p:set>
                                    <p:animEffect transition="in" filter="blinds(horizontal)">
                                      <p:cBhvr>
                                        <p:cTn id="59" dur="500"/>
                                        <p:tgtEl>
                                          <p:spTgt spid="2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464" grpId="0" animBg="1"/>
      <p:bldP spid="2465" grpId="0" animBg="1"/>
      <p:bldP spid="2484" grpId="0"/>
      <p:bldP spid="2486" grpId="0"/>
      <p:bldP spid="2489" grpId="0" bldLvl="0" animBg="1"/>
      <p:bldP spid="2491" grpId="0"/>
      <p:bldP spid="2515" grpId="0"/>
      <p:bldP spid="2518" grpId="0"/>
      <p:bldP spid="2520" grpId="0"/>
      <p:bldP spid="25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custDataLst>
              <p:tags r:id="rId1"/>
            </p:custDataLst>
          </p:nvPr>
        </p:nvSpPr>
        <p:spPr>
          <a:xfrm>
            <a:off x="10509061" y="1519463"/>
            <a:ext cx="720000" cy="468000"/>
          </a:xfrm>
          <a:prstGeom prst="rect">
            <a:avLst/>
          </a:prstGeom>
          <a:solidFill>
            <a:schemeClr val="accent1"/>
          </a:solidFill>
          <a:ln cap="sq">
            <a:noFill/>
          </a:ln>
        </p:spPr>
        <p:txBody>
          <a:bodyPr vert="horz" wrap="square" lIns="0" tIns="0" rIns="0" bIns="0" rtlCol="0" anchor="ctr"/>
          <a:lstStyle/>
          <a:p>
            <a:pPr algn="ctr"/>
            <a:r>
              <a:rPr kumimoji="1" lang="en-US" altLang="zh-CN" sz="24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03</a:t>
            </a:r>
            <a:endParaRPr kumimoji="1" lang="zh-CN" altLang="en-US"/>
          </a:p>
        </p:txBody>
      </p:sp>
      <p:sp>
        <p:nvSpPr>
          <p:cNvPr id="14" name="标题 1"/>
          <p:cNvSpPr txBox="1"/>
          <p:nvPr/>
        </p:nvSpPr>
        <p:spPr>
          <a:xfrm>
            <a:off x="7746436" y="2173698"/>
            <a:ext cx="2340000" cy="373359"/>
          </a:xfrm>
          <a:prstGeom prst="rect">
            <a:avLst/>
          </a:prstGeom>
          <a:noFill/>
          <a:ln w="12700" cap="sq">
            <a:noFill/>
            <a:miter/>
          </a:ln>
        </p:spPr>
        <p:txBody>
          <a:bodyPr vert="horz" wrap="square" lIns="0" tIns="0" rIns="0" bIns="0" rtlCol="0" anchor="ctr"/>
          <a:lstStyle/>
          <a:p>
            <a:pPr algn="ctr"/>
            <a:endParaRPr kumimoji="1" lang="zh-CN" altLang="en-US"/>
          </a:p>
        </p:txBody>
      </p:sp>
      <p:sp>
        <p:nvSpPr>
          <p:cNvPr id="15" name="标题 1"/>
          <p:cNvSpPr txBox="1"/>
          <p:nvPr>
            <p:custDataLst>
              <p:tags r:id="rId2"/>
            </p:custDataLst>
          </p:nvPr>
        </p:nvSpPr>
        <p:spPr>
          <a:xfrm>
            <a:off x="9719945" y="2173605"/>
            <a:ext cx="2237740" cy="4068445"/>
          </a:xfrm>
          <a:prstGeom prst="rect">
            <a:avLst/>
          </a:prstGeom>
          <a:noFill/>
          <a:ln>
            <a:noFill/>
          </a:ln>
        </p:spPr>
        <p:txBody>
          <a:bodyPr vert="horz" wrap="square" lIns="0" tIns="0" rIns="0" bIns="0" rtlCol="0" anchor="t"/>
          <a:lstStyle/>
          <a:p>
            <a:pPr algn="just"/>
            <a:r>
              <a:rPr kumimoji="1" lang="en-US" altLang="zh-CN" sz="20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rPr>
              <a:t>聚焦建设社会主义文化强国，坚持马克思主义在意识形态领域指导地位的根本制度，健全文化事业、文化产业发展体制机制，推动文化繁荣，丰富人民精神文化生活，提升国家文化软实力和中华文化影响力。</a:t>
            </a:r>
            <a:endParaRPr kumimoji="1" lang="en-US" altLang="zh-CN" sz="20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4"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进一步全面深化改革的总目标</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25" name="矩形: 圆角 1"/>
          <p:cNvSpPr/>
          <p:nvPr/>
        </p:nvSpPr>
        <p:spPr>
          <a:xfrm>
            <a:off x="497840" y="1311910"/>
            <a:ext cx="4232275" cy="421005"/>
          </a:xfrm>
          <a:prstGeom prst="round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rPr>
              <a:t>着力加强党对宣传思想文化工作的领导</a:t>
            </a:r>
            <a:endPar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endParaRPr>
          </a:p>
        </p:txBody>
      </p:sp>
      <p:sp>
        <p:nvSpPr>
          <p:cNvPr id="59" name="矩形 58"/>
          <p:cNvSpPr/>
          <p:nvPr/>
        </p:nvSpPr>
        <p:spPr>
          <a:xfrm>
            <a:off x="257810" y="1097280"/>
            <a:ext cx="4579620" cy="5400040"/>
          </a:xfrm>
          <a:prstGeom prst="rect">
            <a:avLst/>
          </a:prstGeom>
          <a:no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1" name="文本框 60"/>
          <p:cNvSpPr txBox="1"/>
          <p:nvPr/>
        </p:nvSpPr>
        <p:spPr>
          <a:xfrm>
            <a:off x="855345" y="6218555"/>
            <a:ext cx="3384550" cy="466090"/>
          </a:xfrm>
          <a:prstGeom prst="rect">
            <a:avLst/>
          </a:prstGeom>
          <a:solidFill>
            <a:srgbClr val="C00000"/>
          </a:solidFill>
        </p:spPr>
        <p:txBody>
          <a:bodyPr wrap="square" rtlCol="0">
            <a:noAutofit/>
          </a:bodyPr>
          <a:lstStyle/>
          <a:p>
            <a:pPr marL="0" marR="0" indent="0" algn="ctr" defTabSz="914400" latinLnBrk="0">
              <a:lnSpc>
                <a:spcPct val="100000"/>
              </a:lnSpc>
              <a:buClrTx/>
              <a:buSzTx/>
              <a:buFontTx/>
              <a:buNone/>
              <a:defRPr/>
            </a:pPr>
            <a:r>
              <a:rPr kumimoji="0" lang="zh-CN" altLang="en-US" sz="2400" b="1" i="0" kern="1200" cap="none" spc="0" normalizeH="0" baseline="0" noProof="0" dirty="0">
                <a:solidFill>
                  <a:prstClr val="white"/>
                </a:solidFill>
                <a:latin typeface="微软雅黑" panose="020B0503020204020204" charset="-122"/>
                <a:ea typeface="微软雅黑" panose="020B0503020204020204" charset="-122"/>
                <a:cs typeface="+mn-cs"/>
                <a:sym typeface="微软雅黑" panose="020B0503020204020204" charset="-122"/>
              </a:rPr>
              <a:t>七个着力</a:t>
            </a:r>
            <a:endParaRPr kumimoji="0" lang="zh-CN" altLang="en-US" sz="2400" b="1" i="0" kern="1200" cap="none" spc="0" normalizeH="0" baseline="0" noProof="0" dirty="0">
              <a:solidFill>
                <a:prstClr val="white"/>
              </a:solidFill>
              <a:latin typeface="微软雅黑" panose="020B0503020204020204" charset="-122"/>
              <a:ea typeface="微软雅黑" panose="020B0503020204020204" charset="-122"/>
              <a:cs typeface="+mn-cs"/>
              <a:sym typeface="微软雅黑" panose="020B0503020204020204" charset="-122"/>
            </a:endParaRPr>
          </a:p>
        </p:txBody>
      </p:sp>
      <p:sp>
        <p:nvSpPr>
          <p:cNvPr id="62" name="矩形: 圆角 61"/>
          <p:cNvSpPr/>
          <p:nvPr/>
        </p:nvSpPr>
        <p:spPr>
          <a:xfrm>
            <a:off x="497840" y="1936750"/>
            <a:ext cx="4232275" cy="523875"/>
          </a:xfrm>
          <a:prstGeom prst="round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rPr>
              <a:t>着力建设具有强大凝聚力和引领力的社会主义意识形态</a:t>
            </a:r>
            <a:endPar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endParaRPr>
          </a:p>
        </p:txBody>
      </p:sp>
      <p:sp>
        <p:nvSpPr>
          <p:cNvPr id="63" name="矩形: 圆角 62"/>
          <p:cNvSpPr/>
          <p:nvPr/>
        </p:nvSpPr>
        <p:spPr>
          <a:xfrm>
            <a:off x="497840" y="2650490"/>
            <a:ext cx="4232275" cy="421005"/>
          </a:xfrm>
          <a:prstGeom prst="round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defRPr/>
            </a:pPr>
            <a:r>
              <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rPr>
              <a:t>着力培育和践行社会主义核心价值观</a:t>
            </a:r>
            <a:endPar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endParaRPr>
          </a:p>
        </p:txBody>
      </p:sp>
      <p:sp>
        <p:nvSpPr>
          <p:cNvPr id="64" name="矩形: 圆角 63"/>
          <p:cNvSpPr/>
          <p:nvPr/>
        </p:nvSpPr>
        <p:spPr>
          <a:xfrm>
            <a:off x="452755" y="3166745"/>
            <a:ext cx="4277360" cy="582930"/>
          </a:xfrm>
          <a:prstGeom prst="round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defRPr/>
            </a:pPr>
            <a:r>
              <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rPr>
              <a:t>着力提升新闻舆论传播力引导力影响力公信力</a:t>
            </a:r>
            <a:endPar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endParaRPr>
          </a:p>
        </p:txBody>
      </p:sp>
      <p:sp>
        <p:nvSpPr>
          <p:cNvPr id="65" name="矩形: 圆角 64"/>
          <p:cNvSpPr/>
          <p:nvPr/>
        </p:nvSpPr>
        <p:spPr>
          <a:xfrm>
            <a:off x="497840" y="3938905"/>
            <a:ext cx="4232275" cy="521335"/>
          </a:xfrm>
          <a:prstGeom prst="round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defRPr/>
            </a:pPr>
            <a:r>
              <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rPr>
              <a:t>着力赓续中华文脉、推动中华优秀传统文化创造性转化和创新性发展</a:t>
            </a:r>
            <a:endPar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endParaRPr>
          </a:p>
        </p:txBody>
      </p:sp>
      <p:sp>
        <p:nvSpPr>
          <p:cNvPr id="66" name="矩形: 圆角 65"/>
          <p:cNvSpPr/>
          <p:nvPr/>
        </p:nvSpPr>
        <p:spPr>
          <a:xfrm>
            <a:off x="497840" y="4658995"/>
            <a:ext cx="4232275" cy="421005"/>
          </a:xfrm>
          <a:prstGeom prst="round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rPr>
              <a:t>着力推动文化事业和文化产业繁荣发展</a:t>
            </a:r>
            <a:endParaRPr kumimoji="0" lang="zh-CN" altLang="en-US" sz="1800" b="1" i="0" u="none" strike="noStrike" kern="1200" cap="none" spc="0" normalizeH="0" baseline="0" noProof="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endParaRPr>
          </a:p>
        </p:txBody>
      </p:sp>
      <p:sp>
        <p:nvSpPr>
          <p:cNvPr id="67" name="矩形: 圆角 66"/>
          <p:cNvSpPr/>
          <p:nvPr/>
        </p:nvSpPr>
        <p:spPr>
          <a:xfrm>
            <a:off x="444500" y="5278755"/>
            <a:ext cx="4285615" cy="639445"/>
          </a:xfrm>
          <a:prstGeom prst="round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rPr>
              <a:t>着力加强国际传播能力建设、促进文明交流互鉴</a:t>
            </a:r>
            <a:endParaRPr kumimoji="0" lang="zh-CN" altLang="en-US" sz="1800" b="1" i="0" u="none" strike="noStrike" kern="1200" cap="none" spc="0" normalizeH="0" baseline="0" noProof="0" dirty="0">
              <a:ln>
                <a:noFill/>
              </a:ln>
              <a:gradFill flip="none" rotWithShape="1">
                <a:gsLst>
                  <a:gs pos="0">
                    <a:srgbClr val="FFC000">
                      <a:lumMod val="40000"/>
                      <a:lumOff val="60000"/>
                      <a:shade val="30000"/>
                      <a:satMod val="115000"/>
                    </a:srgbClr>
                  </a:gs>
                  <a:gs pos="50000">
                    <a:srgbClr val="FFC000">
                      <a:lumMod val="40000"/>
                      <a:lumOff val="60000"/>
                      <a:shade val="67500"/>
                      <a:satMod val="115000"/>
                    </a:srgbClr>
                  </a:gs>
                  <a:gs pos="100000">
                    <a:srgbClr val="FFC000">
                      <a:lumMod val="40000"/>
                      <a:lumOff val="60000"/>
                      <a:shade val="100000"/>
                      <a:satMod val="115000"/>
                    </a:srgbClr>
                  </a:gs>
                </a:gsLst>
                <a:path path="circle">
                  <a:fillToRect l="50000" t="50000" r="50000" b="50000"/>
                </a:path>
                <a:tileRect/>
              </a:gradFill>
              <a:effectLst/>
              <a:uLnTx/>
              <a:uFillTx/>
              <a:latin typeface="微软雅黑" panose="020B0503020204020204" charset="-122"/>
              <a:ea typeface="微软雅黑" panose="020B0503020204020204" charset="-122"/>
              <a:cs typeface="+mn-cs"/>
            </a:endParaRPr>
          </a:p>
        </p:txBody>
      </p:sp>
      <p:grpSp>
        <p:nvGrpSpPr>
          <p:cNvPr id="26" name="组合 25"/>
          <p:cNvGrpSpPr/>
          <p:nvPr/>
        </p:nvGrpSpPr>
        <p:grpSpPr>
          <a:xfrm>
            <a:off x="1709420" y="1755775"/>
            <a:ext cx="146685" cy="182245"/>
            <a:chOff x="3633537" y="1449805"/>
            <a:chExt cx="397042" cy="397042"/>
          </a:xfrm>
        </p:grpSpPr>
        <p:sp>
          <p:nvSpPr>
            <p:cNvPr id="27" name="矩形 26"/>
            <p:cNvSpPr/>
            <p:nvPr/>
          </p:nvSpPr>
          <p:spPr>
            <a:xfrm>
              <a:off x="3633537" y="1588168"/>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sp>
          <p:nvSpPr>
            <p:cNvPr id="68" name="矩形 67"/>
            <p:cNvSpPr/>
            <p:nvPr/>
          </p:nvSpPr>
          <p:spPr>
            <a:xfrm rot="16200000">
              <a:off x="3633574" y="1618247"/>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grpSp>
      <p:grpSp>
        <p:nvGrpSpPr>
          <p:cNvPr id="69" name="组合 68"/>
          <p:cNvGrpSpPr/>
          <p:nvPr/>
        </p:nvGrpSpPr>
        <p:grpSpPr>
          <a:xfrm>
            <a:off x="1709420" y="2461260"/>
            <a:ext cx="146685" cy="182245"/>
            <a:chOff x="3633537" y="1449805"/>
            <a:chExt cx="397042" cy="397042"/>
          </a:xfrm>
        </p:grpSpPr>
        <p:sp>
          <p:nvSpPr>
            <p:cNvPr id="70" name="矩形 69"/>
            <p:cNvSpPr/>
            <p:nvPr/>
          </p:nvSpPr>
          <p:spPr>
            <a:xfrm>
              <a:off x="3633537" y="1588168"/>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sp>
          <p:nvSpPr>
            <p:cNvPr id="71" name="矩形 70"/>
            <p:cNvSpPr/>
            <p:nvPr/>
          </p:nvSpPr>
          <p:spPr>
            <a:xfrm rot="16200000">
              <a:off x="3633574" y="1618247"/>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grpSp>
      <p:grpSp>
        <p:nvGrpSpPr>
          <p:cNvPr id="72" name="组合 71"/>
          <p:cNvGrpSpPr/>
          <p:nvPr/>
        </p:nvGrpSpPr>
        <p:grpSpPr>
          <a:xfrm>
            <a:off x="1709420" y="3110865"/>
            <a:ext cx="146685" cy="182245"/>
            <a:chOff x="3633537" y="1449805"/>
            <a:chExt cx="397042" cy="397042"/>
          </a:xfrm>
        </p:grpSpPr>
        <p:sp>
          <p:nvSpPr>
            <p:cNvPr id="73" name="矩形 72"/>
            <p:cNvSpPr/>
            <p:nvPr/>
          </p:nvSpPr>
          <p:spPr>
            <a:xfrm>
              <a:off x="3633537" y="1588168"/>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sp>
          <p:nvSpPr>
            <p:cNvPr id="74" name="矩形 73"/>
            <p:cNvSpPr/>
            <p:nvPr/>
          </p:nvSpPr>
          <p:spPr>
            <a:xfrm rot="16200000">
              <a:off x="3633574" y="1618247"/>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grpSp>
      <p:grpSp>
        <p:nvGrpSpPr>
          <p:cNvPr id="75" name="组合 74"/>
          <p:cNvGrpSpPr/>
          <p:nvPr/>
        </p:nvGrpSpPr>
        <p:grpSpPr>
          <a:xfrm>
            <a:off x="1709420" y="3773805"/>
            <a:ext cx="146685" cy="182245"/>
            <a:chOff x="3633537" y="1449805"/>
            <a:chExt cx="397042" cy="397042"/>
          </a:xfrm>
        </p:grpSpPr>
        <p:sp>
          <p:nvSpPr>
            <p:cNvPr id="76" name="矩形 75"/>
            <p:cNvSpPr/>
            <p:nvPr/>
          </p:nvSpPr>
          <p:spPr>
            <a:xfrm>
              <a:off x="3633537" y="1588168"/>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sp>
          <p:nvSpPr>
            <p:cNvPr id="77" name="矩形 76"/>
            <p:cNvSpPr/>
            <p:nvPr/>
          </p:nvSpPr>
          <p:spPr>
            <a:xfrm rot="16200000">
              <a:off x="3633574" y="1618247"/>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grpSp>
      <p:grpSp>
        <p:nvGrpSpPr>
          <p:cNvPr id="78" name="组合 77"/>
          <p:cNvGrpSpPr/>
          <p:nvPr/>
        </p:nvGrpSpPr>
        <p:grpSpPr>
          <a:xfrm>
            <a:off x="1709420" y="4436745"/>
            <a:ext cx="146685" cy="182245"/>
            <a:chOff x="3633537" y="1449805"/>
            <a:chExt cx="397042" cy="397042"/>
          </a:xfrm>
        </p:grpSpPr>
        <p:sp>
          <p:nvSpPr>
            <p:cNvPr id="79" name="矩形 78"/>
            <p:cNvSpPr/>
            <p:nvPr/>
          </p:nvSpPr>
          <p:spPr>
            <a:xfrm>
              <a:off x="3633537" y="1588168"/>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sp>
          <p:nvSpPr>
            <p:cNvPr id="80" name="矩形 79"/>
            <p:cNvSpPr/>
            <p:nvPr/>
          </p:nvSpPr>
          <p:spPr>
            <a:xfrm rot="16200000">
              <a:off x="3633574" y="1618247"/>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grpSp>
      <p:grpSp>
        <p:nvGrpSpPr>
          <p:cNvPr id="81" name="组合 80"/>
          <p:cNvGrpSpPr/>
          <p:nvPr/>
        </p:nvGrpSpPr>
        <p:grpSpPr>
          <a:xfrm>
            <a:off x="1709420" y="5099685"/>
            <a:ext cx="146685" cy="182245"/>
            <a:chOff x="3633537" y="1449805"/>
            <a:chExt cx="397042" cy="397042"/>
          </a:xfrm>
        </p:grpSpPr>
        <p:sp>
          <p:nvSpPr>
            <p:cNvPr id="82" name="矩形 81"/>
            <p:cNvSpPr/>
            <p:nvPr/>
          </p:nvSpPr>
          <p:spPr>
            <a:xfrm>
              <a:off x="3633537" y="1588168"/>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sp>
          <p:nvSpPr>
            <p:cNvPr id="83" name="矩形 82"/>
            <p:cNvSpPr/>
            <p:nvPr/>
          </p:nvSpPr>
          <p:spPr>
            <a:xfrm rot="16200000">
              <a:off x="3633574" y="1618247"/>
              <a:ext cx="397042" cy="6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a:p>
          </p:txBody>
        </p:sp>
      </p:grpSp>
      <p:sp>
        <p:nvSpPr>
          <p:cNvPr id="28" name="文本框 27"/>
          <p:cNvSpPr txBox="1"/>
          <p:nvPr/>
        </p:nvSpPr>
        <p:spPr bwMode="auto">
          <a:xfrm>
            <a:off x="1353185" y="5609590"/>
            <a:ext cx="1080135" cy="3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oAutofit/>
          </a:bodyPr>
          <a:lstStyle/>
          <a:p>
            <a:pPr marL="0" marR="0" algn="just" defTabSz="457200" latinLnBrk="0">
              <a:spcBef>
                <a:spcPts val="0"/>
              </a:spcBef>
              <a:buClrTx/>
              <a:buSzTx/>
              <a:buFontTx/>
              <a:buNone/>
            </a:pPr>
            <a:r>
              <a:rPr kumimoji="0" lang="en-US" altLang="zh-CN" sz="1800" b="0" i="0" kern="1200" cap="none" spc="0" normalizeH="0" baseline="0" noProof="0" dirty="0">
                <a:solidFill>
                  <a:srgbClr val="C00000"/>
                </a:solidFill>
                <a:latin typeface="Arial" panose="020B0604020202020204" pitchFamily="34" charset="0"/>
                <a:ea typeface="微软雅黑" panose="020B0503020204020204" charset="-122"/>
                <a:cs typeface="+mn-cs"/>
                <a:sym typeface="+mn-lt"/>
              </a:rPr>
              <a:t>……</a:t>
            </a:r>
            <a:endParaRPr kumimoji="0" lang="en-US" altLang="zh-CN" sz="1800" b="0" i="0" kern="1200" cap="none" spc="0" normalizeH="0" baseline="0" noProof="0" dirty="0">
              <a:solidFill>
                <a:srgbClr val="C00000"/>
              </a:solidFill>
              <a:latin typeface="Arial" panose="020B0604020202020204" pitchFamily="34" charset="0"/>
              <a:ea typeface="微软雅黑" panose="020B0503020204020204" charset="-122"/>
              <a:cs typeface="+mn-cs"/>
              <a:sym typeface="+mn-lt"/>
            </a:endParaRPr>
          </a:p>
        </p:txBody>
      </p:sp>
      <p:pic>
        <p:nvPicPr>
          <p:cNvPr id="110" name="图片 109"/>
          <p:cNvPicPr/>
          <p:nvPr/>
        </p:nvPicPr>
        <p:blipFill>
          <a:blip r:embed="rId3"/>
          <a:stretch>
            <a:fillRect/>
          </a:stretch>
        </p:blipFill>
        <p:spPr>
          <a:xfrm>
            <a:off x="7332980" y="4001770"/>
            <a:ext cx="2330450" cy="2188845"/>
          </a:xfrm>
          <a:prstGeom prst="rect">
            <a:avLst/>
          </a:prstGeom>
          <a:noFill/>
          <a:ln w="9525">
            <a:noFill/>
          </a:ln>
        </p:spPr>
      </p:pic>
      <p:pic>
        <p:nvPicPr>
          <p:cNvPr id="111" name="图片 110"/>
          <p:cNvPicPr/>
          <p:nvPr/>
        </p:nvPicPr>
        <p:blipFill>
          <a:blip r:embed="rId4"/>
          <a:stretch>
            <a:fillRect/>
          </a:stretch>
        </p:blipFill>
        <p:spPr>
          <a:xfrm>
            <a:off x="5002530" y="4001770"/>
            <a:ext cx="2330450" cy="2188845"/>
          </a:xfrm>
          <a:prstGeom prst="rect">
            <a:avLst/>
          </a:prstGeom>
          <a:noFill/>
          <a:ln w="9525">
            <a:noFill/>
          </a:ln>
        </p:spPr>
      </p:pic>
      <p:pic>
        <p:nvPicPr>
          <p:cNvPr id="112" name="图片 111"/>
          <p:cNvPicPr/>
          <p:nvPr/>
        </p:nvPicPr>
        <p:blipFill>
          <a:blip r:embed="rId5"/>
          <a:stretch>
            <a:fillRect/>
          </a:stretch>
        </p:blipFill>
        <p:spPr>
          <a:xfrm>
            <a:off x="4917440" y="1299845"/>
            <a:ext cx="2330450" cy="2188845"/>
          </a:xfrm>
          <a:prstGeom prst="rect">
            <a:avLst/>
          </a:prstGeom>
          <a:noFill/>
          <a:ln w="9525">
            <a:noFill/>
          </a:ln>
        </p:spPr>
      </p:pic>
      <p:pic>
        <p:nvPicPr>
          <p:cNvPr id="113" name="图片 112"/>
          <p:cNvPicPr/>
          <p:nvPr/>
        </p:nvPicPr>
        <p:blipFill>
          <a:blip r:embed="rId6"/>
          <a:stretch>
            <a:fillRect/>
          </a:stretch>
        </p:blipFill>
        <p:spPr>
          <a:xfrm>
            <a:off x="7234555" y="1299845"/>
            <a:ext cx="2330450" cy="218884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blinds(horizontal)">
                                      <p:cBhvr>
                                        <p:cTn id="22" dur="500"/>
                                        <p:tgtEl>
                                          <p:spTgt spid="5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blinds(horizontal)">
                                      <p:cBhvr>
                                        <p:cTn id="25" dur="500"/>
                                        <p:tgtEl>
                                          <p:spTgt spid="6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blinds(horizontal)">
                                      <p:cBhvr>
                                        <p:cTn id="28" dur="500"/>
                                        <p:tgtEl>
                                          <p:spTgt spid="6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blinds(horizontal)">
                                      <p:cBhvr>
                                        <p:cTn id="31" dur="500"/>
                                        <p:tgtEl>
                                          <p:spTgt spid="6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blinds(horizontal)">
                                      <p:cBhvr>
                                        <p:cTn id="34" dur="500"/>
                                        <p:tgtEl>
                                          <p:spTgt spid="6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blinds(horizontal)">
                                      <p:cBhvr>
                                        <p:cTn id="37" dur="500"/>
                                        <p:tgtEl>
                                          <p:spTgt spid="6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blinds(horizontal)">
                                      <p:cBhvr>
                                        <p:cTn id="40" dur="500"/>
                                        <p:tgtEl>
                                          <p:spTgt spid="6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blinds(horizontal)">
                                      <p:cBhvr>
                                        <p:cTn id="43" dur="500"/>
                                        <p:tgtEl>
                                          <p:spTgt spid="67"/>
                                        </p:tgtEl>
                                      </p:cBhvr>
                                    </p:animEffect>
                                  </p:childTnLst>
                                </p:cTn>
                              </p:par>
                              <p:par>
                                <p:cTn id="44" presetID="3" presetClass="entr" presetSubtype="1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linds(horizontal)">
                                      <p:cBhvr>
                                        <p:cTn id="46" dur="500"/>
                                        <p:tgtEl>
                                          <p:spTgt spid="26"/>
                                        </p:tgtEl>
                                      </p:cBhvr>
                                    </p:animEffect>
                                  </p:childTnLst>
                                </p:cTn>
                              </p:par>
                              <p:par>
                                <p:cTn id="47" presetID="3" presetClass="entr" presetSubtype="1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blinds(horizontal)">
                                      <p:cBhvr>
                                        <p:cTn id="49" dur="500"/>
                                        <p:tgtEl>
                                          <p:spTgt spid="69"/>
                                        </p:tgtEl>
                                      </p:cBhvr>
                                    </p:animEffect>
                                  </p:childTnLst>
                                </p:cTn>
                              </p:par>
                              <p:par>
                                <p:cTn id="50" presetID="3" presetClass="entr" presetSubtype="10" fill="hold"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blinds(horizontal)">
                                      <p:cBhvr>
                                        <p:cTn id="52" dur="500"/>
                                        <p:tgtEl>
                                          <p:spTgt spid="72"/>
                                        </p:tgtEl>
                                      </p:cBhvr>
                                    </p:animEffect>
                                  </p:childTnLst>
                                </p:cTn>
                              </p:par>
                              <p:par>
                                <p:cTn id="53" presetID="3" presetClass="entr" presetSubtype="1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blinds(horizontal)">
                                      <p:cBhvr>
                                        <p:cTn id="55" dur="500"/>
                                        <p:tgtEl>
                                          <p:spTgt spid="75"/>
                                        </p:tgtEl>
                                      </p:cBhvr>
                                    </p:animEffect>
                                  </p:childTnLst>
                                </p:cTn>
                              </p:par>
                              <p:par>
                                <p:cTn id="56" presetID="3" presetClass="entr" presetSubtype="1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blinds(horizontal)">
                                      <p:cBhvr>
                                        <p:cTn id="58" dur="500"/>
                                        <p:tgtEl>
                                          <p:spTgt spid="78"/>
                                        </p:tgtEl>
                                      </p:cBhvr>
                                    </p:animEffect>
                                  </p:childTnLst>
                                </p:cTn>
                              </p:par>
                              <p:par>
                                <p:cTn id="59" presetID="3" presetClass="entr" presetSubtype="1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blinds(horizontal)">
                                      <p:cBhvr>
                                        <p:cTn id="61" dur="500"/>
                                        <p:tgtEl>
                                          <p:spTgt spid="8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blinds(horizontal)">
                                      <p:cBhvr>
                                        <p:cTn id="64" dur="500"/>
                                        <p:tgtEl>
                                          <p:spTgt spid="28"/>
                                        </p:tgtEl>
                                      </p:cBhvr>
                                    </p:animEffect>
                                  </p:childTnLst>
                                </p:cTn>
                              </p:par>
                            </p:childTnLst>
                          </p:cTn>
                        </p:par>
                        <p:par>
                          <p:cTn id="65" fill="hold">
                            <p:stCondLst>
                              <p:cond delay="500"/>
                            </p:stCondLst>
                            <p:childTnLst>
                              <p:par>
                                <p:cTn id="66" presetID="12" presetClass="entr" presetSubtype="4" fill="hold" nodeType="afterEffect">
                                  <p:stCondLst>
                                    <p:cond delay="0"/>
                                  </p:stCondLst>
                                  <p:childTnLst>
                                    <p:set>
                                      <p:cBhvr>
                                        <p:cTn id="67" dur="1" fill="hold">
                                          <p:stCondLst>
                                            <p:cond delay="0"/>
                                          </p:stCondLst>
                                        </p:cTn>
                                        <p:tgtEl>
                                          <p:spTgt spid="112"/>
                                        </p:tgtEl>
                                        <p:attrNameLst>
                                          <p:attrName>style.visibility</p:attrName>
                                        </p:attrNameLst>
                                      </p:cBhvr>
                                      <p:to>
                                        <p:strVal val="visible"/>
                                      </p:to>
                                    </p:set>
                                    <p:anim calcmode="lin" valueType="num">
                                      <p:cBhvr additive="base">
                                        <p:cTn id="68" dur="500"/>
                                        <p:tgtEl>
                                          <p:spTgt spid="112"/>
                                        </p:tgtEl>
                                        <p:attrNameLst>
                                          <p:attrName>ppt_y</p:attrName>
                                        </p:attrNameLst>
                                      </p:cBhvr>
                                      <p:tavLst>
                                        <p:tav tm="0">
                                          <p:val>
                                            <p:strVal val="#ppt_y+#ppt_h*1.125000"/>
                                          </p:val>
                                        </p:tav>
                                        <p:tav tm="100000">
                                          <p:val>
                                            <p:strVal val="#ppt_y"/>
                                          </p:val>
                                        </p:tav>
                                      </p:tavLst>
                                    </p:anim>
                                    <p:animEffect transition="in" filter="wipe(up)">
                                      <p:cBhvr>
                                        <p:cTn id="69" dur="500"/>
                                        <p:tgtEl>
                                          <p:spTgt spid="112"/>
                                        </p:tgtEl>
                                      </p:cBhvr>
                                    </p:animEffect>
                                  </p:childTnLst>
                                </p:cTn>
                              </p:par>
                            </p:childTnLst>
                          </p:cTn>
                        </p:par>
                        <p:par>
                          <p:cTn id="70" fill="hold">
                            <p:stCondLst>
                              <p:cond delay="1000"/>
                            </p:stCondLst>
                            <p:childTnLst>
                              <p:par>
                                <p:cTn id="71" presetID="12" presetClass="entr" presetSubtype="4" fill="hold" nodeType="afterEffect">
                                  <p:stCondLst>
                                    <p:cond delay="0"/>
                                  </p:stCondLst>
                                  <p:childTnLst>
                                    <p:set>
                                      <p:cBhvr>
                                        <p:cTn id="72" dur="1" fill="hold">
                                          <p:stCondLst>
                                            <p:cond delay="0"/>
                                          </p:stCondLst>
                                        </p:cTn>
                                        <p:tgtEl>
                                          <p:spTgt spid="113"/>
                                        </p:tgtEl>
                                        <p:attrNameLst>
                                          <p:attrName>style.visibility</p:attrName>
                                        </p:attrNameLst>
                                      </p:cBhvr>
                                      <p:to>
                                        <p:strVal val="visible"/>
                                      </p:to>
                                    </p:set>
                                    <p:anim calcmode="lin" valueType="num">
                                      <p:cBhvr additive="base">
                                        <p:cTn id="73" dur="500"/>
                                        <p:tgtEl>
                                          <p:spTgt spid="113"/>
                                        </p:tgtEl>
                                        <p:attrNameLst>
                                          <p:attrName>ppt_y</p:attrName>
                                        </p:attrNameLst>
                                      </p:cBhvr>
                                      <p:tavLst>
                                        <p:tav tm="0">
                                          <p:val>
                                            <p:strVal val="#ppt_y+#ppt_h*1.125000"/>
                                          </p:val>
                                        </p:tav>
                                        <p:tav tm="100000">
                                          <p:val>
                                            <p:strVal val="#ppt_y"/>
                                          </p:val>
                                        </p:tav>
                                      </p:tavLst>
                                    </p:anim>
                                    <p:animEffect transition="in" filter="wipe(up)">
                                      <p:cBhvr>
                                        <p:cTn id="74" dur="500"/>
                                        <p:tgtEl>
                                          <p:spTgt spid="113"/>
                                        </p:tgtEl>
                                      </p:cBhvr>
                                    </p:animEffect>
                                  </p:childTnLst>
                                </p:cTn>
                              </p:par>
                            </p:childTnLst>
                          </p:cTn>
                        </p:par>
                        <p:par>
                          <p:cTn id="75" fill="hold">
                            <p:stCondLst>
                              <p:cond delay="1500"/>
                            </p:stCondLst>
                            <p:childTnLst>
                              <p:par>
                                <p:cTn id="76" presetID="12" presetClass="entr" presetSubtype="4" fill="hold" nodeType="afterEffect">
                                  <p:stCondLst>
                                    <p:cond delay="0"/>
                                  </p:stCondLst>
                                  <p:childTnLst>
                                    <p:set>
                                      <p:cBhvr>
                                        <p:cTn id="77" dur="1" fill="hold">
                                          <p:stCondLst>
                                            <p:cond delay="0"/>
                                          </p:stCondLst>
                                        </p:cTn>
                                        <p:tgtEl>
                                          <p:spTgt spid="111"/>
                                        </p:tgtEl>
                                        <p:attrNameLst>
                                          <p:attrName>style.visibility</p:attrName>
                                        </p:attrNameLst>
                                      </p:cBhvr>
                                      <p:to>
                                        <p:strVal val="visible"/>
                                      </p:to>
                                    </p:set>
                                    <p:anim calcmode="lin" valueType="num">
                                      <p:cBhvr additive="base">
                                        <p:cTn id="78" dur="500"/>
                                        <p:tgtEl>
                                          <p:spTgt spid="111"/>
                                        </p:tgtEl>
                                        <p:attrNameLst>
                                          <p:attrName>ppt_y</p:attrName>
                                        </p:attrNameLst>
                                      </p:cBhvr>
                                      <p:tavLst>
                                        <p:tav tm="0">
                                          <p:val>
                                            <p:strVal val="#ppt_y+#ppt_h*1.125000"/>
                                          </p:val>
                                        </p:tav>
                                        <p:tav tm="100000">
                                          <p:val>
                                            <p:strVal val="#ppt_y"/>
                                          </p:val>
                                        </p:tav>
                                      </p:tavLst>
                                    </p:anim>
                                    <p:animEffect transition="in" filter="wipe(up)">
                                      <p:cBhvr>
                                        <p:cTn id="79" dur="500"/>
                                        <p:tgtEl>
                                          <p:spTgt spid="111"/>
                                        </p:tgtEl>
                                      </p:cBhvr>
                                    </p:animEffect>
                                  </p:childTnLst>
                                </p:cTn>
                              </p:par>
                            </p:childTnLst>
                          </p:cTn>
                        </p:par>
                        <p:par>
                          <p:cTn id="80" fill="hold">
                            <p:stCondLst>
                              <p:cond delay="2000"/>
                            </p:stCondLst>
                            <p:childTnLst>
                              <p:par>
                                <p:cTn id="81" presetID="12" presetClass="entr" presetSubtype="4" fill="hold" nodeType="afterEffect">
                                  <p:stCondLst>
                                    <p:cond delay="0"/>
                                  </p:stCondLst>
                                  <p:childTnLst>
                                    <p:set>
                                      <p:cBhvr>
                                        <p:cTn id="82" dur="1" fill="hold">
                                          <p:stCondLst>
                                            <p:cond delay="0"/>
                                          </p:stCondLst>
                                        </p:cTn>
                                        <p:tgtEl>
                                          <p:spTgt spid="110"/>
                                        </p:tgtEl>
                                        <p:attrNameLst>
                                          <p:attrName>style.visibility</p:attrName>
                                        </p:attrNameLst>
                                      </p:cBhvr>
                                      <p:to>
                                        <p:strVal val="visible"/>
                                      </p:to>
                                    </p:set>
                                    <p:anim calcmode="lin" valueType="num">
                                      <p:cBhvr additive="base">
                                        <p:cTn id="83" dur="500"/>
                                        <p:tgtEl>
                                          <p:spTgt spid="110"/>
                                        </p:tgtEl>
                                        <p:attrNameLst>
                                          <p:attrName>ppt_y</p:attrName>
                                        </p:attrNameLst>
                                      </p:cBhvr>
                                      <p:tavLst>
                                        <p:tav tm="0">
                                          <p:val>
                                            <p:strVal val="#ppt_y+#ppt_h*1.125000"/>
                                          </p:val>
                                        </p:tav>
                                        <p:tav tm="100000">
                                          <p:val>
                                            <p:strVal val="#ppt_y"/>
                                          </p:val>
                                        </p:tav>
                                      </p:tavLst>
                                    </p:anim>
                                    <p:animEffect transition="in" filter="wipe(up)">
                                      <p:cBhvr>
                                        <p:cTn id="8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25" grpId="0" bldLvl="0" animBg="1"/>
      <p:bldP spid="59" grpId="0" bldLvl="0" animBg="1"/>
      <p:bldP spid="61" grpId="0" bldLvl="0" animBg="1"/>
      <p:bldP spid="62" grpId="0" bldLvl="0" animBg="1"/>
      <p:bldP spid="63" grpId="0" bldLvl="0" animBg="1"/>
      <p:bldP spid="64" grpId="0" bldLvl="0" animBg="1"/>
      <p:bldP spid="65" grpId="0" bldLvl="0" animBg="1"/>
      <p:bldP spid="66" grpId="0" bldLvl="0" animBg="1"/>
      <p:bldP spid="67" grpId="0" bldLvl="0" animBg="1"/>
      <p:bldP spid="2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6" name="标题 1"/>
          <p:cNvSpPr txBox="1"/>
          <p:nvPr/>
        </p:nvSpPr>
        <p:spPr>
          <a:xfrm>
            <a:off x="2079529" y="2148933"/>
            <a:ext cx="2340000" cy="373359"/>
          </a:xfrm>
          <a:prstGeom prst="rect">
            <a:avLst/>
          </a:prstGeom>
          <a:noFill/>
          <a:ln w="12700" cap="sq">
            <a:noFill/>
            <a:miter/>
          </a:ln>
        </p:spPr>
        <p:txBody>
          <a:bodyPr vert="horz" wrap="square" lIns="0" tIns="0" rIns="0" bIns="0" rtlCol="0" anchor="ctr"/>
          <a:lstStyle/>
          <a:p>
            <a:pPr algn="ctr"/>
            <a:endParaRPr kumimoji="1" lang="zh-CN" altLang="en-US">
              <a:latin typeface="黑体" panose="02010609060101010101" charset="-122"/>
              <a:ea typeface="黑体" panose="02010609060101010101" charset="-122"/>
            </a:endParaRPr>
          </a:p>
        </p:txBody>
      </p:sp>
      <p:sp>
        <p:nvSpPr>
          <p:cNvPr id="8" name="标题 1"/>
          <p:cNvSpPr txBox="1"/>
          <p:nvPr/>
        </p:nvSpPr>
        <p:spPr>
          <a:xfrm>
            <a:off x="660400" y="4352898"/>
            <a:ext cx="2340000" cy="373359"/>
          </a:xfrm>
          <a:prstGeom prst="rect">
            <a:avLst/>
          </a:prstGeom>
          <a:noFill/>
          <a:ln w="12700" cap="sq">
            <a:noFill/>
            <a:miter/>
          </a:ln>
        </p:spPr>
        <p:txBody>
          <a:bodyPr vert="horz" wrap="square" lIns="0" tIns="0" rIns="0" bIns="0" rtlCol="0" anchor="ctr"/>
          <a:lstStyle/>
          <a:p>
            <a:pPr algn="ctr"/>
            <a:endParaRPr kumimoji="1" lang="zh-CN" altLang="en-US">
              <a:latin typeface="黑体" panose="02010609060101010101" charset="-122"/>
              <a:ea typeface="黑体" panose="02010609060101010101" charset="-122"/>
            </a:endParaRPr>
          </a:p>
        </p:txBody>
      </p:sp>
      <p:sp>
        <p:nvSpPr>
          <p:cNvPr id="9" name="标题 1"/>
          <p:cNvSpPr txBox="1"/>
          <p:nvPr>
            <p:custDataLst>
              <p:tags r:id="rId1"/>
            </p:custDataLst>
          </p:nvPr>
        </p:nvSpPr>
        <p:spPr>
          <a:xfrm>
            <a:off x="434975" y="2149475"/>
            <a:ext cx="2106295" cy="4186555"/>
          </a:xfrm>
          <a:prstGeom prst="rect">
            <a:avLst/>
          </a:prstGeom>
          <a:noFill/>
          <a:ln>
            <a:noFill/>
          </a:ln>
        </p:spPr>
        <p:txBody>
          <a:bodyPr vert="horz" wrap="square" lIns="0" tIns="0" rIns="0" bIns="0" rtlCol="0" anchor="t"/>
          <a:lstStyle/>
          <a:p>
            <a:pPr algn="just"/>
            <a:r>
              <a:rPr kumimoji="1" lang="en-US" altLang="zh-CN" sz="20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rPr>
              <a:t>聚焦提高人民生活品质，完善收入分配和就业制度，健全社会保障体系，增强基本公共服务均衡性和可及性，推动人的全面发展、全体人民共同富裕取得更为明显的实质性进展。</a:t>
            </a:r>
            <a:endParaRPr kumimoji="1" lang="en-US" altLang="zh-CN" sz="20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0" name="标题 1"/>
          <p:cNvSpPr txBox="1"/>
          <p:nvPr>
            <p:custDataLst>
              <p:tags r:id="rId2"/>
            </p:custDataLst>
          </p:nvPr>
        </p:nvSpPr>
        <p:spPr>
          <a:xfrm>
            <a:off x="1127500" y="1448014"/>
            <a:ext cx="720000" cy="468000"/>
          </a:xfrm>
          <a:prstGeom prst="rect">
            <a:avLst/>
          </a:prstGeom>
          <a:solidFill>
            <a:schemeClr val="accent1"/>
          </a:solidFill>
          <a:ln cap="sq">
            <a:noFill/>
          </a:ln>
        </p:spPr>
        <p:txBody>
          <a:bodyPr vert="horz" wrap="square" lIns="0" tIns="0" rIns="0" bIns="0" rtlCol="0" anchor="ctr"/>
          <a:lstStyle/>
          <a:p>
            <a:pPr algn="ctr"/>
            <a:r>
              <a:rPr kumimoji="1" lang="en-US" altLang="zh-CN" sz="2400">
                <a:ln w="12700">
                  <a:noFill/>
                </a:ln>
                <a:solidFill>
                  <a:srgbClr val="FFFFFF">
                    <a:alpha val="100000"/>
                  </a:srgbClr>
                </a:solidFill>
                <a:latin typeface="黑体" panose="02010609060101010101" charset="-122"/>
                <a:ea typeface="黑体" panose="02010609060101010101" charset="-122"/>
                <a:cs typeface="华文宋体" panose="02010600040101010101" charset="-122"/>
              </a:rPr>
              <a:t>04</a:t>
            </a:r>
            <a:endParaRPr kumimoji="1" lang="en-US" altLang="zh-CN" sz="2400">
              <a:ln w="12700">
                <a:noFill/>
              </a:ln>
              <a:solidFill>
                <a:srgbClr val="FFFFFF">
                  <a:alpha val="100000"/>
                </a:srgbClr>
              </a:solidFill>
              <a:latin typeface="黑体" panose="02010609060101010101" charset="-122"/>
              <a:ea typeface="黑体" panose="02010609060101010101" charset="-122"/>
              <a:cs typeface="华文宋体" panose="02010600040101010101" charset="-122"/>
            </a:endParaRPr>
          </a:p>
        </p:txBody>
      </p:sp>
      <p:sp>
        <p:nvSpPr>
          <p:cNvPr id="24"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进一步全面深化改革的总目标</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25" name="任意多边形: 形状 24"/>
          <p:cNvSpPr/>
          <p:nvPr/>
        </p:nvSpPr>
        <p:spPr>
          <a:xfrm>
            <a:off x="2999105" y="1672590"/>
            <a:ext cx="5742940" cy="2063115"/>
          </a:xfrm>
          <a:custGeom>
            <a:avLst/>
            <a:gdLst>
              <a:gd name="connsiteX0" fmla="*/ 371475 w 4181475"/>
              <a:gd name="connsiteY0" fmla="*/ 0 h 2352675"/>
              <a:gd name="connsiteX1" fmla="*/ 0 w 4181475"/>
              <a:gd name="connsiteY1" fmla="*/ 0 h 2352675"/>
              <a:gd name="connsiteX2" fmla="*/ 0 w 4181475"/>
              <a:gd name="connsiteY2" fmla="*/ 2352675 h 2352675"/>
              <a:gd name="connsiteX3" fmla="*/ 4181475 w 4181475"/>
              <a:gd name="connsiteY3" fmla="*/ 2352675 h 2352675"/>
              <a:gd name="connsiteX4" fmla="*/ 4181475 w 4181475"/>
              <a:gd name="connsiteY4" fmla="*/ 571500 h 2352675"/>
              <a:gd name="connsiteX0-1" fmla="*/ 371475 w 4189095"/>
              <a:gd name="connsiteY0-2" fmla="*/ 0 h 2352675"/>
              <a:gd name="connsiteX1-3" fmla="*/ 0 w 4189095"/>
              <a:gd name="connsiteY1-4" fmla="*/ 0 h 2352675"/>
              <a:gd name="connsiteX2-5" fmla="*/ 0 w 4189095"/>
              <a:gd name="connsiteY2-6" fmla="*/ 2352675 h 2352675"/>
              <a:gd name="connsiteX3-7" fmla="*/ 4181475 w 4189095"/>
              <a:gd name="connsiteY3-8" fmla="*/ 2352675 h 2352675"/>
              <a:gd name="connsiteX4-9" fmla="*/ 4189095 w 4189095"/>
              <a:gd name="connsiteY4-10" fmla="*/ 905684 h 2352675"/>
              <a:gd name="connsiteX0-11" fmla="*/ 371475 w 4189095"/>
              <a:gd name="connsiteY0-12" fmla="*/ 0 h 2352675"/>
              <a:gd name="connsiteX1-13" fmla="*/ 0 w 4189095"/>
              <a:gd name="connsiteY1-14" fmla="*/ 0 h 2352675"/>
              <a:gd name="connsiteX2-15" fmla="*/ 0 w 4189095"/>
              <a:gd name="connsiteY2-16" fmla="*/ 2352675 h 2352675"/>
              <a:gd name="connsiteX3-17" fmla="*/ 4181475 w 4189095"/>
              <a:gd name="connsiteY3-18" fmla="*/ 2352675 h 2352675"/>
              <a:gd name="connsiteX4-19" fmla="*/ 4189095 w 4189095"/>
              <a:gd name="connsiteY4-20" fmla="*/ 827470 h 23526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89095" h="2352675">
                <a:moveTo>
                  <a:pt x="371475" y="0"/>
                </a:moveTo>
                <a:lnTo>
                  <a:pt x="0" y="0"/>
                </a:lnTo>
                <a:lnTo>
                  <a:pt x="0" y="2352675"/>
                </a:lnTo>
                <a:lnTo>
                  <a:pt x="4181475" y="2352675"/>
                </a:lnTo>
                <a:cubicBezTo>
                  <a:pt x="4181475" y="1758950"/>
                  <a:pt x="4189095" y="1421195"/>
                  <a:pt x="4189095" y="827470"/>
                </a:cubicBezTo>
              </a:path>
            </a:pathLst>
          </a:custGeom>
          <a:noFill/>
          <a:ln w="79375" cap="sq">
            <a:solidFill>
              <a:srgbClr val="05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5B0F0"/>
              </a:solidFill>
              <a:latin typeface="黑体" panose="02010609060101010101" charset="-122"/>
              <a:ea typeface="黑体" panose="02010609060101010101" charset="-122"/>
            </a:endParaRPr>
          </a:p>
        </p:txBody>
      </p:sp>
      <p:grpSp>
        <p:nvGrpSpPr>
          <p:cNvPr id="26" name="组合 25"/>
          <p:cNvGrpSpPr/>
          <p:nvPr/>
        </p:nvGrpSpPr>
        <p:grpSpPr>
          <a:xfrm>
            <a:off x="3135630" y="1240790"/>
            <a:ext cx="5534660" cy="2234565"/>
            <a:chOff x="767408" y="765175"/>
            <a:chExt cx="9714415" cy="4018170"/>
          </a:xfrm>
        </p:grpSpPr>
        <p:pic>
          <p:nvPicPr>
            <p:cNvPr id="112" name="图片 111"/>
            <p:cNvPicPr/>
            <p:nvPr>
              <p:custDataLst>
                <p:tags r:id="rId3"/>
              </p:custDataLst>
            </p:nvPr>
          </p:nvPicPr>
          <p:blipFill>
            <a:blip r:embed="rId4"/>
            <a:stretch>
              <a:fillRect/>
            </a:stretch>
          </p:blipFill>
          <p:spPr>
            <a:xfrm>
              <a:off x="767408" y="765175"/>
              <a:ext cx="4511824" cy="4018170"/>
            </a:xfrm>
            <a:prstGeom prst="rect">
              <a:avLst/>
            </a:prstGeom>
            <a:noFill/>
            <a:ln w="9525">
              <a:noFill/>
            </a:ln>
          </p:spPr>
        </p:pic>
        <p:pic>
          <p:nvPicPr>
            <p:cNvPr id="113" name="图片 112"/>
            <p:cNvPicPr/>
            <p:nvPr>
              <p:custDataLst>
                <p:tags r:id="rId5"/>
              </p:custDataLst>
            </p:nvPr>
          </p:nvPicPr>
          <p:blipFill>
            <a:blip r:embed="rId6"/>
            <a:stretch>
              <a:fillRect/>
            </a:stretch>
          </p:blipFill>
          <p:spPr>
            <a:xfrm>
              <a:off x="5375921" y="765175"/>
              <a:ext cx="5105902" cy="4018170"/>
            </a:xfrm>
            <a:prstGeom prst="rect">
              <a:avLst/>
            </a:prstGeom>
            <a:noFill/>
            <a:ln w="9525">
              <a:noFill/>
            </a:ln>
          </p:spPr>
        </p:pic>
      </p:grpSp>
      <p:sp>
        <p:nvSpPr>
          <p:cNvPr id="29" name="矩形: 圆角 7"/>
          <p:cNvSpPr/>
          <p:nvPr/>
        </p:nvSpPr>
        <p:spPr>
          <a:xfrm>
            <a:off x="2875280" y="5194935"/>
            <a:ext cx="1842770" cy="236220"/>
          </a:xfrm>
          <a:prstGeom prst="roundRect">
            <a:avLst>
              <a:gd name="adj" fmla="val 50000"/>
            </a:avLst>
          </a:prstGeom>
          <a:solidFill>
            <a:schemeClr val="tx2">
              <a:lumMod val="75000"/>
            </a:schemeClr>
          </a:solidFill>
          <a:ln w="25400">
            <a:solidFill>
              <a:srgbClr val="05B0F0"/>
            </a:solidFill>
          </a:ln>
          <a:effectLst>
            <a:outerShdw blurRad="97951" dist="38100" dir="2700000" algn="tl" rotWithShape="0">
              <a:prstClr val="black">
                <a:alpha val="24973"/>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sym typeface="Helvetica" panose="020B0604020202030204" pitchFamily="34" charset="0"/>
              </a:rPr>
              <a:t>楼梯</a:t>
            </a:r>
            <a:endParaRPr lang="zh-CN" altLang="en-US" sz="2400" b="1" dirty="0">
              <a:solidFill>
                <a:schemeClr val="bg1"/>
              </a:solidFill>
              <a:effectLst>
                <a:outerShdw blurRad="38100" dist="38100" dir="2700000" algn="tl">
                  <a:srgbClr val="000000">
                    <a:alpha val="43137"/>
                  </a:srgbClr>
                </a:outerShdw>
              </a:effectLst>
              <a:latin typeface="黑体" panose="02010609060101010101" charset="-122"/>
              <a:ea typeface="黑体" panose="02010609060101010101" charset="-122"/>
              <a:sym typeface="Helvetica" panose="020B0604020202030204" pitchFamily="34" charset="0"/>
            </a:endParaRPr>
          </a:p>
        </p:txBody>
      </p:sp>
      <p:sp>
        <p:nvSpPr>
          <p:cNvPr id="32" name="文本框 31"/>
          <p:cNvSpPr txBox="1"/>
          <p:nvPr/>
        </p:nvSpPr>
        <p:spPr>
          <a:xfrm>
            <a:off x="8903335" y="1879600"/>
            <a:ext cx="2628900" cy="1198880"/>
          </a:xfrm>
          <a:prstGeom prst="rect">
            <a:avLst/>
          </a:prstGeom>
          <a:noFill/>
        </p:spPr>
        <p:txBody>
          <a:bodyPr wrap="square" rtlCol="0">
            <a:spAutoFit/>
          </a:bodyPr>
          <a:lstStyle/>
          <a:p>
            <a:r>
              <a:rPr lang="zh-CN" altLang="en-US" dirty="0">
                <a:latin typeface="黑体" panose="02010609060101010101" charset="-122"/>
                <a:ea typeface="黑体" panose="02010609060101010101" charset="-122"/>
              </a:rPr>
              <a:t>四川大凉山深处的阿土列尔村摆脱贫困，走上了产业兴旺、百姓生活幸福的致富路</a:t>
            </a:r>
            <a:endParaRPr lang="zh-CN" altLang="en-US" dirty="0">
              <a:latin typeface="黑体" panose="02010609060101010101" charset="-122"/>
              <a:ea typeface="黑体" panose="02010609060101010101" charset="-122"/>
            </a:endParaRPr>
          </a:p>
        </p:txBody>
      </p:sp>
      <p:sp>
        <p:nvSpPr>
          <p:cNvPr id="3" name="矩形: 圆角 25"/>
          <p:cNvSpPr/>
          <p:nvPr/>
        </p:nvSpPr>
        <p:spPr>
          <a:xfrm>
            <a:off x="6600190" y="4725035"/>
            <a:ext cx="5238750" cy="1852295"/>
          </a:xfrm>
          <a:prstGeom prst="roundRect">
            <a:avLst>
              <a:gd name="adj" fmla="val 4598"/>
            </a:avLst>
          </a:prstGeom>
          <a:solidFill>
            <a:schemeClr val="bg1"/>
          </a:solidFill>
          <a:ln w="9525" cap="flat" cmpd="sng" algn="ctr">
            <a:gradFill>
              <a:gsLst>
                <a:gs pos="0">
                  <a:srgbClr val="275DF5">
                    <a:lumMod val="5000"/>
                    <a:lumOff val="95000"/>
                  </a:srgbClr>
                </a:gs>
                <a:gs pos="0">
                  <a:srgbClr val="FFC000">
                    <a:alpha val="22000"/>
                  </a:srgbClr>
                </a:gs>
                <a:gs pos="100000">
                  <a:srgbClr val="FFC000"/>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292100" dist="38100" dir="2700000" algn="tl" rotWithShape="0">
                  <a:prstClr val="black">
                    <a:alpha val="21000"/>
                  </a:prstClr>
                </a:outerShdw>
              </a:effectLst>
              <a:uLnTx/>
              <a:uFillTx/>
              <a:latin typeface="黑体" panose="02010609060101010101" charset="-122"/>
              <a:ea typeface="黑体" panose="02010609060101010101" charset="-122"/>
              <a:cs typeface="思源黑体 CN Bold" panose="02010600030101010101" pitchFamily="34" charset="-122"/>
            </a:endParaRPr>
          </a:p>
        </p:txBody>
      </p:sp>
      <p:sp>
        <p:nvSpPr>
          <p:cNvPr id="4" name="矩形: 圆角 25"/>
          <p:cNvSpPr/>
          <p:nvPr/>
        </p:nvSpPr>
        <p:spPr>
          <a:xfrm>
            <a:off x="2841625" y="4726305"/>
            <a:ext cx="3570605" cy="1609725"/>
          </a:xfrm>
          <a:prstGeom prst="roundRect">
            <a:avLst>
              <a:gd name="adj" fmla="val 4598"/>
            </a:avLst>
          </a:prstGeom>
          <a:solidFill>
            <a:schemeClr val="bg1"/>
          </a:solidFill>
          <a:ln w="9525" cap="flat" cmpd="sng" algn="ctr">
            <a:gradFill>
              <a:gsLst>
                <a:gs pos="0">
                  <a:srgbClr val="275DF5">
                    <a:lumMod val="5000"/>
                    <a:lumOff val="95000"/>
                  </a:srgbClr>
                </a:gs>
                <a:gs pos="0">
                  <a:schemeClr val="tx2">
                    <a:lumMod val="20000"/>
                    <a:lumOff val="80000"/>
                  </a:schemeClr>
                </a:gs>
                <a:gs pos="100000">
                  <a:schemeClr val="accent1"/>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292100" dist="38100" dir="2700000" algn="tl" rotWithShape="0">
                  <a:prstClr val="black">
                    <a:alpha val="21000"/>
                  </a:prstClr>
                </a:outerShdw>
              </a:effectLst>
              <a:uLnTx/>
              <a:uFillTx/>
              <a:latin typeface="黑体" panose="02010609060101010101" charset="-122"/>
              <a:ea typeface="黑体" panose="02010609060101010101" charset="-122"/>
              <a:cs typeface="思源黑体 CN Bold" panose="02010600030101010101" pitchFamily="34" charset="-122"/>
            </a:endParaRPr>
          </a:p>
        </p:txBody>
      </p:sp>
      <p:sp>
        <p:nvSpPr>
          <p:cNvPr id="12" name="文本框 11"/>
          <p:cNvSpPr txBox="1"/>
          <p:nvPr/>
        </p:nvSpPr>
        <p:spPr>
          <a:xfrm>
            <a:off x="2828925" y="4796790"/>
            <a:ext cx="3408680" cy="829945"/>
          </a:xfrm>
          <a:prstGeom prst="rect">
            <a:avLst/>
          </a:prstGeom>
          <a:noFill/>
        </p:spPr>
        <p:txBody>
          <a:bodyPr wrap="square" rtlCol="0" anchor="t">
            <a:spAutoFit/>
          </a:bodyPr>
          <a:lstStyle/>
          <a:p>
            <a:pPr algn="just">
              <a:lnSpc>
                <a:spcPct val="120000"/>
              </a:lnSpc>
            </a:pPr>
            <a:r>
              <a:rPr lang="zh-CN" altLang="en-US" sz="2000" b="1" dirty="0">
                <a:latin typeface="黑体" panose="02010609060101010101" charset="-122"/>
                <a:ea typeface="黑体" panose="02010609060101010101" charset="-122"/>
              </a:rPr>
              <a:t>大力推动高质量发展，不断提高经济实力和综合国力</a:t>
            </a:r>
            <a:endParaRPr lang="zh-CN" altLang="en-US" sz="2000" b="1" dirty="0">
              <a:latin typeface="黑体" panose="02010609060101010101" charset="-122"/>
              <a:ea typeface="黑体" panose="02010609060101010101" charset="-122"/>
            </a:endParaRPr>
          </a:p>
        </p:txBody>
      </p:sp>
      <p:sp>
        <p:nvSpPr>
          <p:cNvPr id="18" name="文本框 17"/>
          <p:cNvSpPr txBox="1"/>
          <p:nvPr/>
        </p:nvSpPr>
        <p:spPr>
          <a:xfrm>
            <a:off x="6599555" y="4846320"/>
            <a:ext cx="5220335" cy="1568450"/>
          </a:xfrm>
          <a:prstGeom prst="rect">
            <a:avLst/>
          </a:prstGeom>
          <a:noFill/>
        </p:spPr>
        <p:txBody>
          <a:bodyPr wrap="square" rtlCol="0" anchor="t">
            <a:spAutoFit/>
          </a:bodyPr>
          <a:lstStyle>
            <a:defPPr>
              <a:defRPr lang="en-US"/>
            </a:defPPr>
            <a:lvl1pPr algn="just">
              <a:lnSpc>
                <a:spcPct val="120000"/>
              </a:lnSpc>
              <a:defRPr sz="2400" b="1">
                <a:latin typeface="楷体" panose="02010609060101010101" pitchFamily="49" charset="-122"/>
                <a:ea typeface="楷体" panose="02010609060101010101" pitchFamily="49" charset="-122"/>
              </a:defRPr>
            </a:lvl1pPr>
          </a:lstStyle>
          <a:p>
            <a:r>
              <a:rPr lang="zh-CN" altLang="en-US" sz="2000" dirty="0">
                <a:latin typeface="黑体" panose="02010609060101010101" charset="-122"/>
                <a:ea typeface="黑体" panose="02010609060101010101" charset="-122"/>
                <a:cs typeface="黑体" panose="02010609060101010101" charset="-122"/>
                <a:sym typeface="+mn-ea"/>
              </a:rPr>
              <a:t>通过合理的制度安排把“蛋糕”切好分好，使社会财富的流向兼顾效率和公平，既保证共同富裕取得实质性进展，又充分激发推动经济社会发展的动力</a:t>
            </a:r>
            <a:endParaRPr lang="zh-CN" altLang="en-US" sz="2000" dirty="0">
              <a:latin typeface="黑体" panose="02010609060101010101" charset="-122"/>
              <a:ea typeface="黑体" panose="02010609060101010101" charset="-122"/>
              <a:cs typeface="黑体" panose="02010609060101010101" charset="-122"/>
              <a:sym typeface="+mn-ea"/>
            </a:endParaRPr>
          </a:p>
        </p:txBody>
      </p:sp>
      <p:sp>
        <p:nvSpPr>
          <p:cNvPr id="5" name="矩形: 圆角 1"/>
          <p:cNvSpPr/>
          <p:nvPr/>
        </p:nvSpPr>
        <p:spPr>
          <a:xfrm>
            <a:off x="2841994" y="4105831"/>
            <a:ext cx="2952328" cy="529894"/>
          </a:xfrm>
          <a:prstGeom prst="roundRect">
            <a:avLst>
              <a:gd name="adj" fmla="val 27971"/>
            </a:avLst>
          </a:prstGeom>
          <a:solidFill>
            <a:schemeClr val="bg1"/>
          </a:solidFill>
          <a:ln w="28575">
            <a:gradFill>
              <a:gsLst>
                <a:gs pos="0">
                  <a:srgbClr val="00B0F0"/>
                </a:gs>
                <a:gs pos="100000">
                  <a:schemeClr val="bg2">
                    <a:lumMod val="90000"/>
                  </a:schemeClr>
                </a:gs>
              </a:gsLst>
              <a:lin ang="5400000" scaled="1"/>
            </a:gradFill>
          </a:ln>
          <a:effectLst>
            <a:outerShdw blurRad="136350" dist="38100" dir="2700000" algn="tl" rotWithShape="0">
              <a:prstClr val="black">
                <a:alpha val="15000"/>
              </a:prstClr>
            </a:outerShdw>
          </a:effectLst>
        </p:spPr>
        <p:txBody>
          <a:bodyPr wrap="square">
            <a:noAutofit/>
          </a:bodyPr>
          <a:lstStyle/>
          <a:p>
            <a:pPr indent="180975" algn="ctr" defTabSz="914400"/>
            <a:r>
              <a:rPr lang="zh-CN" altLang="en-US" sz="2400" b="1" dirty="0">
                <a:solidFill>
                  <a:schemeClr val="accent1"/>
                </a:solidFill>
                <a:latin typeface="黑体" panose="02010609060101010101" charset="-122"/>
                <a:ea typeface="黑体" panose="02010609060101010101" charset="-122"/>
                <a:cs typeface="黑体" panose="02010609060101010101" charset="-122"/>
              </a:rPr>
              <a:t>做大“蛋糕”</a:t>
            </a:r>
            <a:endParaRPr lang="zh-CN" altLang="en-US" sz="2400" b="1" dirty="0">
              <a:solidFill>
                <a:schemeClr val="accent1"/>
              </a:solidFill>
              <a:latin typeface="黑体" panose="02010609060101010101" charset="-122"/>
              <a:ea typeface="黑体" panose="02010609060101010101" charset="-122"/>
              <a:cs typeface="黑体" panose="02010609060101010101" charset="-122"/>
            </a:endParaRPr>
          </a:p>
        </p:txBody>
      </p:sp>
      <p:sp>
        <p:nvSpPr>
          <p:cNvPr id="7" name="矩形: 圆角 2"/>
          <p:cNvSpPr/>
          <p:nvPr/>
        </p:nvSpPr>
        <p:spPr>
          <a:xfrm>
            <a:off x="6599669" y="4105800"/>
            <a:ext cx="2760452" cy="529894"/>
          </a:xfrm>
          <a:prstGeom prst="roundRect">
            <a:avLst>
              <a:gd name="adj" fmla="val 21851"/>
            </a:avLst>
          </a:prstGeom>
          <a:solidFill>
            <a:schemeClr val="bg1"/>
          </a:solidFill>
          <a:ln w="28575">
            <a:gradFill>
              <a:gsLst>
                <a:gs pos="0">
                  <a:srgbClr val="FFC000"/>
                </a:gs>
                <a:gs pos="100000">
                  <a:srgbClr val="FFC000">
                    <a:alpha val="43000"/>
                  </a:srgbClr>
                </a:gs>
              </a:gsLst>
              <a:lin ang="5400000" scaled="1"/>
            </a:gradFill>
          </a:ln>
          <a:effectLst>
            <a:outerShdw blurRad="136350" dist="38100" dir="2700000" algn="tl" rotWithShape="0">
              <a:prstClr val="black">
                <a:alpha val="15000"/>
              </a:prstClr>
            </a:outerShdw>
          </a:effectLst>
        </p:spPr>
        <p:txBody>
          <a:bodyPr wrap="square">
            <a:noAutofit/>
          </a:bodyPr>
          <a:lstStyle/>
          <a:p>
            <a:pPr indent="180975" algn="ctr" defTabSz="914400"/>
            <a:r>
              <a:rPr lang="zh-CN" altLang="en-US" sz="2400" b="1" dirty="0">
                <a:solidFill>
                  <a:srgbClr val="FFC000"/>
                </a:solidFill>
                <a:latin typeface="黑体" panose="02010609060101010101" charset="-122"/>
                <a:ea typeface="黑体" panose="02010609060101010101" charset="-122"/>
                <a:cs typeface="黑体" panose="02010609060101010101" charset="-122"/>
              </a:rPr>
              <a:t>分好“蛋糕”</a:t>
            </a:r>
            <a:endParaRPr lang="zh-CN" altLang="en-US" sz="2400" b="1" dirty="0">
              <a:solidFill>
                <a:srgbClr val="FFC000"/>
              </a:solidFill>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p:tgtEl>
                                          <p:spTgt spid="25"/>
                                        </p:tgtEl>
                                        <p:attrNameLst>
                                          <p:attrName>ppt_y</p:attrName>
                                        </p:attrNameLst>
                                      </p:cBhvr>
                                      <p:tavLst>
                                        <p:tav tm="0">
                                          <p:val>
                                            <p:strVal val="#ppt_y+#ppt_h*1.125000"/>
                                          </p:val>
                                        </p:tav>
                                        <p:tav tm="100000">
                                          <p:val>
                                            <p:strVal val="#ppt_y"/>
                                          </p:val>
                                        </p:tav>
                                      </p:tavLst>
                                    </p:anim>
                                    <p:animEffect transition="in" filter="wipe(up)">
                                      <p:cBhvr>
                                        <p:cTn id="59" dur="500"/>
                                        <p:tgtEl>
                                          <p:spTgt spid="25"/>
                                        </p:tgtEl>
                                      </p:cBhvr>
                                    </p:animEffect>
                                  </p:childTnLst>
                                </p:cTn>
                              </p:par>
                              <p:par>
                                <p:cTn id="60" presetID="12" presetClass="entr" presetSubtype="4"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p:tgtEl>
                                          <p:spTgt spid="26"/>
                                        </p:tgtEl>
                                        <p:attrNameLst>
                                          <p:attrName>ppt_y</p:attrName>
                                        </p:attrNameLst>
                                      </p:cBhvr>
                                      <p:tavLst>
                                        <p:tav tm="0">
                                          <p:val>
                                            <p:strVal val="#ppt_y+#ppt_h*1.125000"/>
                                          </p:val>
                                        </p:tav>
                                        <p:tav tm="100000">
                                          <p:val>
                                            <p:strVal val="#ppt_y"/>
                                          </p:val>
                                        </p:tav>
                                      </p:tavLst>
                                    </p:anim>
                                    <p:animEffect transition="in" filter="wipe(up)">
                                      <p:cBhvr>
                                        <p:cTn id="63" dur="500"/>
                                        <p:tgtEl>
                                          <p:spTgt spid="26"/>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additive="base">
                                        <p:cTn id="66" dur="500"/>
                                        <p:tgtEl>
                                          <p:spTgt spid="32"/>
                                        </p:tgtEl>
                                        <p:attrNameLst>
                                          <p:attrName>ppt_y</p:attrName>
                                        </p:attrNameLst>
                                      </p:cBhvr>
                                      <p:tavLst>
                                        <p:tav tm="0">
                                          <p:val>
                                            <p:strVal val="#ppt_y+#ppt_h*1.125000"/>
                                          </p:val>
                                        </p:tav>
                                        <p:tav tm="100000">
                                          <p:val>
                                            <p:strVal val="#ppt_y"/>
                                          </p:val>
                                        </p:tav>
                                      </p:tavLst>
                                    </p:anim>
                                    <p:animEffect transition="in" filter="wipe(up)">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animBg="1"/>
      <p:bldP spid="25" grpId="0" animBg="1"/>
      <p:bldP spid="29" grpId="0" animBg="1"/>
      <p:bldP spid="32" grpId="0"/>
      <p:bldP spid="3" grpId="0" animBg="1"/>
      <p:bldP spid="4" grpId="0" animBg="1"/>
      <p:bldP spid="12" grpId="0"/>
      <p:bldP spid="18" grpId="0"/>
      <p:bldP spid="5"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2079529" y="1888583"/>
            <a:ext cx="2340000" cy="373359"/>
          </a:xfrm>
          <a:prstGeom prst="rect">
            <a:avLst/>
          </a:prstGeom>
          <a:noFill/>
          <a:ln w="12700" cap="sq">
            <a:noFill/>
            <a:miter/>
          </a:ln>
        </p:spPr>
        <p:txBody>
          <a:bodyPr vert="horz" wrap="square" lIns="0" tIns="0" rIns="0" bIns="0" rtlCol="0" anchor="ctr"/>
          <a:lstStyle/>
          <a:p>
            <a:pPr algn="ctr"/>
            <a:endParaRPr kumimoji="1" lang="zh-CN" altLang="en-US">
              <a:latin typeface="黑体" panose="02010609060101010101" charset="-122"/>
              <a:ea typeface="黑体" panose="02010609060101010101" charset="-122"/>
            </a:endParaRPr>
          </a:p>
        </p:txBody>
      </p:sp>
      <p:sp>
        <p:nvSpPr>
          <p:cNvPr id="12" name="标题 1"/>
          <p:cNvSpPr txBox="1"/>
          <p:nvPr/>
        </p:nvSpPr>
        <p:spPr>
          <a:xfrm>
            <a:off x="3502384" y="4352898"/>
            <a:ext cx="2340000" cy="373359"/>
          </a:xfrm>
          <a:prstGeom prst="rect">
            <a:avLst/>
          </a:prstGeom>
          <a:noFill/>
          <a:ln w="12700" cap="sq">
            <a:noFill/>
            <a:miter/>
          </a:ln>
        </p:spPr>
        <p:txBody>
          <a:bodyPr vert="horz" wrap="square" lIns="0" tIns="0" rIns="0" bIns="0" rtlCol="0" anchor="ctr"/>
          <a:lstStyle/>
          <a:p>
            <a:pPr algn="ctr"/>
            <a:endParaRPr kumimoji="1" lang="zh-CN" altLang="en-US">
              <a:latin typeface="黑体" panose="02010609060101010101" charset="-122"/>
              <a:ea typeface="黑体" panose="02010609060101010101" charset="-122"/>
            </a:endParaRPr>
          </a:p>
        </p:txBody>
      </p:sp>
      <p:sp>
        <p:nvSpPr>
          <p:cNvPr id="13" name="标题 1"/>
          <p:cNvSpPr txBox="1"/>
          <p:nvPr>
            <p:custDataLst>
              <p:tags r:id="rId1"/>
            </p:custDataLst>
          </p:nvPr>
        </p:nvSpPr>
        <p:spPr>
          <a:xfrm>
            <a:off x="8921115" y="2014220"/>
            <a:ext cx="2215515" cy="4159250"/>
          </a:xfrm>
          <a:prstGeom prst="rect">
            <a:avLst/>
          </a:prstGeom>
          <a:noFill/>
          <a:ln>
            <a:noFill/>
          </a:ln>
        </p:spPr>
        <p:txBody>
          <a:bodyPr vert="horz" wrap="square" lIns="0" tIns="0" rIns="0" bIns="0" rtlCol="0" anchor="t"/>
          <a:lstStyle/>
          <a:p>
            <a:pPr algn="just"/>
            <a:r>
              <a:rPr kumimoji="1" lang="en-US" altLang="zh-CN" sz="20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rPr>
              <a:t>聚焦建设美丽中国，加快经济社会发展全面绿色转型，健全生态环境治理体系，推进生态优先、节约集约、绿色低碳发展，促进人与自然和谐共生。</a:t>
            </a:r>
            <a:endParaRPr kumimoji="1" lang="en-US" altLang="zh-CN" sz="20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1" name="标题 1"/>
          <p:cNvSpPr txBox="1"/>
          <p:nvPr>
            <p:custDataLst>
              <p:tags r:id="rId2"/>
            </p:custDataLst>
          </p:nvPr>
        </p:nvSpPr>
        <p:spPr>
          <a:xfrm>
            <a:off x="9642574" y="1366099"/>
            <a:ext cx="720000" cy="468000"/>
          </a:xfrm>
          <a:prstGeom prst="rect">
            <a:avLst/>
          </a:prstGeom>
          <a:solidFill>
            <a:schemeClr val="accent1"/>
          </a:solidFill>
          <a:ln cap="sq">
            <a:noFill/>
          </a:ln>
        </p:spPr>
        <p:txBody>
          <a:bodyPr vert="horz" wrap="square" lIns="0" tIns="0" rIns="0" bIns="0" rtlCol="0" anchor="ctr"/>
          <a:lstStyle/>
          <a:p>
            <a:pPr algn="ctr"/>
            <a:r>
              <a:rPr kumimoji="1" lang="en-US" altLang="zh-CN" sz="2400">
                <a:ln w="12700">
                  <a:noFill/>
                </a:ln>
                <a:solidFill>
                  <a:srgbClr val="FFFFFF">
                    <a:alpha val="100000"/>
                  </a:srgbClr>
                </a:solidFill>
                <a:latin typeface="黑体" panose="02010609060101010101" charset="-122"/>
                <a:ea typeface="黑体" panose="02010609060101010101" charset="-122"/>
                <a:cs typeface="华文宋体" panose="02010600040101010101" charset="-122"/>
              </a:rPr>
              <a:t>05</a:t>
            </a:r>
            <a:endParaRPr kumimoji="1" lang="en-US" altLang="zh-CN" sz="2400">
              <a:ln w="12700">
                <a:noFill/>
              </a:ln>
              <a:solidFill>
                <a:srgbClr val="FFFFFF">
                  <a:alpha val="100000"/>
                </a:srgbClr>
              </a:solidFill>
              <a:latin typeface="黑体" panose="02010609060101010101" charset="-122"/>
              <a:ea typeface="黑体" panose="02010609060101010101" charset="-122"/>
              <a:cs typeface="华文宋体" panose="02010600040101010101" charset="-122"/>
            </a:endParaRPr>
          </a:p>
        </p:txBody>
      </p:sp>
      <p:sp>
        <p:nvSpPr>
          <p:cNvPr id="24"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进一步全面深化改革的总目标</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grpSp>
        <p:nvGrpSpPr>
          <p:cNvPr id="43" name="组合 42"/>
          <p:cNvGrpSpPr/>
          <p:nvPr/>
        </p:nvGrpSpPr>
        <p:grpSpPr>
          <a:xfrm>
            <a:off x="997840" y="1266916"/>
            <a:ext cx="3247853" cy="3300044"/>
            <a:chOff x="613645" y="1188965"/>
            <a:chExt cx="3814803" cy="3876105"/>
          </a:xfrm>
        </p:grpSpPr>
        <p:sp>
          <p:nvSpPr>
            <p:cNvPr id="42" name="椭圆 41"/>
            <p:cNvSpPr/>
            <p:nvPr/>
          </p:nvSpPr>
          <p:spPr>
            <a:xfrm rot="273495">
              <a:off x="1217787" y="1917767"/>
              <a:ext cx="2578414" cy="2578413"/>
            </a:xfrm>
            <a:prstGeom prst="ellipse">
              <a:avLst/>
            </a:prstGeom>
            <a:solidFill>
              <a:schemeClr val="accent1">
                <a:alpha val="13000"/>
              </a:schemeClr>
            </a:solidFill>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黑体" panose="02010609060101010101" charset="-122"/>
                <a:ea typeface="黑体" panose="02010609060101010101" charset="-122"/>
              </a:endParaRPr>
            </a:p>
          </p:txBody>
        </p:sp>
        <p:sp>
          <p:nvSpPr>
            <p:cNvPr id="25" name="椭圆 24"/>
            <p:cNvSpPr/>
            <p:nvPr/>
          </p:nvSpPr>
          <p:spPr>
            <a:xfrm rot="273495">
              <a:off x="614158" y="1250781"/>
              <a:ext cx="3814290" cy="3814289"/>
            </a:xfrm>
            <a:prstGeom prst="ellipse">
              <a:avLst/>
            </a:prstGeom>
            <a:gradFill>
              <a:gsLst>
                <a:gs pos="0">
                  <a:schemeClr val="bg2">
                    <a:lumMod val="90000"/>
                    <a:alpha val="0"/>
                  </a:schemeClr>
                </a:gs>
                <a:gs pos="98000">
                  <a:srgbClr val="00B0F0">
                    <a:alpha val="31000"/>
                  </a:srgbClr>
                </a:gs>
              </a:gsLst>
              <a:lin ang="5400000" scaled="1"/>
            </a:gradFill>
            <a:ln w="28575">
              <a:gradFill>
                <a:gsLst>
                  <a:gs pos="0">
                    <a:schemeClr val="bg2">
                      <a:lumMod val="90000"/>
                    </a:schemeClr>
                  </a:gs>
                  <a:gs pos="99000">
                    <a:schemeClr val="bg2">
                      <a:lumMod val="10000"/>
                    </a:schemeClr>
                  </a:gs>
                </a:gsLst>
                <a:lin ang="5400000" scaled="1"/>
              </a:gradFill>
              <a:prstDash val="sysDash"/>
            </a:ln>
            <a:effectLst>
              <a:outerShdw blurRad="169255" dist="38100" dir="3600000" algn="tl" rotWithShape="0">
                <a:prstClr val="black">
                  <a:alpha val="22123"/>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黑体" panose="02010609060101010101" charset="-122"/>
                <a:ea typeface="黑体" panose="02010609060101010101" charset="-122"/>
              </a:endParaRPr>
            </a:p>
          </p:txBody>
        </p:sp>
        <p:grpSp>
          <p:nvGrpSpPr>
            <p:cNvPr id="37" name="组合 36"/>
            <p:cNvGrpSpPr/>
            <p:nvPr/>
          </p:nvGrpSpPr>
          <p:grpSpPr>
            <a:xfrm>
              <a:off x="853969" y="1493099"/>
              <a:ext cx="3346098" cy="3346092"/>
              <a:chOff x="7346337" y="2714167"/>
              <a:chExt cx="2804891" cy="2804887"/>
            </a:xfrm>
          </p:grpSpPr>
          <p:sp>
            <p:nvSpPr>
              <p:cNvPr id="26" name="弧形 25"/>
              <p:cNvSpPr/>
              <p:nvPr/>
            </p:nvSpPr>
            <p:spPr>
              <a:xfrm rot="2042510">
                <a:off x="7346339" y="2714167"/>
                <a:ext cx="2804889" cy="2804885"/>
              </a:xfrm>
              <a:prstGeom prst="arc">
                <a:avLst>
                  <a:gd name="adj1" fmla="val 12989634"/>
                  <a:gd name="adj2" fmla="val 19415313"/>
                </a:avLst>
              </a:prstGeom>
              <a:noFill/>
              <a:ln w="44450" cap="rnd">
                <a:solidFill>
                  <a:schemeClr val="accent1"/>
                </a:solidFill>
                <a:prstDash val="sysDash"/>
                <a:miter lim="800000"/>
                <a:tailEnd type="arrow" w="med" len="sm"/>
              </a:ln>
              <a:effectLst>
                <a:outerShdw blurRad="113317" dist="38100" dir="2700000" algn="tl" rotWithShape="0">
                  <a:prstClr val="black">
                    <a:alpha val="2315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黑体" panose="02010609060101010101" charset="-122"/>
                  <a:ea typeface="黑体" panose="02010609060101010101" charset="-122"/>
                </a:endParaRPr>
              </a:p>
            </p:txBody>
          </p:sp>
          <p:sp>
            <p:nvSpPr>
              <p:cNvPr id="27" name="弧形 26"/>
              <p:cNvSpPr/>
              <p:nvPr/>
            </p:nvSpPr>
            <p:spPr>
              <a:xfrm rot="2042510">
                <a:off x="7346337" y="2714167"/>
                <a:ext cx="2804888" cy="2804886"/>
              </a:xfrm>
              <a:prstGeom prst="arc">
                <a:avLst>
                  <a:gd name="adj1" fmla="val 21468545"/>
                  <a:gd name="adj2" fmla="val 3969071"/>
                </a:avLst>
              </a:prstGeom>
              <a:noFill/>
              <a:ln w="44450" cap="rnd">
                <a:solidFill>
                  <a:schemeClr val="accent1"/>
                </a:solidFill>
                <a:prstDash val="sysDash"/>
                <a:miter lim="800000"/>
                <a:tailEnd type="arrow" w="med" len="sm"/>
              </a:ln>
              <a:effectLst>
                <a:outerShdw blurRad="113317" dist="38100" dir="2700000" algn="tl" rotWithShape="0">
                  <a:prstClr val="black">
                    <a:alpha val="2315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黑体" panose="02010609060101010101" charset="-122"/>
                  <a:ea typeface="黑体" panose="02010609060101010101" charset="-122"/>
                </a:endParaRPr>
              </a:p>
            </p:txBody>
          </p:sp>
          <p:sp>
            <p:nvSpPr>
              <p:cNvPr id="28" name="弧形 27"/>
              <p:cNvSpPr/>
              <p:nvPr/>
            </p:nvSpPr>
            <p:spPr>
              <a:xfrm rot="18242510" flipH="1" flipV="1">
                <a:off x="7346339" y="2714167"/>
                <a:ext cx="2804886" cy="2804887"/>
              </a:xfrm>
              <a:prstGeom prst="arc">
                <a:avLst>
                  <a:gd name="adj1" fmla="val 1435798"/>
                  <a:gd name="adj2" fmla="val 5506666"/>
                </a:avLst>
              </a:prstGeom>
              <a:noFill/>
              <a:ln w="44450" cap="rnd">
                <a:solidFill>
                  <a:schemeClr val="accent1"/>
                </a:solidFill>
                <a:prstDash val="sysDash"/>
                <a:miter lim="800000"/>
                <a:tailEnd type="arrow" w="med" len="sm"/>
              </a:ln>
              <a:effectLst>
                <a:outerShdw blurRad="113317" dist="38100" dir="2700000" algn="tl" rotWithShape="0">
                  <a:prstClr val="black">
                    <a:alpha val="2315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黑体" panose="02010609060101010101" charset="-122"/>
                  <a:ea typeface="黑体" panose="02010609060101010101" charset="-122"/>
                </a:endParaRPr>
              </a:p>
            </p:txBody>
          </p:sp>
        </p:grpSp>
        <p:grpSp>
          <p:nvGrpSpPr>
            <p:cNvPr id="30" name="组合 29"/>
            <p:cNvGrpSpPr/>
            <p:nvPr/>
          </p:nvGrpSpPr>
          <p:grpSpPr>
            <a:xfrm rot="10800000">
              <a:off x="613645" y="1188965"/>
              <a:ext cx="3814004" cy="3560938"/>
              <a:chOff x="4504491" y="2542045"/>
              <a:chExt cx="3197116" cy="2984983"/>
            </a:xfrm>
          </p:grpSpPr>
          <p:sp>
            <p:nvSpPr>
              <p:cNvPr id="31" name="泪滴形 30"/>
              <p:cNvSpPr/>
              <p:nvPr/>
            </p:nvSpPr>
            <p:spPr>
              <a:xfrm rot="18892216">
                <a:off x="5394492" y="4087028"/>
                <a:ext cx="1440000" cy="1440000"/>
              </a:xfrm>
              <a:prstGeom prst="teardrop">
                <a:avLst/>
              </a:prstGeom>
              <a:gradFill>
                <a:gsLst>
                  <a:gs pos="0">
                    <a:schemeClr val="accent1">
                      <a:lumMod val="60000"/>
                      <a:lumOff val="40000"/>
                    </a:schemeClr>
                  </a:gs>
                  <a:gs pos="100000">
                    <a:schemeClr val="bg2">
                      <a:lumMod val="9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54000" dist="127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b="1">
                  <a:latin typeface="黑体" panose="02010609060101010101" charset="-122"/>
                  <a:ea typeface="黑体" panose="02010609060101010101" charset="-122"/>
                </a:endParaRPr>
              </a:p>
            </p:txBody>
          </p:sp>
          <p:sp>
            <p:nvSpPr>
              <p:cNvPr id="32" name="泪滴形 31"/>
              <p:cNvSpPr/>
              <p:nvPr/>
            </p:nvSpPr>
            <p:spPr>
              <a:xfrm rot="808691" flipH="1" flipV="1">
                <a:off x="6261607" y="2542045"/>
                <a:ext cx="1440000" cy="1440000"/>
              </a:xfrm>
              <a:prstGeom prst="teardrop">
                <a:avLst/>
              </a:prstGeom>
              <a:gradFill>
                <a:gsLst>
                  <a:gs pos="0">
                    <a:srgbClr val="00B0F0"/>
                  </a:gs>
                  <a:gs pos="100000">
                    <a:schemeClr val="bg2">
                      <a:lumMod val="9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54000" dist="127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b="1">
                  <a:latin typeface="黑体" panose="02010609060101010101" charset="-122"/>
                  <a:ea typeface="黑体" panose="02010609060101010101" charset="-122"/>
                </a:endParaRPr>
              </a:p>
            </p:txBody>
          </p:sp>
          <p:sp>
            <p:nvSpPr>
              <p:cNvPr id="33" name="泪滴形 32"/>
              <p:cNvSpPr/>
              <p:nvPr/>
            </p:nvSpPr>
            <p:spPr>
              <a:xfrm rot="20677293" flipV="1">
                <a:off x="4504491" y="2570937"/>
                <a:ext cx="1440000" cy="1440000"/>
              </a:xfrm>
              <a:prstGeom prst="teardrop">
                <a:avLst/>
              </a:prstGeom>
              <a:gradFill>
                <a:gsLst>
                  <a:gs pos="0">
                    <a:schemeClr val="accent1"/>
                  </a:gs>
                  <a:gs pos="100000">
                    <a:schemeClr val="bg2">
                      <a:lumMod val="9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54000" dist="127000" algn="ctr" rotWithShape="0">
                  <a:schemeClr val="accent2">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b="1">
                  <a:latin typeface="黑体" panose="02010609060101010101" charset="-122"/>
                  <a:ea typeface="黑体" panose="02010609060101010101" charset="-122"/>
                </a:endParaRPr>
              </a:p>
            </p:txBody>
          </p:sp>
        </p:grpSp>
        <p:sp>
          <p:nvSpPr>
            <p:cNvPr id="39" name="椭圆 38"/>
            <p:cNvSpPr/>
            <p:nvPr/>
          </p:nvSpPr>
          <p:spPr>
            <a:xfrm>
              <a:off x="1810971" y="1329041"/>
              <a:ext cx="1410422" cy="1410422"/>
            </a:xfrm>
            <a:prstGeom prst="ellipse">
              <a:avLst/>
            </a:prstGeom>
            <a:solidFill>
              <a:schemeClr val="tx2">
                <a:lumMod val="60000"/>
                <a:lumOff val="40000"/>
              </a:schemeClr>
            </a:solidFill>
            <a:ln>
              <a:noFill/>
            </a:ln>
            <a:effectLst>
              <a:outerShdw blurRad="50800" dist="63500" dir="2700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38100" dir="2700000" algn="tl" rotWithShape="0">
                    <a:prstClr val="black">
                      <a:alpha val="14868"/>
                    </a:prstClr>
                  </a:outerShdw>
                </a:effectLst>
                <a:latin typeface="黑体" panose="02010609060101010101" charset="-122"/>
                <a:ea typeface="黑体" panose="02010609060101010101" charset="-122"/>
              </a:endParaRPr>
            </a:p>
          </p:txBody>
        </p:sp>
        <p:sp>
          <p:nvSpPr>
            <p:cNvPr id="40" name="椭圆 39"/>
            <p:cNvSpPr/>
            <p:nvPr/>
          </p:nvSpPr>
          <p:spPr>
            <a:xfrm>
              <a:off x="2884121" y="3164191"/>
              <a:ext cx="1410422" cy="1410422"/>
            </a:xfrm>
            <a:prstGeom prst="ellipse">
              <a:avLst/>
            </a:prstGeom>
            <a:solidFill>
              <a:srgbClr val="0070C0"/>
            </a:solidFill>
            <a:ln>
              <a:noFill/>
            </a:ln>
            <a:effectLst>
              <a:outerShdw blurRad="50800" dist="63500" dir="2700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14868"/>
                    </a:prstClr>
                  </a:outerShdw>
                </a:effectLst>
                <a:latin typeface="黑体" panose="02010609060101010101" charset="-122"/>
                <a:ea typeface="黑体" panose="02010609060101010101" charset="-122"/>
              </a:endParaRPr>
            </a:p>
          </p:txBody>
        </p:sp>
        <p:sp>
          <p:nvSpPr>
            <p:cNvPr id="41" name="椭圆 40"/>
            <p:cNvSpPr/>
            <p:nvPr/>
          </p:nvSpPr>
          <p:spPr>
            <a:xfrm>
              <a:off x="756871" y="3183241"/>
              <a:ext cx="1410422" cy="1410422"/>
            </a:xfrm>
            <a:prstGeom prst="ellipse">
              <a:avLst/>
            </a:prstGeom>
            <a:solidFill>
              <a:srgbClr val="05B0F0"/>
            </a:solidFill>
            <a:ln>
              <a:noFill/>
            </a:ln>
            <a:effectLst>
              <a:outerShdw blurRad="50800" dist="63500" dir="2700000" algn="tl"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14868"/>
                    </a:prstClr>
                  </a:outerShdw>
                </a:effectLst>
                <a:latin typeface="黑体" panose="02010609060101010101" charset="-122"/>
                <a:ea typeface="黑体" panose="02010609060101010101" charset="-122"/>
              </a:endParaRPr>
            </a:p>
          </p:txBody>
        </p:sp>
        <p:sp>
          <p:nvSpPr>
            <p:cNvPr id="34" name="矩形 33"/>
            <p:cNvSpPr/>
            <p:nvPr/>
          </p:nvSpPr>
          <p:spPr>
            <a:xfrm flipH="1">
              <a:off x="1956292" y="1436533"/>
              <a:ext cx="1078331" cy="1053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p>
              <a:pPr algn="ctr"/>
              <a:r>
                <a:rPr kumimoji="1" lang="zh-CN" altLang="en-US" sz="2400" b="1" dirty="0">
                  <a:solidFill>
                    <a:schemeClr val="bg1"/>
                  </a:solidFill>
                  <a:effectLst>
                    <a:outerShdw blurRad="132807" dist="38100" dir="2700000" algn="tl" rotWithShape="0">
                      <a:prstClr val="black">
                        <a:alpha val="27050"/>
                      </a:prstClr>
                    </a:outerShdw>
                  </a:effectLst>
                  <a:latin typeface="黑体" panose="02010609060101010101" charset="-122"/>
                  <a:ea typeface="黑体" panose="02010609060101010101" charset="-122"/>
                </a:rPr>
                <a:t>尊重自然</a:t>
              </a:r>
              <a:endParaRPr kumimoji="1" lang="zh-CN" altLang="en-US" sz="2400" b="1" dirty="0">
                <a:solidFill>
                  <a:schemeClr val="bg1"/>
                </a:solidFill>
                <a:effectLst>
                  <a:outerShdw blurRad="132807" dist="38100" dir="2700000" algn="tl" rotWithShape="0">
                    <a:prstClr val="black">
                      <a:alpha val="27050"/>
                    </a:prstClr>
                  </a:outerShdw>
                </a:effectLst>
                <a:latin typeface="黑体" panose="02010609060101010101" charset="-122"/>
                <a:ea typeface="黑体" panose="02010609060101010101" charset="-122"/>
              </a:endParaRPr>
            </a:p>
          </p:txBody>
        </p:sp>
        <p:sp>
          <p:nvSpPr>
            <p:cNvPr id="35" name="矩形 34"/>
            <p:cNvSpPr/>
            <p:nvPr/>
          </p:nvSpPr>
          <p:spPr>
            <a:xfrm flipH="1">
              <a:off x="857155" y="3361744"/>
              <a:ext cx="1078331" cy="1053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p>
              <a:pPr algn="ctr"/>
              <a:r>
                <a:rPr kumimoji="1" lang="zh-CN" altLang="en-US" sz="2400" b="1" dirty="0">
                  <a:solidFill>
                    <a:schemeClr val="bg1"/>
                  </a:solidFill>
                  <a:effectLst>
                    <a:outerShdw blurRad="132807" dist="38100" dir="2700000" algn="tl" rotWithShape="0">
                      <a:prstClr val="black">
                        <a:alpha val="27050"/>
                      </a:prstClr>
                    </a:outerShdw>
                  </a:effectLst>
                  <a:latin typeface="黑体" panose="02010609060101010101" charset="-122"/>
                  <a:ea typeface="黑体" panose="02010609060101010101" charset="-122"/>
                </a:rPr>
                <a:t>顺应自然</a:t>
              </a:r>
              <a:endParaRPr kumimoji="1" lang="zh-CN" altLang="en-US" sz="2400" b="1" dirty="0">
                <a:solidFill>
                  <a:schemeClr val="bg1"/>
                </a:solidFill>
                <a:effectLst>
                  <a:outerShdw blurRad="132807" dist="38100" dir="2700000" algn="tl" rotWithShape="0">
                    <a:prstClr val="black">
                      <a:alpha val="27050"/>
                    </a:prstClr>
                  </a:outerShdw>
                </a:effectLst>
                <a:latin typeface="黑体" panose="02010609060101010101" charset="-122"/>
                <a:ea typeface="黑体" panose="02010609060101010101" charset="-122"/>
              </a:endParaRPr>
            </a:p>
          </p:txBody>
        </p:sp>
        <p:sp>
          <p:nvSpPr>
            <p:cNvPr id="36" name="矩形 35"/>
            <p:cNvSpPr/>
            <p:nvPr/>
          </p:nvSpPr>
          <p:spPr>
            <a:xfrm flipH="1">
              <a:off x="3077640" y="3338873"/>
              <a:ext cx="1072642" cy="1053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p>
              <a:pPr algn="ctr"/>
              <a:r>
                <a:rPr kumimoji="1" lang="zh-CN" altLang="en-US" sz="2400" b="1" dirty="0">
                  <a:solidFill>
                    <a:schemeClr val="bg1"/>
                  </a:solidFill>
                  <a:effectLst>
                    <a:outerShdw blurRad="132807" dist="38100" dir="2700000" algn="tl" rotWithShape="0">
                      <a:prstClr val="black">
                        <a:alpha val="27050"/>
                      </a:prstClr>
                    </a:outerShdw>
                  </a:effectLst>
                  <a:latin typeface="黑体" panose="02010609060101010101" charset="-122"/>
                  <a:ea typeface="黑体" panose="02010609060101010101" charset="-122"/>
                </a:rPr>
                <a:t>保护自然</a:t>
              </a:r>
              <a:endParaRPr kumimoji="1" lang="zh-CN" altLang="en-US" sz="2400" b="1" dirty="0">
                <a:solidFill>
                  <a:schemeClr val="bg1"/>
                </a:solidFill>
                <a:effectLst>
                  <a:outerShdw blurRad="132807" dist="38100" dir="2700000" algn="tl" rotWithShape="0">
                    <a:prstClr val="black">
                      <a:alpha val="27050"/>
                    </a:prstClr>
                  </a:outerShdw>
                </a:effectLst>
                <a:latin typeface="黑体" panose="02010609060101010101" charset="-122"/>
                <a:ea typeface="黑体" panose="02010609060101010101" charset="-122"/>
              </a:endParaRPr>
            </a:p>
          </p:txBody>
        </p:sp>
      </p:grpSp>
      <p:sp>
        <p:nvSpPr>
          <p:cNvPr id="29" name="圆角矩形 28"/>
          <p:cNvSpPr/>
          <p:nvPr/>
        </p:nvSpPr>
        <p:spPr>
          <a:xfrm>
            <a:off x="-178" y="4931761"/>
            <a:ext cx="8752493" cy="1453022"/>
          </a:xfrm>
          <a:prstGeom prst="roundRect">
            <a:avLst>
              <a:gd name="adj" fmla="val 0"/>
            </a:avLst>
          </a:prstGeom>
          <a:gradFill>
            <a:gsLst>
              <a:gs pos="0">
                <a:schemeClr val="bg1">
                  <a:alpha val="0"/>
                </a:schemeClr>
              </a:gs>
              <a:gs pos="67000">
                <a:schemeClr val="accent2"/>
              </a:gs>
            </a:gsLst>
            <a:lin ang="10800000" scaled="0"/>
          </a:gradFill>
          <a:ln w="19050" cap="flat">
            <a:noFill/>
            <a:prstDash val="solid"/>
            <a:miter/>
          </a:ln>
          <a:effectLst>
            <a:outerShdw blurRad="127000" dist="63500" dir="2700000" algn="tl" rotWithShape="0">
              <a:schemeClr val="accent3">
                <a:alpha val="40000"/>
              </a:schemeClr>
            </a:outerShdw>
          </a:effectLst>
        </p:spPr>
        <p:txBody>
          <a:bodyPr rtlCol="0" anchor="ctr"/>
          <a:lstStyle/>
          <a:p>
            <a:endParaRPr lang="zh-CN" altLang="en-US" sz="1600" b="1">
              <a:solidFill>
                <a:schemeClr val="tx1"/>
              </a:solidFill>
            </a:endParaRPr>
          </a:p>
        </p:txBody>
      </p:sp>
      <p:sp>
        <p:nvSpPr>
          <p:cNvPr id="38" name="文本框 37"/>
          <p:cNvSpPr txBox="1"/>
          <p:nvPr/>
        </p:nvSpPr>
        <p:spPr>
          <a:xfrm>
            <a:off x="333834" y="5089143"/>
            <a:ext cx="4822703" cy="1084015"/>
          </a:xfrm>
          <a:prstGeom prst="rect">
            <a:avLst/>
          </a:prstGeom>
          <a:noFill/>
        </p:spPr>
        <p:txBody>
          <a:bodyPr wrap="square" rtlCol="0">
            <a:spAutoFit/>
          </a:bodyPr>
          <a:lstStyle/>
          <a:p>
            <a:pPr algn="ctr">
              <a:lnSpc>
                <a:spcPct val="130000"/>
              </a:lnSpc>
            </a:pPr>
            <a:r>
              <a:rPr lang="zh-CN" altLang="en-US" sz="2800" b="1" dirty="0">
                <a:solidFill>
                  <a:schemeClr val="accent1"/>
                </a:solidFill>
                <a:effectLst>
                  <a:outerShdw blurRad="38100" dist="25400" dir="5400000" algn="ctr" rotWithShape="0">
                    <a:srgbClr val="6E747A">
                      <a:alpha val="43000"/>
                    </a:srgbClr>
                  </a:outerShdw>
                </a:effectLst>
              </a:rPr>
              <a:t>促进人与自然和谐共生</a:t>
            </a:r>
            <a:endParaRPr lang="en-US" altLang="zh-CN" sz="2800" b="1" dirty="0">
              <a:solidFill>
                <a:srgbClr val="FFC000"/>
              </a:solidFill>
              <a:effectLst>
                <a:outerShdw blurRad="121873" dist="38100" dir="2700000" algn="tl" rotWithShape="0">
                  <a:prstClr val="black">
                    <a:alpha val="26527"/>
                  </a:prstClr>
                </a:outerShdw>
              </a:effectLst>
            </a:endParaRPr>
          </a:p>
          <a:p>
            <a:pPr algn="ctr">
              <a:lnSpc>
                <a:spcPct val="130000"/>
              </a:lnSpc>
            </a:pPr>
            <a:r>
              <a:rPr lang="zh-CN" altLang="en-US" sz="2400" b="1" dirty="0">
                <a:solidFill>
                  <a:schemeClr val="bg1"/>
                </a:solidFill>
                <a:effectLst>
                  <a:outerShdw blurRad="38100" dist="38100" dir="2700000" algn="tl">
                    <a:srgbClr val="000000">
                      <a:alpha val="43137"/>
                    </a:srgbClr>
                  </a:outerShdw>
                </a:effectLst>
              </a:rPr>
              <a:t>是中国式现代化的鲜明特点</a:t>
            </a:r>
            <a:endParaRPr lang="zh-CN" altLang="en-US" sz="2400" b="1" dirty="0">
              <a:solidFill>
                <a:schemeClr val="bg1"/>
              </a:solidFill>
              <a:effectLst>
                <a:outerShdw blurRad="38100" dist="38100" dir="2700000" algn="tl">
                  <a:srgbClr val="000000">
                    <a:alpha val="43137"/>
                  </a:srgbClr>
                </a:outerShdw>
              </a:effectLst>
            </a:endParaRPr>
          </a:p>
        </p:txBody>
      </p:sp>
      <p:pic>
        <p:nvPicPr>
          <p:cNvPr id="4098" name="Picture 2" descr="&lt;em&gt;青&lt;/em&gt;&lt;em&gt;山&lt;/em&gt;&lt;em&gt;绿&lt;/em&gt;&lt;em&gt;水&lt;/em&gt;生态兴"/>
          <p:cNvPicPr>
            <a:picLocks noChangeAspect="1" noChangeArrowheads="1"/>
          </p:cNvPicPr>
          <p:nvPr/>
        </p:nvPicPr>
        <p:blipFill rotWithShape="1">
          <a:blip r:embed="rId3"/>
          <a:srcRect/>
          <a:stretch>
            <a:fillRect/>
          </a:stretch>
        </p:blipFill>
        <p:spPr bwMode="auto">
          <a:xfrm>
            <a:off x="4742815" y="1386205"/>
            <a:ext cx="3444240" cy="334772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anim calcmode="lin" valueType="num">
                                      <p:cBhvr>
                                        <p:cTn id="20" dur="1000" fill="hold"/>
                                        <p:tgtEl>
                                          <p:spTgt spid="43"/>
                                        </p:tgtEl>
                                        <p:attrNameLst>
                                          <p:attrName>ppt_x</p:attrName>
                                        </p:attrNameLst>
                                      </p:cBhvr>
                                      <p:tavLst>
                                        <p:tav tm="0">
                                          <p:val>
                                            <p:strVal val="#ppt_x"/>
                                          </p:val>
                                        </p:tav>
                                        <p:tav tm="100000">
                                          <p:val>
                                            <p:strVal val="#ppt_x"/>
                                          </p:val>
                                        </p:tav>
                                      </p:tavLst>
                                    </p:anim>
                                    <p:anim calcmode="lin" valueType="num">
                                      <p:cBhvr>
                                        <p:cTn id="21" dur="1000" fill="hold"/>
                                        <p:tgtEl>
                                          <p:spTgt spid="43"/>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7" presetClass="entr" presetSubtype="0" fill="hold" nodeType="after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1000"/>
                                        <p:tgtEl>
                                          <p:spTgt spid="4098"/>
                                        </p:tgtEl>
                                      </p:cBhvr>
                                    </p:animEffect>
                                    <p:anim calcmode="lin" valueType="num">
                                      <p:cBhvr>
                                        <p:cTn id="26" dur="1000" fill="hold"/>
                                        <p:tgtEl>
                                          <p:spTgt spid="4098"/>
                                        </p:tgtEl>
                                        <p:attrNameLst>
                                          <p:attrName>ppt_x</p:attrName>
                                        </p:attrNameLst>
                                      </p:cBhvr>
                                      <p:tavLst>
                                        <p:tav tm="0">
                                          <p:val>
                                            <p:strVal val="#ppt_x"/>
                                          </p:val>
                                        </p:tav>
                                        <p:tav tm="100000">
                                          <p:val>
                                            <p:strVal val="#ppt_x"/>
                                          </p:val>
                                        </p:tav>
                                      </p:tavLst>
                                    </p:anim>
                                    <p:anim calcmode="lin" valueType="num">
                                      <p:cBhvr>
                                        <p:cTn id="27"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linds(horizontal)">
                                      <p:cBhvr>
                                        <p:cTn id="3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29" grpId="0" animBg="1"/>
      <p:bldP spid="3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1365"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931221" y="1913983"/>
            <a:ext cx="2340000" cy="373359"/>
          </a:xfrm>
          <a:prstGeom prst="rect">
            <a:avLst/>
          </a:prstGeom>
          <a:noFill/>
          <a:ln w="12700" cap="sq">
            <a:noFill/>
            <a:miter/>
          </a:ln>
        </p:spPr>
        <p:txBody>
          <a:bodyPr vert="horz" wrap="square" lIns="0" tIns="0" rIns="0" bIns="0" rtlCol="0" anchor="ctr"/>
          <a:lstStyle/>
          <a:p>
            <a:pPr algn="ctr"/>
            <a:endParaRPr kumimoji="1" lang="zh-CN" altLang="en-US"/>
          </a:p>
        </p:txBody>
      </p:sp>
      <p:sp>
        <p:nvSpPr>
          <p:cNvPr id="16" name="标题 1"/>
          <p:cNvSpPr txBox="1"/>
          <p:nvPr/>
        </p:nvSpPr>
        <p:spPr>
          <a:xfrm>
            <a:off x="6512092" y="4378298"/>
            <a:ext cx="2340000" cy="373359"/>
          </a:xfrm>
          <a:prstGeom prst="rect">
            <a:avLst/>
          </a:prstGeom>
          <a:noFill/>
          <a:ln w="12700" cap="sq">
            <a:noFill/>
            <a:miter/>
          </a:ln>
        </p:spPr>
        <p:txBody>
          <a:bodyPr vert="horz" wrap="square" lIns="0" tIns="0" rIns="0" bIns="0" rtlCol="0" anchor="ctr"/>
          <a:lstStyle/>
          <a:p>
            <a:pPr algn="ctr"/>
            <a:endParaRPr kumimoji="1" lang="zh-CN" altLang="en-US"/>
          </a:p>
        </p:txBody>
      </p:sp>
      <p:sp>
        <p:nvSpPr>
          <p:cNvPr id="17" name="标题 1"/>
          <p:cNvSpPr txBox="1"/>
          <p:nvPr>
            <p:custDataLst>
              <p:tags r:id="rId1"/>
            </p:custDataLst>
          </p:nvPr>
        </p:nvSpPr>
        <p:spPr>
          <a:xfrm>
            <a:off x="262890" y="2060575"/>
            <a:ext cx="1731645" cy="3858260"/>
          </a:xfrm>
          <a:prstGeom prst="rect">
            <a:avLst/>
          </a:prstGeom>
          <a:noFill/>
          <a:ln>
            <a:noFill/>
          </a:ln>
        </p:spPr>
        <p:txBody>
          <a:bodyPr vert="horz" wrap="square" lIns="0" tIns="0" rIns="0" bIns="0" rtlCol="0" anchor="t"/>
          <a:lstStyle/>
          <a:p>
            <a:pPr algn="just"/>
            <a:r>
              <a:rPr kumimoji="1" lang="en-US" altLang="zh-CN" sz="20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rPr>
              <a:t>聚焦建设更高水平平安中国，健全国家安全体系，强化一体化国家战略体系，增强维护国家安全能力，创新社会治理体制机制和手段，有效构建新安全格局。</a:t>
            </a:r>
            <a:endParaRPr kumimoji="1" lang="en-US" altLang="zh-CN" sz="2000" dirty="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2" name="标题 1"/>
          <p:cNvSpPr txBox="1"/>
          <p:nvPr>
            <p:custDataLst>
              <p:tags r:id="rId2"/>
            </p:custDataLst>
          </p:nvPr>
        </p:nvSpPr>
        <p:spPr>
          <a:xfrm>
            <a:off x="768257" y="1340699"/>
            <a:ext cx="720000" cy="468000"/>
          </a:xfrm>
          <a:prstGeom prst="rect">
            <a:avLst/>
          </a:prstGeom>
          <a:solidFill>
            <a:schemeClr val="accent1"/>
          </a:solidFill>
          <a:ln cap="sq">
            <a:noFill/>
          </a:ln>
        </p:spPr>
        <p:txBody>
          <a:bodyPr vert="horz" wrap="square" lIns="0" tIns="0" rIns="0" bIns="0" rtlCol="0" anchor="ctr"/>
          <a:lstStyle/>
          <a:p>
            <a:pPr algn="ctr"/>
            <a:r>
              <a:rPr kumimoji="1" lang="en-US" altLang="zh-CN" sz="24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06</a:t>
            </a:r>
            <a:endParaRPr kumimoji="1" lang="zh-CN" altLang="en-US"/>
          </a:p>
        </p:txBody>
      </p:sp>
      <p:sp>
        <p:nvSpPr>
          <p:cNvPr id="24"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进一步全面深化改革的总目标</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77" name="文本框 22"/>
          <p:cNvSpPr txBox="1"/>
          <p:nvPr/>
        </p:nvSpPr>
        <p:spPr>
          <a:xfrm>
            <a:off x="2509982" y="3438383"/>
            <a:ext cx="594162" cy="306705"/>
          </a:xfrm>
          <a:prstGeom prst="rect">
            <a:avLst/>
          </a:prstGeom>
          <a:noFill/>
        </p:spPr>
        <p:txBody>
          <a:bodyPr wrap="square" rtlCol="0">
            <a:spAutoFit/>
          </a:bodyPr>
          <a:lstStyle>
            <a:defPPr>
              <a:defRPr lang="zh-CN"/>
            </a:def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1" u="none" strike="noStrike" kern="1200" cap="none" spc="0" normalizeH="0" baseline="0" noProof="0">
                <a:ln>
                  <a:noFill/>
                </a:ln>
                <a:gradFill>
                  <a:gsLst>
                    <a:gs pos="0">
                      <a:srgbClr val="FFFFFF"/>
                    </a:gs>
                    <a:gs pos="100000">
                      <a:srgbClr val="FFFFFF"/>
                    </a:gs>
                  </a:gsLst>
                  <a:lin ang="0" scaled="0"/>
                </a:gradFill>
                <a:effectLst/>
                <a:uLnTx/>
                <a:uFillTx/>
                <a:latin typeface="思源宋体 CN Heavy" panose="02020900000000000000" pitchFamily="18" charset="-122"/>
                <a:ea typeface="思源宋体 CN Heavy" panose="02020900000000000000" pitchFamily="18" charset="-122"/>
                <a:cs typeface="思源黑体 CN Regular" panose="020B0500000000000000" charset="-122"/>
              </a:rPr>
              <a:t>01</a:t>
            </a:r>
            <a:endParaRPr kumimoji="0" lang="zh-CN" altLang="en-US" sz="1400" b="0" i="1" u="none" strike="noStrike" kern="1200" cap="none" spc="0" normalizeH="0" baseline="0" noProof="0">
              <a:ln>
                <a:noFill/>
              </a:ln>
              <a:gradFill>
                <a:gsLst>
                  <a:gs pos="0">
                    <a:srgbClr val="FFFFFF"/>
                  </a:gs>
                  <a:gs pos="100000">
                    <a:srgbClr val="FFFFFF"/>
                  </a:gs>
                </a:gsLst>
                <a:lin ang="0" scaled="0"/>
              </a:gradFill>
              <a:effectLst/>
              <a:uLnTx/>
              <a:uFillTx/>
              <a:latin typeface="思源宋体 CN Heavy" panose="02020900000000000000" pitchFamily="18" charset="-122"/>
              <a:ea typeface="思源宋体 CN Heavy" panose="02020900000000000000" pitchFamily="18" charset="-122"/>
              <a:cs typeface="思源黑体 CN Regular" panose="020B0500000000000000" charset="-122"/>
            </a:endParaRPr>
          </a:p>
        </p:txBody>
      </p:sp>
      <p:grpSp>
        <p:nvGrpSpPr>
          <p:cNvPr id="78" name="组合 77"/>
          <p:cNvGrpSpPr/>
          <p:nvPr>
            <p:custDataLst>
              <p:tags r:id="rId3"/>
            </p:custDataLst>
          </p:nvPr>
        </p:nvGrpSpPr>
        <p:grpSpPr>
          <a:xfrm>
            <a:off x="2233495" y="2782855"/>
            <a:ext cx="3227420" cy="3348434"/>
            <a:chOff x="1006416" y="1645987"/>
            <a:chExt cx="3227420" cy="3348434"/>
          </a:xfrm>
        </p:grpSpPr>
        <p:sp>
          <p:nvSpPr>
            <p:cNvPr id="79" name="TextBox 3"/>
            <p:cNvSpPr txBox="1"/>
            <p:nvPr>
              <p:custDataLst>
                <p:tags r:id="rId4"/>
              </p:custDataLst>
            </p:nvPr>
          </p:nvSpPr>
          <p:spPr>
            <a:xfrm>
              <a:off x="1145561" y="2102245"/>
              <a:ext cx="3053171" cy="1865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just" defTabSz="608965" eaLnBrk="0" latinLnBrk="0" hangingPunct="0">
                <a:lnSpc>
                  <a:spcPct val="120000"/>
                </a:lnSpc>
                <a:buClrTx/>
                <a:buSzTx/>
                <a:buFontTx/>
                <a:buNone/>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中国共产党领导人民创造了世所罕见的经济快速发展奇迹和社会长期稳定奇迹</a:t>
              </a:r>
              <a:endParaRPr lang="zh-CN" altLang="en-US" sz="2400" b="1" kern="1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80" name="文本框 24"/>
            <p:cNvSpPr txBox="1"/>
            <p:nvPr>
              <p:custDataLst>
                <p:tags r:id="rId5"/>
              </p:custDataLst>
            </p:nvPr>
          </p:nvSpPr>
          <p:spPr>
            <a:xfrm>
              <a:off x="1093527" y="1652051"/>
              <a:ext cx="3140309" cy="461665"/>
            </a:xfrm>
            <a:prstGeom prst="rect">
              <a:avLst/>
            </a:prstGeom>
            <a:noFill/>
          </p:spPr>
          <p:txBody>
            <a:bodyPr wrap="square" rtlCol="0">
              <a:spAutoFit/>
            </a:bodyPr>
            <a:lstStyle>
              <a:defPPr>
                <a:defRPr lang="zh-CN"/>
              </a:defPPr>
              <a:lvl1pPr algn="ctr">
                <a:defRPr sz="2000" i="0">
                  <a:gradFill flip="none" rotWithShape="1">
                    <a:gsLst>
                      <a:gs pos="0">
                        <a:schemeClr val="accent1"/>
                      </a:gs>
                      <a:gs pos="100000">
                        <a:schemeClr val="accent1">
                          <a:lumMod val="70000"/>
                          <a:lumOff val="30000"/>
                        </a:schemeClr>
                      </a:gs>
                    </a:gsLst>
                    <a:lin ang="2700000" scaled="0"/>
                    <a:tileRect/>
                  </a:gradFill>
                  <a:effectLst>
                    <a:outerShdw blurRad="101600" dist="63500" dir="5400000" algn="t" rotWithShape="0">
                      <a:srgbClr val="1F7DFF">
                        <a:alpha val="20000"/>
                      </a:srgbClr>
                    </a:outerShdw>
                  </a:effectLst>
                  <a:latin typeface="+mj-ea"/>
                  <a:ea typeface="+mj-ea"/>
                  <a:cs typeface="思源黑体 CN Regular" panose="020B0500000000000000"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flip="none" rotWithShape="1">
                    <a:gsLst>
                      <a:gs pos="0">
                        <a:srgbClr val="385533"/>
                      </a:gs>
                      <a:gs pos="100000">
                        <a:srgbClr val="385533">
                          <a:lumMod val="70000"/>
                          <a:lumOff val="30000"/>
                        </a:srgbClr>
                      </a:gs>
                    </a:gsLst>
                    <a:lin ang="2700000" scaled="0"/>
                    <a:tileRect/>
                  </a:gradFill>
                  <a:effectLst>
                    <a:outerShdw blurRad="101600" dist="63500" dir="5400000" algn="t" rotWithShape="0">
                      <a:srgbClr val="1F7DFF">
                        <a:alpha val="20000"/>
                      </a:srgbClr>
                    </a:outerShdw>
                  </a:effectLst>
                  <a:uLnTx/>
                  <a:uFillTx/>
                  <a:latin typeface="微软雅黑" panose="020B0503020204020204" charset="-122"/>
                  <a:ea typeface="微软雅黑" panose="020B0503020204020204" charset="-122"/>
                  <a:sym typeface="Arial" panose="020B0604020202020204" pitchFamily="34" charset="0"/>
                </a:rPr>
                <a:t>新中国成立</a:t>
              </a:r>
              <a:r>
                <a:rPr kumimoji="0" lang="en-US" altLang="zh-CN" sz="2400" b="1" i="0" u="none" strike="noStrike" kern="1200" cap="none" spc="0" normalizeH="0" baseline="0" noProof="0" dirty="0">
                  <a:ln>
                    <a:noFill/>
                  </a:ln>
                  <a:gradFill flip="none" rotWithShape="1">
                    <a:gsLst>
                      <a:gs pos="0">
                        <a:srgbClr val="385533"/>
                      </a:gs>
                      <a:gs pos="100000">
                        <a:srgbClr val="385533">
                          <a:lumMod val="70000"/>
                          <a:lumOff val="30000"/>
                        </a:srgbClr>
                      </a:gs>
                    </a:gsLst>
                    <a:lin ang="2700000" scaled="0"/>
                    <a:tileRect/>
                  </a:gradFill>
                  <a:effectLst>
                    <a:outerShdw blurRad="101600" dist="63500" dir="5400000" algn="t" rotWithShape="0">
                      <a:srgbClr val="1F7DFF">
                        <a:alpha val="20000"/>
                      </a:srgbClr>
                    </a:outerShdw>
                  </a:effectLst>
                  <a:uLnTx/>
                  <a:uFillTx/>
                  <a:latin typeface="微软雅黑" panose="020B0503020204020204" charset="-122"/>
                  <a:ea typeface="微软雅黑" panose="020B0503020204020204" charset="-122"/>
                  <a:sym typeface="Arial" panose="020B0604020202020204" pitchFamily="34" charset="0"/>
                </a:rPr>
                <a:t>70</a:t>
              </a:r>
              <a:r>
                <a:rPr kumimoji="0" lang="zh-CN" altLang="en-US" sz="2400" b="1" i="0" u="none" strike="noStrike" kern="1200" cap="none" spc="0" normalizeH="0" baseline="0" noProof="0" dirty="0">
                  <a:ln>
                    <a:noFill/>
                  </a:ln>
                  <a:gradFill flip="none" rotWithShape="1">
                    <a:gsLst>
                      <a:gs pos="0">
                        <a:srgbClr val="385533"/>
                      </a:gs>
                      <a:gs pos="100000">
                        <a:srgbClr val="385533">
                          <a:lumMod val="70000"/>
                          <a:lumOff val="30000"/>
                        </a:srgbClr>
                      </a:gs>
                    </a:gsLst>
                    <a:lin ang="2700000" scaled="0"/>
                    <a:tileRect/>
                  </a:gradFill>
                  <a:effectLst>
                    <a:outerShdw blurRad="101600" dist="63500" dir="5400000" algn="t" rotWithShape="0">
                      <a:srgbClr val="1F7DFF">
                        <a:alpha val="20000"/>
                      </a:srgbClr>
                    </a:outerShdw>
                  </a:effectLst>
                  <a:uLnTx/>
                  <a:uFillTx/>
                  <a:latin typeface="微软雅黑" panose="020B0503020204020204" charset="-122"/>
                  <a:ea typeface="微软雅黑" panose="020B0503020204020204" charset="-122"/>
                  <a:sym typeface="Arial" panose="020B0604020202020204" pitchFamily="34" charset="0"/>
                </a:rPr>
                <a:t>多年来</a:t>
              </a:r>
              <a:endParaRPr kumimoji="0" lang="zh-CN" altLang="en-US" sz="2400" b="1" i="0" u="none" strike="noStrike" kern="1200" cap="none" spc="0" normalizeH="0" baseline="0" noProof="0" dirty="0">
                <a:ln>
                  <a:noFill/>
                </a:ln>
                <a:gradFill flip="none" rotWithShape="1">
                  <a:gsLst>
                    <a:gs pos="0">
                      <a:srgbClr val="385533"/>
                    </a:gs>
                    <a:gs pos="100000">
                      <a:srgbClr val="385533">
                        <a:lumMod val="70000"/>
                        <a:lumOff val="30000"/>
                      </a:srgbClr>
                    </a:gs>
                  </a:gsLst>
                  <a:lin ang="2700000" scaled="0"/>
                  <a:tileRect/>
                </a:gradFill>
                <a:effectLst>
                  <a:outerShdw blurRad="101600" dist="63500" dir="5400000" algn="t" rotWithShape="0">
                    <a:srgbClr val="1F7DFF">
                      <a:alpha val="20000"/>
                    </a:srgbClr>
                  </a:outerShdw>
                </a:effectLst>
                <a:uLnTx/>
                <a:uFillTx/>
                <a:latin typeface="微软雅黑" panose="020B0503020204020204" charset="-122"/>
                <a:ea typeface="微软雅黑" panose="020B0503020204020204" charset="-122"/>
                <a:sym typeface="Arial" panose="020B0604020202020204" pitchFamily="34" charset="0"/>
              </a:endParaRPr>
            </a:p>
          </p:txBody>
        </p:sp>
        <p:grpSp>
          <p:nvGrpSpPr>
            <p:cNvPr id="81" name="组合 80"/>
            <p:cNvGrpSpPr/>
            <p:nvPr/>
          </p:nvGrpSpPr>
          <p:grpSpPr>
            <a:xfrm>
              <a:off x="1006416" y="1645987"/>
              <a:ext cx="359500" cy="441298"/>
              <a:chOff x="1006416" y="1645987"/>
              <a:chExt cx="359500" cy="441298"/>
            </a:xfrm>
          </p:grpSpPr>
          <p:sp>
            <p:nvSpPr>
              <p:cNvPr id="82" name="Freeform 9"/>
              <p:cNvSpPr/>
              <p:nvPr>
                <p:custDataLst>
                  <p:tags r:id="rId6"/>
                </p:custDataLst>
              </p:nvPr>
            </p:nvSpPr>
            <p:spPr bwMode="auto">
              <a:xfrm>
                <a:off x="1006416" y="1645987"/>
                <a:ext cx="359500" cy="441298"/>
              </a:xfrm>
              <a:custGeom>
                <a:avLst/>
                <a:gdLst>
                  <a:gd name="T0" fmla="*/ 1220 w 2440"/>
                  <a:gd name="T1" fmla="*/ 0 h 3009"/>
                  <a:gd name="T2" fmla="*/ 0 w 2440"/>
                  <a:gd name="T3" fmla="*/ 380 h 3009"/>
                  <a:gd name="T4" fmla="*/ 0 w 2440"/>
                  <a:gd name="T5" fmla="*/ 1844 h 3009"/>
                  <a:gd name="T6" fmla="*/ 1220 w 2440"/>
                  <a:gd name="T7" fmla="*/ 3009 h 3009"/>
                  <a:gd name="T8" fmla="*/ 2440 w 2440"/>
                  <a:gd name="T9" fmla="*/ 1844 h 3009"/>
                  <a:gd name="T10" fmla="*/ 2440 w 2440"/>
                  <a:gd name="T11" fmla="*/ 380 h 3009"/>
                  <a:gd name="T12" fmla="*/ 1220 w 2440"/>
                  <a:gd name="T13" fmla="*/ 0 h 3009"/>
                </a:gdLst>
                <a:ahLst/>
                <a:cxnLst>
                  <a:cxn ang="0">
                    <a:pos x="T0" y="T1"/>
                  </a:cxn>
                  <a:cxn ang="0">
                    <a:pos x="T2" y="T3"/>
                  </a:cxn>
                  <a:cxn ang="0">
                    <a:pos x="T4" y="T5"/>
                  </a:cxn>
                  <a:cxn ang="0">
                    <a:pos x="T6" y="T7"/>
                  </a:cxn>
                  <a:cxn ang="0">
                    <a:pos x="T8" y="T9"/>
                  </a:cxn>
                  <a:cxn ang="0">
                    <a:pos x="T10" y="T11"/>
                  </a:cxn>
                  <a:cxn ang="0">
                    <a:pos x="T12" y="T13"/>
                  </a:cxn>
                </a:cxnLst>
                <a:rect l="0" t="0" r="r" b="b"/>
                <a:pathLst>
                  <a:path w="2440" h="3009">
                    <a:moveTo>
                      <a:pt x="1220" y="0"/>
                    </a:moveTo>
                    <a:cubicBezTo>
                      <a:pt x="1220" y="0"/>
                      <a:pt x="759" y="461"/>
                      <a:pt x="0" y="380"/>
                    </a:cubicBezTo>
                    <a:cubicBezTo>
                      <a:pt x="0" y="1844"/>
                      <a:pt x="0" y="1844"/>
                      <a:pt x="0" y="1844"/>
                    </a:cubicBezTo>
                    <a:cubicBezTo>
                      <a:pt x="0" y="1844"/>
                      <a:pt x="217" y="2765"/>
                      <a:pt x="1220" y="3009"/>
                    </a:cubicBezTo>
                    <a:cubicBezTo>
                      <a:pt x="2223" y="2765"/>
                      <a:pt x="2440" y="1844"/>
                      <a:pt x="2440" y="1844"/>
                    </a:cubicBezTo>
                    <a:cubicBezTo>
                      <a:pt x="2440" y="380"/>
                      <a:pt x="2440" y="380"/>
                      <a:pt x="2440" y="380"/>
                    </a:cubicBezTo>
                    <a:cubicBezTo>
                      <a:pt x="1681" y="461"/>
                      <a:pt x="1220" y="0"/>
                      <a:pt x="1220" y="0"/>
                    </a:cubicBezTo>
                    <a:close/>
                  </a:path>
                </a:pathLst>
              </a:custGeom>
              <a:gradFill flip="none" rotWithShape="1">
                <a:gsLst>
                  <a:gs pos="2000">
                    <a:schemeClr val="bg1"/>
                  </a:gs>
                  <a:gs pos="41000">
                    <a:schemeClr val="bg1">
                      <a:alpha val="0"/>
                    </a:schemeClr>
                  </a:gs>
                </a:gsLst>
                <a:lin ang="0" scaled="0"/>
                <a:tileRect/>
              </a:gradFill>
              <a:ln w="9525">
                <a:gradFill>
                  <a:gsLst>
                    <a:gs pos="0">
                      <a:schemeClr val="accent1">
                        <a:lumMod val="60000"/>
                        <a:lumOff val="40000"/>
                      </a:schemeClr>
                    </a:gs>
                    <a:gs pos="78000">
                      <a:schemeClr val="accent1">
                        <a:lumMod val="60000"/>
                        <a:lumOff val="40000"/>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rgbClr val="FFFFFF"/>
                  </a:solidFill>
                  <a:effectLst/>
                  <a:uLnTx/>
                  <a:uFillTx/>
                  <a:latin typeface="思源黑体 CN Regular" panose="020B0500000000000000" charset="-122"/>
                  <a:ea typeface="思源黑体 CN Regular" panose="020B0500000000000000" charset="-122"/>
                  <a:cs typeface="Arial" panose="020B0604020202020204" pitchFamily="34" charset="0"/>
                </a:endParaRPr>
              </a:p>
            </p:txBody>
          </p:sp>
          <p:sp>
            <p:nvSpPr>
              <p:cNvPr id="83" name="Freeform 9"/>
              <p:cNvSpPr/>
              <p:nvPr>
                <p:custDataLst>
                  <p:tags r:id="rId7"/>
                </p:custDataLst>
              </p:nvPr>
            </p:nvSpPr>
            <p:spPr bwMode="auto">
              <a:xfrm>
                <a:off x="1050455" y="1693645"/>
                <a:ext cx="271422" cy="361418"/>
              </a:xfrm>
              <a:custGeom>
                <a:avLst/>
                <a:gdLst>
                  <a:gd name="T0" fmla="*/ 1220 w 2440"/>
                  <a:gd name="T1" fmla="*/ 0 h 3009"/>
                  <a:gd name="T2" fmla="*/ 0 w 2440"/>
                  <a:gd name="T3" fmla="*/ 380 h 3009"/>
                  <a:gd name="T4" fmla="*/ 0 w 2440"/>
                  <a:gd name="T5" fmla="*/ 1844 h 3009"/>
                  <a:gd name="T6" fmla="*/ 1220 w 2440"/>
                  <a:gd name="T7" fmla="*/ 3009 h 3009"/>
                  <a:gd name="T8" fmla="*/ 2440 w 2440"/>
                  <a:gd name="T9" fmla="*/ 1844 h 3009"/>
                  <a:gd name="T10" fmla="*/ 2440 w 2440"/>
                  <a:gd name="T11" fmla="*/ 380 h 3009"/>
                  <a:gd name="T12" fmla="*/ 1220 w 2440"/>
                  <a:gd name="T13" fmla="*/ 0 h 3009"/>
                </a:gdLst>
                <a:ahLst/>
                <a:cxnLst>
                  <a:cxn ang="0">
                    <a:pos x="T0" y="T1"/>
                  </a:cxn>
                  <a:cxn ang="0">
                    <a:pos x="T2" y="T3"/>
                  </a:cxn>
                  <a:cxn ang="0">
                    <a:pos x="T4" y="T5"/>
                  </a:cxn>
                  <a:cxn ang="0">
                    <a:pos x="T6" y="T7"/>
                  </a:cxn>
                  <a:cxn ang="0">
                    <a:pos x="T8" y="T9"/>
                  </a:cxn>
                  <a:cxn ang="0">
                    <a:pos x="T10" y="T11"/>
                  </a:cxn>
                  <a:cxn ang="0">
                    <a:pos x="T12" y="T13"/>
                  </a:cxn>
                </a:cxnLst>
                <a:rect l="0" t="0" r="r" b="b"/>
                <a:pathLst>
                  <a:path w="2440" h="3009">
                    <a:moveTo>
                      <a:pt x="1220" y="0"/>
                    </a:moveTo>
                    <a:cubicBezTo>
                      <a:pt x="1220" y="0"/>
                      <a:pt x="759" y="461"/>
                      <a:pt x="0" y="380"/>
                    </a:cubicBezTo>
                    <a:cubicBezTo>
                      <a:pt x="0" y="1844"/>
                      <a:pt x="0" y="1844"/>
                      <a:pt x="0" y="1844"/>
                    </a:cubicBezTo>
                    <a:cubicBezTo>
                      <a:pt x="0" y="1844"/>
                      <a:pt x="217" y="2765"/>
                      <a:pt x="1220" y="3009"/>
                    </a:cubicBezTo>
                    <a:cubicBezTo>
                      <a:pt x="2223" y="2765"/>
                      <a:pt x="2440" y="1844"/>
                      <a:pt x="2440" y="1844"/>
                    </a:cubicBezTo>
                    <a:cubicBezTo>
                      <a:pt x="2440" y="380"/>
                      <a:pt x="2440" y="380"/>
                      <a:pt x="2440" y="380"/>
                    </a:cubicBezTo>
                    <a:cubicBezTo>
                      <a:pt x="1681" y="461"/>
                      <a:pt x="1220" y="0"/>
                      <a:pt x="1220" y="0"/>
                    </a:cubicBezTo>
                    <a:close/>
                  </a:path>
                </a:pathLst>
              </a:custGeom>
              <a:gradFill flip="none" rotWithShape="1">
                <a:gsLst>
                  <a:gs pos="0">
                    <a:schemeClr val="accent1">
                      <a:alpha val="64000"/>
                    </a:schemeClr>
                  </a:gs>
                  <a:gs pos="100000">
                    <a:schemeClr val="accent1">
                      <a:lumMod val="70000"/>
                      <a:lumOff val="3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FFFFFF"/>
                  </a:solidFill>
                  <a:effectLst/>
                  <a:uLnTx/>
                  <a:uFillTx/>
                  <a:latin typeface="思源黑体 CN Regular" panose="020B0500000000000000" charset="-122"/>
                  <a:ea typeface="思源黑体 CN Regular" panose="020B0500000000000000" charset="-122"/>
                  <a:cs typeface="+mn-cs"/>
                </a:endParaRPr>
              </a:p>
            </p:txBody>
          </p:sp>
        </p:grpSp>
        <p:cxnSp>
          <p:nvCxnSpPr>
            <p:cNvPr id="84" name="直接连接符 83"/>
            <p:cNvCxnSpPr/>
            <p:nvPr>
              <p:custDataLst>
                <p:tags r:id="rId8"/>
              </p:custDataLst>
            </p:nvPr>
          </p:nvCxnSpPr>
          <p:spPr>
            <a:xfrm flipV="1">
              <a:off x="1168607" y="2152650"/>
              <a:ext cx="0" cy="2841771"/>
            </a:xfrm>
            <a:prstGeom prst="line">
              <a:avLst/>
            </a:prstGeom>
            <a:ln w="9525">
              <a:gradFill flip="none" rotWithShape="1">
                <a:gsLst>
                  <a:gs pos="72000">
                    <a:schemeClr val="accent1">
                      <a:lumMod val="60000"/>
                      <a:lumOff val="40000"/>
                      <a:alpha val="0"/>
                    </a:schemeClr>
                  </a:gs>
                  <a:gs pos="18000">
                    <a:schemeClr val="accent1">
                      <a:lumMod val="60000"/>
                      <a:lumOff val="4000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custDataLst>
              <p:tags r:id="rId9"/>
            </p:custDataLst>
          </p:nvPr>
        </p:nvGrpSpPr>
        <p:grpSpPr>
          <a:xfrm>
            <a:off x="5701583" y="2271999"/>
            <a:ext cx="3304012" cy="3012468"/>
            <a:chOff x="1006416" y="1645987"/>
            <a:chExt cx="3304012" cy="3012468"/>
          </a:xfrm>
        </p:grpSpPr>
        <p:sp>
          <p:nvSpPr>
            <p:cNvPr id="86" name="TextBox 3"/>
            <p:cNvSpPr txBox="1"/>
            <p:nvPr>
              <p:custDataLst>
                <p:tags r:id="rId10"/>
              </p:custDataLst>
            </p:nvPr>
          </p:nvSpPr>
          <p:spPr>
            <a:xfrm>
              <a:off x="1145561" y="2102245"/>
              <a:ext cx="3164867" cy="18651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defTabSz="608965" eaLnBrk="0" hangingPunct="0">
                <a:lnSpc>
                  <a:spcPct val="120000"/>
                </a:lnSpc>
                <a:defRPr/>
              </a:pPr>
              <a:r>
                <a:rPr lang="zh-CN" altLang="en-US" sz="2400" b="1" kern="100" dirty="0">
                  <a:latin typeface="楷体" panose="02010609060101010101" pitchFamily="49" charset="-122"/>
                  <a:ea typeface="楷体" panose="02010609060101010101" pitchFamily="49" charset="-122"/>
                  <a:cs typeface="Times New Roman" panose="02020603050405020304" pitchFamily="18" charset="0"/>
                </a:rPr>
                <a:t>中国社会安定有序，人民安居乐业，平安中国已经成为一张亮丽的国家名片</a:t>
              </a:r>
              <a:endParaRPr lang="zh-CN" altLang="en-US" sz="2400" b="1" kern="1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87" name="文本框 48"/>
            <p:cNvSpPr txBox="1"/>
            <p:nvPr>
              <p:custDataLst>
                <p:tags r:id="rId11"/>
              </p:custDataLst>
            </p:nvPr>
          </p:nvSpPr>
          <p:spPr>
            <a:xfrm>
              <a:off x="1163102" y="1652051"/>
              <a:ext cx="2327236" cy="461665"/>
            </a:xfrm>
            <a:prstGeom prst="rect">
              <a:avLst/>
            </a:prstGeom>
            <a:noFill/>
          </p:spPr>
          <p:txBody>
            <a:bodyPr wrap="square" rtlCol="0">
              <a:spAutoFit/>
            </a:bodyPr>
            <a:lstStyle>
              <a:defPPr>
                <a:defRPr lang="zh-CN"/>
              </a:defPPr>
              <a:lvl1pPr algn="ctr">
                <a:defRPr sz="2000" i="0">
                  <a:gradFill flip="none" rotWithShape="1">
                    <a:gsLst>
                      <a:gs pos="0">
                        <a:schemeClr val="accent1"/>
                      </a:gs>
                      <a:gs pos="100000">
                        <a:schemeClr val="accent1">
                          <a:lumMod val="70000"/>
                          <a:lumOff val="30000"/>
                        </a:schemeClr>
                      </a:gs>
                    </a:gsLst>
                    <a:lin ang="2700000" scaled="0"/>
                    <a:tileRect/>
                  </a:gradFill>
                  <a:effectLst>
                    <a:outerShdw blurRad="101600" dist="63500" dir="5400000" algn="t" rotWithShape="0">
                      <a:srgbClr val="1F7DFF">
                        <a:alpha val="20000"/>
                      </a:srgbClr>
                    </a:outerShdw>
                  </a:effectLst>
                  <a:latin typeface="+mj-ea"/>
                  <a:ea typeface="+mj-ea"/>
                  <a:cs typeface="思源黑体 CN Regular" panose="020B0500000000000000"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gradFill flip="none" rotWithShape="1">
                    <a:gsLst>
                      <a:gs pos="0">
                        <a:srgbClr val="385533"/>
                      </a:gs>
                      <a:gs pos="100000">
                        <a:srgbClr val="385533">
                          <a:lumMod val="70000"/>
                          <a:lumOff val="30000"/>
                        </a:srgbClr>
                      </a:gs>
                    </a:gsLst>
                    <a:lin ang="2700000" scaled="0"/>
                    <a:tileRect/>
                  </a:gradFill>
                  <a:latin typeface="微软雅黑" panose="020B0503020204020204" charset="-122"/>
                  <a:ea typeface="微软雅黑" panose="020B0503020204020204" charset="-122"/>
                  <a:sym typeface="Arial" panose="020B0604020202020204" pitchFamily="34" charset="0"/>
                </a:rPr>
                <a:t>党的十八大以来</a:t>
              </a:r>
              <a:endParaRPr lang="zh-CN" altLang="en-US" sz="2400" b="1" dirty="0">
                <a:gradFill flip="none" rotWithShape="1">
                  <a:gsLst>
                    <a:gs pos="0">
                      <a:srgbClr val="385533"/>
                    </a:gs>
                    <a:gs pos="100000">
                      <a:srgbClr val="385533">
                        <a:lumMod val="70000"/>
                        <a:lumOff val="30000"/>
                      </a:srgbClr>
                    </a:gs>
                  </a:gsLst>
                  <a:lin ang="2700000" scaled="0"/>
                  <a:tileRect/>
                </a:gradFill>
                <a:latin typeface="微软雅黑" panose="020B0503020204020204" charset="-122"/>
                <a:ea typeface="微软雅黑" panose="020B0503020204020204" charset="-122"/>
                <a:sym typeface="Arial" panose="020B0604020202020204" pitchFamily="34" charset="0"/>
              </a:endParaRPr>
            </a:p>
          </p:txBody>
        </p:sp>
        <p:grpSp>
          <p:nvGrpSpPr>
            <p:cNvPr id="88" name="组合 87"/>
            <p:cNvGrpSpPr/>
            <p:nvPr/>
          </p:nvGrpSpPr>
          <p:grpSpPr>
            <a:xfrm>
              <a:off x="1006416" y="1645987"/>
              <a:ext cx="359500" cy="441298"/>
              <a:chOff x="1006416" y="1645987"/>
              <a:chExt cx="359500" cy="441298"/>
            </a:xfrm>
          </p:grpSpPr>
          <p:sp>
            <p:nvSpPr>
              <p:cNvPr id="89" name="Freeform 9"/>
              <p:cNvSpPr/>
              <p:nvPr>
                <p:custDataLst>
                  <p:tags r:id="rId12"/>
                </p:custDataLst>
              </p:nvPr>
            </p:nvSpPr>
            <p:spPr bwMode="auto">
              <a:xfrm>
                <a:off x="1006416" y="1645987"/>
                <a:ext cx="359500" cy="441298"/>
              </a:xfrm>
              <a:custGeom>
                <a:avLst/>
                <a:gdLst>
                  <a:gd name="T0" fmla="*/ 1220 w 2440"/>
                  <a:gd name="T1" fmla="*/ 0 h 3009"/>
                  <a:gd name="T2" fmla="*/ 0 w 2440"/>
                  <a:gd name="T3" fmla="*/ 380 h 3009"/>
                  <a:gd name="T4" fmla="*/ 0 w 2440"/>
                  <a:gd name="T5" fmla="*/ 1844 h 3009"/>
                  <a:gd name="T6" fmla="*/ 1220 w 2440"/>
                  <a:gd name="T7" fmla="*/ 3009 h 3009"/>
                  <a:gd name="T8" fmla="*/ 2440 w 2440"/>
                  <a:gd name="T9" fmla="*/ 1844 h 3009"/>
                  <a:gd name="T10" fmla="*/ 2440 w 2440"/>
                  <a:gd name="T11" fmla="*/ 380 h 3009"/>
                  <a:gd name="T12" fmla="*/ 1220 w 2440"/>
                  <a:gd name="T13" fmla="*/ 0 h 3009"/>
                </a:gdLst>
                <a:ahLst/>
                <a:cxnLst>
                  <a:cxn ang="0">
                    <a:pos x="T0" y="T1"/>
                  </a:cxn>
                  <a:cxn ang="0">
                    <a:pos x="T2" y="T3"/>
                  </a:cxn>
                  <a:cxn ang="0">
                    <a:pos x="T4" y="T5"/>
                  </a:cxn>
                  <a:cxn ang="0">
                    <a:pos x="T6" y="T7"/>
                  </a:cxn>
                  <a:cxn ang="0">
                    <a:pos x="T8" y="T9"/>
                  </a:cxn>
                  <a:cxn ang="0">
                    <a:pos x="T10" y="T11"/>
                  </a:cxn>
                  <a:cxn ang="0">
                    <a:pos x="T12" y="T13"/>
                  </a:cxn>
                </a:cxnLst>
                <a:rect l="0" t="0" r="r" b="b"/>
                <a:pathLst>
                  <a:path w="2440" h="3009">
                    <a:moveTo>
                      <a:pt x="1220" y="0"/>
                    </a:moveTo>
                    <a:cubicBezTo>
                      <a:pt x="1220" y="0"/>
                      <a:pt x="759" y="461"/>
                      <a:pt x="0" y="380"/>
                    </a:cubicBezTo>
                    <a:cubicBezTo>
                      <a:pt x="0" y="1844"/>
                      <a:pt x="0" y="1844"/>
                      <a:pt x="0" y="1844"/>
                    </a:cubicBezTo>
                    <a:cubicBezTo>
                      <a:pt x="0" y="1844"/>
                      <a:pt x="217" y="2765"/>
                      <a:pt x="1220" y="3009"/>
                    </a:cubicBezTo>
                    <a:cubicBezTo>
                      <a:pt x="2223" y="2765"/>
                      <a:pt x="2440" y="1844"/>
                      <a:pt x="2440" y="1844"/>
                    </a:cubicBezTo>
                    <a:cubicBezTo>
                      <a:pt x="2440" y="380"/>
                      <a:pt x="2440" y="380"/>
                      <a:pt x="2440" y="380"/>
                    </a:cubicBezTo>
                    <a:cubicBezTo>
                      <a:pt x="1681" y="461"/>
                      <a:pt x="1220" y="0"/>
                      <a:pt x="1220" y="0"/>
                    </a:cubicBezTo>
                    <a:close/>
                  </a:path>
                </a:pathLst>
              </a:custGeom>
              <a:gradFill flip="none" rotWithShape="1">
                <a:gsLst>
                  <a:gs pos="2000">
                    <a:schemeClr val="bg1"/>
                  </a:gs>
                  <a:gs pos="41000">
                    <a:schemeClr val="bg1">
                      <a:alpha val="0"/>
                    </a:schemeClr>
                  </a:gs>
                </a:gsLst>
                <a:lin ang="0" scaled="0"/>
                <a:tileRect/>
              </a:gradFill>
              <a:ln w="9525">
                <a:gradFill>
                  <a:gsLst>
                    <a:gs pos="0">
                      <a:schemeClr val="accent1">
                        <a:lumMod val="60000"/>
                        <a:lumOff val="40000"/>
                      </a:schemeClr>
                    </a:gs>
                    <a:gs pos="78000">
                      <a:schemeClr val="accent1">
                        <a:lumMod val="60000"/>
                        <a:lumOff val="40000"/>
                        <a:alpha val="0"/>
                      </a:schemeClr>
                    </a:gs>
                  </a:gsLst>
                  <a:lin ang="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rgbClr val="FFFFFF"/>
                  </a:solidFill>
                  <a:effectLst/>
                  <a:uLnTx/>
                  <a:uFillTx/>
                  <a:latin typeface="思源黑体 CN Regular" panose="020B0500000000000000" charset="-122"/>
                  <a:ea typeface="思源黑体 CN Regular" panose="020B0500000000000000" charset="-122"/>
                  <a:cs typeface="Arial" panose="020B0604020202020204" pitchFamily="34" charset="0"/>
                </a:endParaRPr>
              </a:p>
            </p:txBody>
          </p:sp>
          <p:sp>
            <p:nvSpPr>
              <p:cNvPr id="90" name="Freeform 9"/>
              <p:cNvSpPr/>
              <p:nvPr>
                <p:custDataLst>
                  <p:tags r:id="rId13"/>
                </p:custDataLst>
              </p:nvPr>
            </p:nvSpPr>
            <p:spPr bwMode="auto">
              <a:xfrm>
                <a:off x="1050455" y="1693645"/>
                <a:ext cx="271422" cy="361418"/>
              </a:xfrm>
              <a:custGeom>
                <a:avLst/>
                <a:gdLst>
                  <a:gd name="T0" fmla="*/ 1220 w 2440"/>
                  <a:gd name="T1" fmla="*/ 0 h 3009"/>
                  <a:gd name="T2" fmla="*/ 0 w 2440"/>
                  <a:gd name="T3" fmla="*/ 380 h 3009"/>
                  <a:gd name="T4" fmla="*/ 0 w 2440"/>
                  <a:gd name="T5" fmla="*/ 1844 h 3009"/>
                  <a:gd name="T6" fmla="*/ 1220 w 2440"/>
                  <a:gd name="T7" fmla="*/ 3009 h 3009"/>
                  <a:gd name="T8" fmla="*/ 2440 w 2440"/>
                  <a:gd name="T9" fmla="*/ 1844 h 3009"/>
                  <a:gd name="T10" fmla="*/ 2440 w 2440"/>
                  <a:gd name="T11" fmla="*/ 380 h 3009"/>
                  <a:gd name="T12" fmla="*/ 1220 w 2440"/>
                  <a:gd name="T13" fmla="*/ 0 h 3009"/>
                </a:gdLst>
                <a:ahLst/>
                <a:cxnLst>
                  <a:cxn ang="0">
                    <a:pos x="T0" y="T1"/>
                  </a:cxn>
                  <a:cxn ang="0">
                    <a:pos x="T2" y="T3"/>
                  </a:cxn>
                  <a:cxn ang="0">
                    <a:pos x="T4" y="T5"/>
                  </a:cxn>
                  <a:cxn ang="0">
                    <a:pos x="T6" y="T7"/>
                  </a:cxn>
                  <a:cxn ang="0">
                    <a:pos x="T8" y="T9"/>
                  </a:cxn>
                  <a:cxn ang="0">
                    <a:pos x="T10" y="T11"/>
                  </a:cxn>
                  <a:cxn ang="0">
                    <a:pos x="T12" y="T13"/>
                  </a:cxn>
                </a:cxnLst>
                <a:rect l="0" t="0" r="r" b="b"/>
                <a:pathLst>
                  <a:path w="2440" h="3009">
                    <a:moveTo>
                      <a:pt x="1220" y="0"/>
                    </a:moveTo>
                    <a:cubicBezTo>
                      <a:pt x="1220" y="0"/>
                      <a:pt x="759" y="461"/>
                      <a:pt x="0" y="380"/>
                    </a:cubicBezTo>
                    <a:cubicBezTo>
                      <a:pt x="0" y="1844"/>
                      <a:pt x="0" y="1844"/>
                      <a:pt x="0" y="1844"/>
                    </a:cubicBezTo>
                    <a:cubicBezTo>
                      <a:pt x="0" y="1844"/>
                      <a:pt x="217" y="2765"/>
                      <a:pt x="1220" y="3009"/>
                    </a:cubicBezTo>
                    <a:cubicBezTo>
                      <a:pt x="2223" y="2765"/>
                      <a:pt x="2440" y="1844"/>
                      <a:pt x="2440" y="1844"/>
                    </a:cubicBezTo>
                    <a:cubicBezTo>
                      <a:pt x="2440" y="380"/>
                      <a:pt x="2440" y="380"/>
                      <a:pt x="2440" y="380"/>
                    </a:cubicBezTo>
                    <a:cubicBezTo>
                      <a:pt x="1681" y="461"/>
                      <a:pt x="1220" y="0"/>
                      <a:pt x="1220" y="0"/>
                    </a:cubicBezTo>
                    <a:close/>
                  </a:path>
                </a:pathLst>
              </a:custGeom>
              <a:gradFill flip="none" rotWithShape="1">
                <a:gsLst>
                  <a:gs pos="0">
                    <a:schemeClr val="accent1">
                      <a:alpha val="64000"/>
                    </a:schemeClr>
                  </a:gs>
                  <a:gs pos="100000">
                    <a:schemeClr val="accent1">
                      <a:lumMod val="70000"/>
                      <a:lumOff val="3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FFFFFF"/>
                  </a:solidFill>
                  <a:effectLst/>
                  <a:uLnTx/>
                  <a:uFillTx/>
                  <a:latin typeface="思源黑体 CN Regular" panose="020B0500000000000000" charset="-122"/>
                  <a:ea typeface="思源黑体 CN Regular" panose="020B0500000000000000" charset="-122"/>
                  <a:cs typeface="+mn-cs"/>
                </a:endParaRPr>
              </a:p>
            </p:txBody>
          </p:sp>
        </p:grpSp>
        <p:cxnSp>
          <p:nvCxnSpPr>
            <p:cNvPr id="91" name="直接连接符 90"/>
            <p:cNvCxnSpPr/>
            <p:nvPr>
              <p:custDataLst>
                <p:tags r:id="rId14"/>
              </p:custDataLst>
            </p:nvPr>
          </p:nvCxnSpPr>
          <p:spPr>
            <a:xfrm flipV="1">
              <a:off x="1168607" y="2152650"/>
              <a:ext cx="0" cy="2505805"/>
            </a:xfrm>
            <a:prstGeom prst="line">
              <a:avLst/>
            </a:prstGeom>
            <a:ln w="9525">
              <a:gradFill flip="none" rotWithShape="1">
                <a:gsLst>
                  <a:gs pos="72000">
                    <a:schemeClr val="accent1">
                      <a:lumMod val="60000"/>
                      <a:lumOff val="40000"/>
                      <a:alpha val="13000"/>
                    </a:schemeClr>
                  </a:gs>
                  <a:gs pos="18000">
                    <a:schemeClr val="accent1">
                      <a:lumMod val="60000"/>
                      <a:lumOff val="4000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custDataLst>
              <p:tags r:id="rId15"/>
            </p:custDataLst>
          </p:nvPr>
        </p:nvGrpSpPr>
        <p:grpSpPr>
          <a:xfrm>
            <a:off x="2397557" y="4534343"/>
            <a:ext cx="7168567" cy="1573585"/>
            <a:chOff x="-3796740" y="7321136"/>
            <a:chExt cx="8423369" cy="1849028"/>
          </a:xfrm>
        </p:grpSpPr>
        <p:sp>
          <p:nvSpPr>
            <p:cNvPr id="93" name="TextBox 19"/>
            <p:cNvSpPr txBox="1"/>
            <p:nvPr/>
          </p:nvSpPr>
          <p:spPr bwMode="auto">
            <a:xfrm rot="21009514">
              <a:off x="-3796740" y="8826422"/>
              <a:ext cx="2729647" cy="343742"/>
            </a:xfrm>
            <a:prstGeom prst="rect">
              <a:avLst/>
            </a:prstGeom>
            <a:noFill/>
            <a:effectLst/>
          </p:spPr>
          <p:txBody>
            <a:bodyPr wrap="none" lIns="0" tIns="0" rIns="0" bIns="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微软雅黑" panose="020B0503020204020204" charset="-122"/>
                  <a:ea typeface="微软雅黑" panose="020B0503020204020204" charset="-122"/>
                </a:rPr>
                <a:t>中国民众安全感</a:t>
              </a:r>
              <a:endParaRPr kumimoji="0" lang="zh-CN" altLang="en-US" sz="3200" b="1" i="0" u="none" strike="noStrike" kern="1200" normalizeH="0" baseline="0" noProof="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uLnTx/>
                <a:uFillTx/>
                <a:latin typeface="微软雅黑" panose="020B0503020204020204" charset="-122"/>
                <a:ea typeface="微软雅黑" panose="020B0503020204020204" charset="-122"/>
              </a:endParaRPr>
            </a:p>
          </p:txBody>
        </p:sp>
        <p:sp>
          <p:nvSpPr>
            <p:cNvPr id="94" name="TextBox 6"/>
            <p:cNvSpPr txBox="1"/>
            <p:nvPr>
              <p:custDataLst>
                <p:tags r:id="rId16"/>
              </p:custDataLst>
            </p:nvPr>
          </p:nvSpPr>
          <p:spPr bwMode="auto">
            <a:xfrm rot="20832747">
              <a:off x="204831" y="7882435"/>
              <a:ext cx="2366221" cy="998962"/>
            </a:xfrm>
            <a:prstGeom prst="rect">
              <a:avLst/>
            </a:prstGeom>
          </p:spPr>
          <p:txBody>
            <a:bodyPr wrap="none" lIns="0" tIns="0" rIns="0" bIns="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2012</a:t>
              </a:r>
              <a:r>
                <a:rPr kumimoji="0" lang="zh-CN" altLang="en-US" sz="2000" b="1" i="0" u="none" strike="noStrike" kern="1200" cap="none" spc="0" normalizeH="0" baseline="0" noProof="0" dirty="0">
                  <a:ln>
                    <a:noFill/>
                  </a:ln>
                  <a:effectLst/>
                  <a:uLnTx/>
                  <a:uFillTx/>
                  <a:latin typeface="微软雅黑" panose="020B0503020204020204" charset="-122"/>
                  <a:ea typeface="微软雅黑" panose="020B0503020204020204" charset="-122"/>
                  <a:cs typeface="Times New Roman" panose="02020603050405020304" pitchFamily="18" charset="0"/>
                </a:rPr>
                <a:t>年 </a:t>
              </a:r>
              <a:endParaRPr kumimoji="0" lang="en-US" altLang="zh-CN" sz="2000" b="1" i="0" u="none" strike="noStrike" kern="1200" cap="none" spc="0" normalizeH="0" baseline="0" noProof="0" dirty="0">
                <a:ln>
                  <a:noFill/>
                </a:ln>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charset="-122"/>
                  <a:ea typeface="微软雅黑" panose="020B0503020204020204" charset="-122"/>
                </a:rPr>
                <a:t>87.55%</a:t>
              </a:r>
              <a:endParaRPr lang="en-US" altLang="en-US"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charset="-122"/>
                <a:ea typeface="微软雅黑" panose="020B0503020204020204" charset="-122"/>
              </a:endParaRPr>
            </a:p>
          </p:txBody>
        </p:sp>
        <p:sp>
          <p:nvSpPr>
            <p:cNvPr id="95" name="TextBox 6"/>
            <p:cNvSpPr txBox="1"/>
            <p:nvPr>
              <p:custDataLst>
                <p:tags r:id="rId17"/>
              </p:custDataLst>
            </p:nvPr>
          </p:nvSpPr>
          <p:spPr bwMode="auto">
            <a:xfrm rot="20716702">
              <a:off x="2862955" y="7321136"/>
              <a:ext cx="1763674" cy="943921"/>
            </a:xfrm>
            <a:prstGeom prst="rect">
              <a:avLst/>
            </a:prstGeom>
          </p:spPr>
          <p:txBody>
            <a:bodyPr wrap="none" lIns="0" tIns="0" rIns="0" bIns="0" anchor="t"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2021</a:t>
              </a:r>
              <a:r>
                <a:rPr kumimoji="0" lang="zh-CN" altLang="en-US" sz="2000" b="1" i="0" u="none" strike="noStrike" kern="1200" cap="none" spc="0" normalizeH="0" baseline="0" noProof="0" dirty="0">
                  <a:ln>
                    <a:noFill/>
                  </a:ln>
                  <a:effectLst/>
                  <a:uLnTx/>
                  <a:uFillTx/>
                  <a:latin typeface="微软雅黑" panose="020B0503020204020204" charset="-122"/>
                  <a:ea typeface="微软雅黑" panose="020B0503020204020204" charset="-122"/>
                  <a:cs typeface="Times New Roman" panose="02020603050405020304" pitchFamily="18" charset="0"/>
                </a:rPr>
                <a:t>年 </a:t>
              </a:r>
              <a:endParaRPr kumimoji="0" lang="en-US" altLang="zh-CN" sz="2000" b="1" i="0" u="none" strike="noStrike" kern="1200" cap="none" spc="0" normalizeH="0" baseline="0" noProof="0" dirty="0">
                <a:ln>
                  <a:noFill/>
                </a:ln>
                <a:effectLst/>
                <a:uLnTx/>
                <a:uFillTx/>
                <a:latin typeface="微软雅黑" panose="020B0503020204020204" charset="-122"/>
                <a:ea typeface="微软雅黑" panose="020B050302020402020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en-US" sz="35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charset="-122"/>
                  <a:ea typeface="微软雅黑" panose="020B0503020204020204" charset="-122"/>
                </a:rPr>
                <a:t>98.62%</a:t>
              </a:r>
              <a:endParaRPr lang="en-US" altLang="en-US" sz="35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anose="020B0503020204020204" charset="-122"/>
                <a:ea typeface="微软雅黑" panose="020B0503020204020204" charset="-122"/>
              </a:endParaRPr>
            </a:p>
          </p:txBody>
        </p:sp>
      </p:grpSp>
      <p:grpSp>
        <p:nvGrpSpPr>
          <p:cNvPr id="96" name="组合 95"/>
          <p:cNvGrpSpPr/>
          <p:nvPr/>
        </p:nvGrpSpPr>
        <p:grpSpPr>
          <a:xfrm>
            <a:off x="3353600" y="1127931"/>
            <a:ext cx="7454343" cy="827455"/>
            <a:chOff x="7243811" y="1430219"/>
            <a:chExt cx="3667299" cy="827455"/>
          </a:xfrm>
        </p:grpSpPr>
        <p:grpSp>
          <p:nvGrpSpPr>
            <p:cNvPr id="97" name="组合 9"/>
            <p:cNvGrpSpPr/>
            <p:nvPr/>
          </p:nvGrpSpPr>
          <p:grpSpPr>
            <a:xfrm>
              <a:off x="7243811" y="1430219"/>
              <a:ext cx="3667299" cy="827455"/>
              <a:chOff x="4092821" y="1286668"/>
              <a:chExt cx="3753861" cy="2757793"/>
            </a:xfrm>
            <a:effectLst>
              <a:outerShdw blurRad="101600" dist="63500" dir="2700000" algn="tl" rotWithShape="0">
                <a:prstClr val="black">
                  <a:alpha val="20000"/>
                </a:prstClr>
              </a:outerShdw>
            </a:effectLst>
          </p:grpSpPr>
          <p:sp>
            <p:nvSpPr>
              <p:cNvPr id="98" name="圆角矩形 70"/>
              <p:cNvSpPr/>
              <p:nvPr/>
            </p:nvSpPr>
            <p:spPr>
              <a:xfrm>
                <a:off x="4092821" y="1286668"/>
                <a:ext cx="375386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6775" fontAlgn="base">
                  <a:spcBef>
                    <a:spcPct val="0"/>
                  </a:spcBef>
                  <a:spcAft>
                    <a:spcPct val="0"/>
                  </a:spcAft>
                </a:pPr>
                <a:endParaRPr lang="zh-CN" altLang="en-US" b="1">
                  <a:solidFill>
                    <a:schemeClr val="accent1">
                      <a:lumMod val="50000"/>
                    </a:schemeClr>
                  </a:solidFill>
                  <a:latin typeface="仿宋" panose="02010609060101010101" pitchFamily="49" charset="-122"/>
                  <a:ea typeface="仿宋" panose="02010609060101010101" pitchFamily="49" charset="-122"/>
                </a:endParaRPr>
              </a:p>
            </p:txBody>
          </p:sp>
          <p:sp>
            <p:nvSpPr>
              <p:cNvPr id="99" name="圆角矩形 71"/>
              <p:cNvSpPr/>
              <p:nvPr/>
            </p:nvSpPr>
            <p:spPr>
              <a:xfrm>
                <a:off x="4145981" y="1367703"/>
                <a:ext cx="3660662" cy="2595723"/>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66775" fontAlgn="base">
                  <a:spcBef>
                    <a:spcPct val="0"/>
                  </a:spcBef>
                  <a:spcAft>
                    <a:spcPct val="0"/>
                  </a:spcAft>
                </a:pPr>
                <a:endParaRPr lang="zh-CN" altLang="en-US" b="1">
                  <a:solidFill>
                    <a:schemeClr val="accent1">
                      <a:lumMod val="50000"/>
                    </a:schemeClr>
                  </a:solidFill>
                  <a:latin typeface="仿宋" panose="02010609060101010101" pitchFamily="49" charset="-122"/>
                  <a:ea typeface="仿宋" panose="02010609060101010101" pitchFamily="49" charset="-122"/>
                </a:endParaRPr>
              </a:p>
            </p:txBody>
          </p:sp>
        </p:grpSp>
        <p:sp>
          <p:nvSpPr>
            <p:cNvPr id="100" name="文本框 32"/>
            <p:cNvSpPr txBox="1"/>
            <p:nvPr/>
          </p:nvSpPr>
          <p:spPr>
            <a:xfrm>
              <a:off x="7337097" y="1467326"/>
              <a:ext cx="3539786" cy="707886"/>
            </a:xfrm>
            <a:prstGeom prst="rect">
              <a:avLst/>
            </a:prstGeom>
            <a:noFill/>
          </p:spPr>
          <p:txBody>
            <a:bodyPr wrap="square" rtlCol="0">
              <a:spAutoFit/>
            </a:bodyPr>
            <a:lstStyle/>
            <a:p>
              <a:r>
                <a:rPr lang="zh-CN" altLang="zh-CN" sz="2800" b="1" kern="100" dirty="0">
                  <a:latin typeface="楷体" panose="02010609060101010101" pitchFamily="49" charset="-122"/>
                  <a:ea typeface="楷体" panose="02010609060101010101" pitchFamily="49" charset="-122"/>
                </a:rPr>
                <a:t>国家安全工作归根结底是</a:t>
              </a:r>
              <a:r>
                <a:rPr lang="zh-CN" altLang="zh-CN" sz="4000" b="1" kern="100" dirty="0">
                  <a:solidFill>
                    <a:schemeClr val="accent1"/>
                  </a:solidFill>
                  <a:latin typeface="楷体" panose="02010609060101010101" pitchFamily="49" charset="-122"/>
                  <a:ea typeface="楷体" panose="02010609060101010101" pitchFamily="49" charset="-122"/>
                </a:rPr>
                <a:t>保障人民利益</a:t>
              </a:r>
              <a:endParaRPr lang="zh-CN" altLang="en-US" sz="2800" b="1" kern="100" dirty="0">
                <a:solidFill>
                  <a:schemeClr val="accent1"/>
                </a:solidFill>
                <a:latin typeface="楷体" panose="02010609060101010101" pitchFamily="49" charset="-122"/>
                <a:ea typeface="楷体" panose="02010609060101010101" pitchFamily="49" charset="-122"/>
              </a:endParaRPr>
            </a:p>
          </p:txBody>
        </p:sp>
      </p:grpSp>
      <p:sp>
        <p:nvSpPr>
          <p:cNvPr id="101" name="AutoShape 34"/>
          <p:cNvSpPr>
            <a:spLocks noChangeArrowheads="1"/>
          </p:cNvSpPr>
          <p:nvPr/>
        </p:nvSpPr>
        <p:spPr bwMode="gray">
          <a:xfrm rot="5400000">
            <a:off x="8163556" y="3723001"/>
            <a:ext cx="3776434" cy="1090214"/>
          </a:xfrm>
          <a:prstGeom prst="leftArrow">
            <a:avLst/>
          </a:prstGeom>
          <a:gradFill flip="none" rotWithShape="1">
            <a:gsLst>
              <a:gs pos="0">
                <a:schemeClr val="accent6">
                  <a:alpha val="67000"/>
                </a:schemeClr>
              </a:gs>
              <a:gs pos="68000">
                <a:srgbClr val="009999">
                  <a:gamma/>
                  <a:tint val="0"/>
                  <a:invGamma/>
                  <a:alpha val="0"/>
                </a:srgbClr>
              </a:gs>
            </a:gsLst>
            <a:lin ang="19200000" scaled="0"/>
            <a:tileRect/>
          </a:gradFill>
          <a:ln w="9525" algn="ctr">
            <a:noFill/>
            <a:round/>
          </a:ln>
          <a:effectLst/>
        </p:spPr>
        <p:txBody>
          <a:bodyPr vert="vert270" wrap="none" anchor="ctr"/>
          <a:lstStyle/>
          <a:p>
            <a:pPr fontAlgn="auto">
              <a:spcBef>
                <a:spcPts val="0"/>
              </a:spcBef>
              <a:spcAft>
                <a:spcPts val="0"/>
              </a:spcAft>
              <a:defRPr/>
            </a:pPr>
            <a:endParaRPr lang="zh-CN" altLang="en-US" sz="2800" kern="0" dirty="0">
              <a:solidFill>
                <a:sysClr val="windowText" lastClr="000000"/>
              </a:solidFill>
              <a:latin typeface="Arial" panose="020B0604020202020204" pitchFamily="34" charset="0"/>
            </a:endParaRPr>
          </a:p>
        </p:txBody>
      </p:sp>
      <p:sp>
        <p:nvSpPr>
          <p:cNvPr id="102" name="TextBox 3"/>
          <p:cNvSpPr txBox="1"/>
          <p:nvPr/>
        </p:nvSpPr>
        <p:spPr>
          <a:xfrm>
            <a:off x="9824085" y="3289300"/>
            <a:ext cx="2367280" cy="2816860"/>
          </a:xfrm>
          <a:prstGeom prst="roundRect">
            <a:avLst/>
          </a:prstGeom>
          <a:solidFill>
            <a:schemeClr val="bg1">
              <a:alpha val="63000"/>
            </a:schemeClr>
          </a:solidFill>
          <a:ln>
            <a:noFill/>
          </a:ln>
          <a:effectLst/>
        </p:spPr>
        <p:style>
          <a:lnRef idx="3">
            <a:schemeClr val="lt1"/>
          </a:lnRef>
          <a:fillRef idx="1">
            <a:schemeClr val="accent5"/>
          </a:fillRef>
          <a:effectRef idx="1">
            <a:schemeClr val="accent5"/>
          </a:effectRef>
          <a:fontRef idx="minor">
            <a:schemeClr val="lt1"/>
          </a:fontRef>
        </p:style>
        <p:txBody>
          <a:bodyPr wrap="square" rtlCol="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200" spc="50" normalizeH="0" baseline="0" noProof="0" dirty="0">
                <a:ln w="11430"/>
                <a:solidFill>
                  <a:schemeClr val="accent6"/>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思源黑体 CN Regular" panose="020B0500000000000000" charset="-122"/>
              </a:rPr>
              <a:t>我国成为</a:t>
            </a:r>
            <a:endParaRPr kumimoji="0" lang="en-US" altLang="zh-CN" sz="2800" b="1" i="0" u="none" strike="noStrike" kern="1200" spc="50" normalizeH="0" baseline="0" noProof="0" dirty="0">
              <a:ln w="11430"/>
              <a:solidFill>
                <a:schemeClr val="accent6"/>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思源黑体 CN Regular" panose="020B0500000000000000"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200" spc="50" normalizeH="0" baseline="0" noProof="0" dirty="0">
                <a:ln w="11430"/>
                <a:solidFill>
                  <a:schemeClr val="accent6"/>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思源黑体 CN Regular" panose="020B0500000000000000" charset="-122"/>
              </a:rPr>
              <a:t>世界上最有安全感的</a:t>
            </a:r>
            <a:endParaRPr kumimoji="0" lang="en-US" altLang="zh-CN" sz="2800" b="1" i="0" u="none" strike="noStrike" kern="1200" spc="50" normalizeH="0" baseline="0" noProof="0" dirty="0">
              <a:ln w="11430"/>
              <a:solidFill>
                <a:schemeClr val="accent6"/>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思源黑体 CN Regular" panose="020B0500000000000000"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200" spc="50" normalizeH="0" baseline="0" noProof="0" dirty="0">
                <a:ln w="11430"/>
                <a:solidFill>
                  <a:schemeClr val="accent6"/>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思源黑体 CN Regular" panose="020B0500000000000000" charset="-122"/>
              </a:rPr>
              <a:t>国家之一</a:t>
            </a:r>
            <a:endParaRPr kumimoji="0" lang="zh-CN" altLang="en-US" sz="2800" b="1" i="0" u="none" strike="noStrike" kern="1200" spc="50" normalizeH="0" baseline="0" noProof="0" dirty="0">
              <a:ln w="11430"/>
              <a:solidFill>
                <a:schemeClr val="accent6"/>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思源黑体 CN Regular" panose="020B0500000000000000"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wipe(left)">
                                      <p:cBhvr>
                                        <p:cTn id="18" dur="500"/>
                                        <p:tgtEl>
                                          <p:spTgt spid="96"/>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wipe(down)">
                                      <p:cBhvr>
                                        <p:cTn id="22" dur="500"/>
                                        <p:tgtEl>
                                          <p:spTgt spid="78"/>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down)">
                                      <p:cBhvr>
                                        <p:cTn id="26" dur="500"/>
                                        <p:tgtEl>
                                          <p:spTgt spid="8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ipe(left)">
                                      <p:cBhvr>
                                        <p:cTn id="31" dur="500"/>
                                        <p:tgtEl>
                                          <p:spTgt spid="92"/>
                                        </p:tgtEl>
                                      </p:cBhvr>
                                    </p:animEffect>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fade">
                                      <p:cBhvr>
                                        <p:cTn id="35" dur="1000"/>
                                        <p:tgtEl>
                                          <p:spTgt spid="101"/>
                                        </p:tgtEl>
                                      </p:cBhvr>
                                    </p:animEffect>
                                    <p:anim calcmode="lin" valueType="num">
                                      <p:cBhvr>
                                        <p:cTn id="36" dur="1000" fill="hold"/>
                                        <p:tgtEl>
                                          <p:spTgt spid="101"/>
                                        </p:tgtEl>
                                        <p:attrNameLst>
                                          <p:attrName>ppt_x</p:attrName>
                                        </p:attrNameLst>
                                      </p:cBhvr>
                                      <p:tavLst>
                                        <p:tav tm="0">
                                          <p:val>
                                            <p:strVal val="#ppt_x"/>
                                          </p:val>
                                        </p:tav>
                                        <p:tav tm="100000">
                                          <p:val>
                                            <p:strVal val="#ppt_x"/>
                                          </p:val>
                                        </p:tav>
                                      </p:tavLst>
                                    </p:anim>
                                    <p:anim calcmode="lin" valueType="num">
                                      <p:cBhvr>
                                        <p:cTn id="37"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2"/>
                                        </p:tgtEl>
                                        <p:attrNameLst>
                                          <p:attrName>style.visibility</p:attrName>
                                        </p:attrNameLst>
                                      </p:cBhvr>
                                      <p:to>
                                        <p:strVal val="visible"/>
                                      </p:to>
                                    </p:set>
                                    <p:animEffect transition="in" filter="wipe(left)">
                                      <p:cBhvr>
                                        <p:cTn id="4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bldLvl="0" animBg="1"/>
      <p:bldP spid="101" grpId="0" bldLvl="0" animBg="1"/>
      <p:bldP spid="102"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7759771" y="1888583"/>
            <a:ext cx="2340000" cy="373359"/>
          </a:xfrm>
          <a:prstGeom prst="rect">
            <a:avLst/>
          </a:prstGeom>
          <a:noFill/>
          <a:ln w="12700" cap="sq">
            <a:noFill/>
            <a:miter/>
          </a:ln>
        </p:spPr>
        <p:txBody>
          <a:bodyPr vert="horz" wrap="square" lIns="0" tIns="0" rIns="0" bIns="0" rtlCol="0" anchor="ctr"/>
          <a:lstStyle/>
          <a:p>
            <a:pPr algn="ctr"/>
            <a:endParaRPr kumimoji="1" lang="zh-CN" altLang="en-US">
              <a:latin typeface="黑体" panose="02010609060101010101" charset="-122"/>
              <a:ea typeface="黑体" panose="02010609060101010101" charset="-122"/>
            </a:endParaRPr>
          </a:p>
        </p:txBody>
      </p:sp>
      <p:sp>
        <p:nvSpPr>
          <p:cNvPr id="18" name="标题 1"/>
          <p:cNvSpPr txBox="1"/>
          <p:nvPr/>
        </p:nvSpPr>
        <p:spPr>
          <a:xfrm>
            <a:off x="9178900" y="4541493"/>
            <a:ext cx="2340000" cy="373359"/>
          </a:xfrm>
          <a:prstGeom prst="rect">
            <a:avLst/>
          </a:prstGeom>
          <a:noFill/>
          <a:ln w="12700" cap="sq">
            <a:noFill/>
            <a:miter/>
          </a:ln>
        </p:spPr>
        <p:txBody>
          <a:bodyPr vert="horz" wrap="square" lIns="0" tIns="0" rIns="0" bIns="0" rtlCol="0" anchor="ctr"/>
          <a:lstStyle/>
          <a:p>
            <a:pPr algn="ctr"/>
            <a:endParaRPr kumimoji="1" lang="zh-CN" altLang="en-US">
              <a:latin typeface="黑体" panose="02010609060101010101" charset="-122"/>
              <a:ea typeface="黑体" panose="02010609060101010101" charset="-122"/>
            </a:endParaRPr>
          </a:p>
        </p:txBody>
      </p:sp>
      <p:sp>
        <p:nvSpPr>
          <p:cNvPr id="19" name="标题 1"/>
          <p:cNvSpPr txBox="1"/>
          <p:nvPr>
            <p:custDataLst>
              <p:tags r:id="rId1"/>
            </p:custDataLst>
          </p:nvPr>
        </p:nvSpPr>
        <p:spPr>
          <a:xfrm>
            <a:off x="1593215" y="1075690"/>
            <a:ext cx="9925685" cy="1590040"/>
          </a:xfrm>
          <a:prstGeom prst="rect">
            <a:avLst/>
          </a:prstGeom>
          <a:noFill/>
          <a:ln>
            <a:noFill/>
          </a:ln>
        </p:spPr>
        <p:txBody>
          <a:bodyPr vert="horz" wrap="square" lIns="0" tIns="0" rIns="0" bIns="0" rtlCol="0" anchor="t"/>
          <a:lstStyle/>
          <a:p>
            <a:pPr algn="l"/>
            <a:r>
              <a:rPr kumimoji="1" lang="en-US" altLang="zh-CN" sz="20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聚焦提高党的领导水平和长期执政能力，创新和改进领导方式和执政方式，深化党的建设制度改革，健全全面从严治党体系</a:t>
            </a:r>
            <a:r>
              <a:rPr kumimoji="1" lang="zh-CN" altLang="en-US" sz="2000">
                <a:ln w="12700">
                  <a:noFill/>
                </a:ln>
                <a:solidFill>
                  <a:srgbClr val="262626">
                    <a:alpha val="100000"/>
                  </a:srgbClr>
                </a:solidFill>
                <a:latin typeface="黑体" panose="02010609060101010101" charset="-122"/>
                <a:ea typeface="黑体" panose="02010609060101010101" charset="-122"/>
                <a:cs typeface="华文宋体" panose="02010600040101010101" charset="-122"/>
              </a:rPr>
              <a:t>。</a:t>
            </a:r>
            <a:endParaRPr kumimoji="1" lang="zh-CN" altLang="en-US" sz="2000">
              <a:ln w="12700">
                <a:noFill/>
              </a:ln>
              <a:solidFill>
                <a:srgbClr val="262626">
                  <a:alpha val="100000"/>
                </a:srgbClr>
              </a:solidFill>
              <a:latin typeface="黑体" panose="02010609060101010101" charset="-122"/>
              <a:ea typeface="黑体" panose="02010609060101010101" charset="-122"/>
              <a:cs typeface="华文宋体" panose="02010600040101010101" charset="-122"/>
            </a:endParaRPr>
          </a:p>
        </p:txBody>
      </p:sp>
      <p:sp>
        <p:nvSpPr>
          <p:cNvPr id="23" name="标题 1"/>
          <p:cNvSpPr txBox="1"/>
          <p:nvPr>
            <p:custDataLst>
              <p:tags r:id="rId2"/>
            </p:custDataLst>
          </p:nvPr>
        </p:nvSpPr>
        <p:spPr>
          <a:xfrm>
            <a:off x="647415" y="1075904"/>
            <a:ext cx="720000" cy="468000"/>
          </a:xfrm>
          <a:prstGeom prst="rect">
            <a:avLst/>
          </a:prstGeom>
          <a:solidFill>
            <a:schemeClr val="accent1"/>
          </a:solidFill>
          <a:ln cap="sq">
            <a:noFill/>
          </a:ln>
        </p:spPr>
        <p:txBody>
          <a:bodyPr vert="horz" wrap="square" lIns="0" tIns="0" rIns="0" bIns="0" rtlCol="0" anchor="ctr"/>
          <a:lstStyle/>
          <a:p>
            <a:pPr algn="ctr"/>
            <a:r>
              <a:rPr kumimoji="1" lang="en-US" altLang="zh-CN" sz="2400">
                <a:ln w="12700">
                  <a:noFill/>
                </a:ln>
                <a:solidFill>
                  <a:srgbClr val="FFFFFF">
                    <a:alpha val="100000"/>
                  </a:srgbClr>
                </a:solidFill>
                <a:latin typeface="华文宋体" panose="02010600040101010101" charset="-122"/>
                <a:ea typeface="华文宋体" panose="02010600040101010101" charset="-122"/>
                <a:cs typeface="华文宋体" panose="02010600040101010101" charset="-122"/>
              </a:rPr>
              <a:t>07</a:t>
            </a:r>
            <a:endParaRPr kumimoji="1" lang="zh-CN" altLang="en-US"/>
          </a:p>
        </p:txBody>
      </p:sp>
      <p:sp>
        <p:nvSpPr>
          <p:cNvPr id="24" name="标题 1"/>
          <p:cNvSpPr txBox="1"/>
          <p:nvPr/>
        </p:nvSpPr>
        <p:spPr>
          <a:xfrm>
            <a:off x="855292" y="420464"/>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进一步全面深化改革的总目标</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
        <p:nvSpPr>
          <p:cNvPr id="25" name="矩形 24"/>
          <p:cNvSpPr/>
          <p:nvPr/>
        </p:nvSpPr>
        <p:spPr>
          <a:xfrm>
            <a:off x="2065023" y="1831246"/>
            <a:ext cx="6260465" cy="521970"/>
          </a:xfrm>
          <a:prstGeom prst="rect">
            <a:avLst/>
          </a:prstGeom>
        </p:spPr>
        <p:txBody>
          <a:bodyPr wrap="none">
            <a:spAutoFit/>
          </a:bodyPr>
          <a:lstStyle/>
          <a:p>
            <a:pPr>
              <a:defRPr/>
            </a:pPr>
            <a:r>
              <a:rPr lang="zh-CN" altLang="en-US" sz="2800" b="1" dirty="0">
                <a:solidFill>
                  <a:srgbClr val="E71E17"/>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八项规定吹响了作风建设的“集结号”</a:t>
            </a:r>
            <a:endParaRPr lang="zh-CN" altLang="en-US" sz="2800" b="1" dirty="0">
              <a:solidFill>
                <a:srgbClr val="E71E17"/>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p:txBody>
      </p:sp>
      <p:sp>
        <p:nvSpPr>
          <p:cNvPr id="26" name="矩形 25"/>
          <p:cNvSpPr/>
          <p:nvPr/>
        </p:nvSpPr>
        <p:spPr>
          <a:xfrm>
            <a:off x="1415370" y="2346060"/>
            <a:ext cx="7560000" cy="7200"/>
          </a:xfrm>
          <a:prstGeom prst="rect">
            <a:avLst/>
          </a:prstGeom>
          <a:solidFill>
            <a:schemeClr val="accent6">
              <a:lumMod val="40000"/>
              <a:lumOff val="60000"/>
            </a:schemeClr>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grpSp>
        <p:nvGrpSpPr>
          <p:cNvPr id="28" name="组合 27"/>
          <p:cNvGrpSpPr/>
          <p:nvPr/>
        </p:nvGrpSpPr>
        <p:grpSpPr>
          <a:xfrm>
            <a:off x="705101" y="3030837"/>
            <a:ext cx="5054370" cy="3414860"/>
            <a:chOff x="1219451" y="2066907"/>
            <a:chExt cx="5054370" cy="3414860"/>
          </a:xfrm>
        </p:grpSpPr>
        <p:pic>
          <p:nvPicPr>
            <p:cNvPr id="29" name="图片 28"/>
            <p:cNvPicPr>
              <a:picLocks noChangeAspect="1"/>
            </p:cNvPicPr>
            <p:nvPr/>
          </p:nvPicPr>
          <p:blipFill>
            <a:blip r:embed="rId3"/>
            <a:stretch>
              <a:fillRect/>
            </a:stretch>
          </p:blipFill>
          <p:spPr>
            <a:xfrm>
              <a:off x="1219457" y="2066907"/>
              <a:ext cx="4986103" cy="2979501"/>
            </a:xfrm>
            <a:prstGeom prst="rect">
              <a:avLst/>
            </a:prstGeom>
          </p:spPr>
        </p:pic>
        <p:sp>
          <p:nvSpPr>
            <p:cNvPr id="30" name="TextBox 14"/>
            <p:cNvSpPr txBox="1"/>
            <p:nvPr/>
          </p:nvSpPr>
          <p:spPr>
            <a:xfrm>
              <a:off x="1219451" y="5112435"/>
              <a:ext cx="5054370" cy="369332"/>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cs typeface="黑体" panose="02010609060101010101" charset="-122"/>
                </a:rPr>
                <a:t>中央纪委国家监委网站</a:t>
              </a:r>
              <a:r>
                <a:rPr lang="en-US" altLang="zh-CN" dirty="0">
                  <a:latin typeface="黑体" panose="02010609060101010101" charset="-122"/>
                  <a:ea typeface="黑体" panose="02010609060101010101" charset="-122"/>
                  <a:cs typeface="黑体" panose="02010609060101010101" charset="-122"/>
                </a:rPr>
                <a:t>12388</a:t>
              </a:r>
              <a:r>
                <a:rPr lang="zh-CN" altLang="en-US" dirty="0">
                  <a:latin typeface="黑体" panose="02010609060101010101" charset="-122"/>
                  <a:ea typeface="黑体" panose="02010609060101010101" charset="-122"/>
                  <a:cs typeface="黑体" panose="02010609060101010101" charset="-122"/>
                </a:rPr>
                <a:t>举报专区</a:t>
              </a:r>
              <a:endParaRPr lang="zh-CN" altLang="en-US" dirty="0">
                <a:latin typeface="黑体" panose="02010609060101010101" charset="-122"/>
                <a:ea typeface="黑体" panose="02010609060101010101" charset="-122"/>
                <a:cs typeface="黑体" panose="02010609060101010101" charset="-122"/>
              </a:endParaRPr>
            </a:p>
          </p:txBody>
        </p:sp>
      </p:grpSp>
      <p:grpSp>
        <p:nvGrpSpPr>
          <p:cNvPr id="31" name="组合 30"/>
          <p:cNvGrpSpPr/>
          <p:nvPr/>
        </p:nvGrpSpPr>
        <p:grpSpPr>
          <a:xfrm>
            <a:off x="6199505" y="3335020"/>
            <a:ext cx="5745480" cy="3110865"/>
            <a:chOff x="6327281" y="2306928"/>
            <a:chExt cx="5781675" cy="3111435"/>
          </a:xfrm>
        </p:grpSpPr>
        <p:pic>
          <p:nvPicPr>
            <p:cNvPr id="32" name="图片 31"/>
            <p:cNvPicPr>
              <a:picLocks noChangeAspect="1"/>
            </p:cNvPicPr>
            <p:nvPr/>
          </p:nvPicPr>
          <p:blipFill>
            <a:blip r:embed="rId4"/>
            <a:stretch>
              <a:fillRect/>
            </a:stretch>
          </p:blipFill>
          <p:spPr>
            <a:xfrm>
              <a:off x="6327281" y="2306928"/>
              <a:ext cx="5781675" cy="2736215"/>
            </a:xfrm>
            <a:prstGeom prst="rect">
              <a:avLst/>
            </a:prstGeom>
          </p:spPr>
        </p:pic>
        <p:sp>
          <p:nvSpPr>
            <p:cNvPr id="33" name="TextBox 14"/>
            <p:cNvSpPr txBox="1"/>
            <p:nvPr/>
          </p:nvSpPr>
          <p:spPr>
            <a:xfrm>
              <a:off x="6471695" y="5049996"/>
              <a:ext cx="5555469" cy="368367"/>
            </a:xfrm>
            <a:prstGeom prst="rect">
              <a:avLst/>
            </a:prstGeom>
            <a:noFill/>
          </p:spPr>
          <p:txBody>
            <a:bodyPr wrap="square" rtlCol="0">
              <a:spAutoFit/>
            </a:bodyPr>
            <a:lstStyle/>
            <a:p>
              <a:pPr algn="ctr"/>
              <a:r>
                <a:rPr lang="zh-CN" altLang="en-US" dirty="0">
                  <a:latin typeface="黑体" panose="02010609060101010101" charset="-122"/>
                  <a:ea typeface="黑体" panose="02010609060101010101" charset="-122"/>
                </a:rPr>
                <a:t>中央纪委落实中央八项规定精神情况月报制度</a:t>
              </a:r>
              <a:endParaRPr lang="zh-CN" altLang="en-US" dirty="0">
                <a:latin typeface="黑体" panose="02010609060101010101" charset="-122"/>
                <a:ea typeface="黑体" panose="02010609060101010101" charset="-122"/>
              </a:endParaRPr>
            </a:p>
          </p:txBody>
        </p:sp>
      </p:grpSp>
      <p:sp>
        <p:nvSpPr>
          <p:cNvPr id="34" name="TextBox 42"/>
          <p:cNvSpPr txBox="1"/>
          <p:nvPr/>
        </p:nvSpPr>
        <p:spPr>
          <a:xfrm>
            <a:off x="3358971" y="2450312"/>
            <a:ext cx="4223977" cy="460375"/>
          </a:xfrm>
          <a:prstGeom prst="rect">
            <a:avLst/>
          </a:prstGeom>
          <a:noFill/>
        </p:spPr>
        <p:txBody>
          <a:bodyPr wrap="square" rtlCol="0">
            <a:spAutoFit/>
          </a:bodyPr>
          <a:lstStyle/>
          <a:p>
            <a:r>
              <a:rPr lang="zh-CN" altLang="en-US" sz="2400" b="1" dirty="0">
                <a:latin typeface="黑体" panose="02010609060101010101" charset="-122"/>
                <a:ea typeface="黑体" panose="02010609060101010101" charset="-122"/>
              </a:rPr>
              <a:t>建章立制，巩固建设成果</a:t>
            </a:r>
            <a:endParaRPr lang="zh-CN" altLang="en-US" sz="2400" b="1" dirty="0">
              <a:latin typeface="黑体" panose="02010609060101010101" charset="-122"/>
              <a:ea typeface="黑体" panose="02010609060101010101" charset="-122"/>
            </a:endParaRPr>
          </a:p>
        </p:txBody>
      </p:sp>
      <p:pic>
        <p:nvPicPr>
          <p:cNvPr id="27" name="图片 26"/>
          <p:cNvPicPr>
            <a:picLocks noChangeAspect="1"/>
          </p:cNvPicPr>
          <p:nvPr/>
        </p:nvPicPr>
        <p:blipFill>
          <a:blip r:embed="rId5"/>
          <a:stretch>
            <a:fillRect/>
          </a:stretch>
        </p:blipFill>
        <p:spPr>
          <a:xfrm>
            <a:off x="8738382" y="1579476"/>
            <a:ext cx="3008297" cy="201303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 presetClass="entr" presetSubtype="32"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ox(out)">
                                      <p:cBhvr>
                                        <p:cTn id="33" dur="2000"/>
                                        <p:tgtEl>
                                          <p:spTgt spid="27"/>
                                        </p:tgtEl>
                                      </p:cBhvr>
                                    </p:animEffect>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bldLvl="0" animBg="1"/>
      <p:bldP spid="25" grpId="0"/>
      <p:bldP spid="26" grpId="0" bldLvl="0" animBg="1"/>
      <p:bldP spid="3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9" name="矩形 8"/>
          <p:cNvSpPr/>
          <p:nvPr/>
        </p:nvSpPr>
        <p:spPr>
          <a:xfrm>
            <a:off x="905021" y="2041225"/>
            <a:ext cx="10381268" cy="3915102"/>
          </a:xfrm>
          <a:prstGeom prst="rect">
            <a:avLst/>
          </a:prstGeom>
          <a:solidFill>
            <a:sysClr val="window" lastClr="FFFFFF">
              <a:alpha val="85000"/>
            </a:sysClr>
          </a:solidFill>
          <a:ln w="12700" cap="flat" cmpd="sng" algn="ctr">
            <a:solidFill>
              <a:srgbClr val="CD0009"/>
            </a:solid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0" cap="none" spc="0" normalizeH="0" baseline="0" noProof="0">
              <a:ln>
                <a:noFill/>
              </a:ln>
              <a:solidFill>
                <a:prstClr val="white"/>
              </a:solidFill>
              <a:effectLst/>
              <a:uLnTx/>
              <a:uFillTx/>
              <a:latin typeface="黑体" panose="02010609060101010101" charset="-122"/>
              <a:ea typeface="黑体" panose="02010609060101010101" charset="-122"/>
              <a:cs typeface="+mn-ea"/>
            </a:endParaRPr>
          </a:p>
        </p:txBody>
      </p:sp>
      <p:sp>
        <p:nvSpPr>
          <p:cNvPr id="23" name="文本框 3"/>
          <p:cNvSpPr txBox="1"/>
          <p:nvPr/>
        </p:nvSpPr>
        <p:spPr>
          <a:xfrm>
            <a:off x="1159446" y="2237571"/>
            <a:ext cx="7703015" cy="368300"/>
          </a:xfrm>
          <a:prstGeom prst="rect">
            <a:avLst/>
          </a:prstGeom>
          <a:noFill/>
        </p:spPr>
        <p:txBody>
          <a:bodyPr wrap="square" rtlCol="0">
            <a:spAutoFit/>
          </a:bodyPr>
          <a:lstStyle/>
          <a:p>
            <a:pPr marL="381000" lvl="0" indent="-381000" defTabSz="914400">
              <a:buFont typeface="Wingdings" panose="05000000000000000000" pitchFamily="2" charset="2"/>
              <a:buChar char="Ø"/>
              <a:defRPr/>
            </a:pPr>
            <a:r>
              <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rPr>
              <a:t>必须坚持以党的政治建设为统领，坚守自我革命根本政治方向</a:t>
            </a:r>
            <a:endPar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endParaRPr>
          </a:p>
        </p:txBody>
      </p:sp>
      <p:sp>
        <p:nvSpPr>
          <p:cNvPr id="24" name="文本框 3"/>
          <p:cNvSpPr txBox="1"/>
          <p:nvPr/>
        </p:nvSpPr>
        <p:spPr>
          <a:xfrm>
            <a:off x="1159446" y="2797758"/>
            <a:ext cx="7691552" cy="368300"/>
          </a:xfrm>
          <a:prstGeom prst="rect">
            <a:avLst/>
          </a:prstGeom>
          <a:noFill/>
        </p:spPr>
        <p:txBody>
          <a:bodyPr wrap="square" rtlCol="0">
            <a:spAutoFit/>
          </a:bodyPr>
          <a:lstStyle/>
          <a:p>
            <a:pPr marL="381000" lvl="0" indent="-381000" defTabSz="914400">
              <a:buFont typeface="Wingdings" panose="05000000000000000000" pitchFamily="2" charset="2"/>
              <a:buChar char="Ø"/>
              <a:defRPr/>
            </a:pPr>
            <a:r>
              <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rPr>
              <a:t>必须坚持把思想建设作为党的基础性建设，淬炼自我革命锐利思想武器</a:t>
            </a:r>
            <a:endPar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endParaRPr>
          </a:p>
        </p:txBody>
      </p:sp>
      <p:sp>
        <p:nvSpPr>
          <p:cNvPr id="25" name="文本框 3"/>
          <p:cNvSpPr txBox="1"/>
          <p:nvPr/>
        </p:nvSpPr>
        <p:spPr>
          <a:xfrm>
            <a:off x="1159445" y="3421279"/>
            <a:ext cx="9700581" cy="368300"/>
          </a:xfrm>
          <a:prstGeom prst="rect">
            <a:avLst/>
          </a:prstGeom>
          <a:noFill/>
        </p:spPr>
        <p:txBody>
          <a:bodyPr wrap="square" rtlCol="0">
            <a:spAutoFit/>
          </a:bodyPr>
          <a:lstStyle/>
          <a:p>
            <a:pPr marL="381000" lvl="0" indent="-381000" defTabSz="914400">
              <a:buFont typeface="Wingdings" panose="05000000000000000000" pitchFamily="2" charset="2"/>
              <a:buChar char="Ø"/>
              <a:defRPr/>
            </a:pPr>
            <a:r>
              <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rPr>
              <a:t>必须坚决落实中央八项规定精神、以严明纪律整饬作风，丰富自我革命有效途径</a:t>
            </a:r>
            <a:endPar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endParaRPr>
          </a:p>
        </p:txBody>
      </p:sp>
      <p:sp>
        <p:nvSpPr>
          <p:cNvPr id="26" name="文本框 3"/>
          <p:cNvSpPr txBox="1"/>
          <p:nvPr/>
        </p:nvSpPr>
        <p:spPr>
          <a:xfrm>
            <a:off x="1159447" y="4001097"/>
            <a:ext cx="7691551" cy="368300"/>
          </a:xfrm>
          <a:prstGeom prst="rect">
            <a:avLst/>
          </a:prstGeom>
          <a:noFill/>
        </p:spPr>
        <p:txBody>
          <a:bodyPr wrap="square" rtlCol="0">
            <a:spAutoFit/>
          </a:bodyPr>
          <a:lstStyle/>
          <a:p>
            <a:pPr marL="381000" lvl="0" indent="-381000" defTabSz="914400">
              <a:buFont typeface="Wingdings" panose="05000000000000000000" pitchFamily="2" charset="2"/>
              <a:buChar char="Ø"/>
              <a:defRPr/>
            </a:pPr>
            <a:r>
              <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rPr>
              <a:t>必须坚持以雷霆之势反腐惩恶，打好自我革命攻坚战、持久战</a:t>
            </a:r>
            <a:endParaRPr kumimoji="0" lang="zh-CN" altLang="en-US" sz="1800" b="0" i="0" u="none" strike="noStrike" kern="1200" cap="none" spc="0" normalizeH="0" baseline="0" noProof="0" dirty="0">
              <a:ln>
                <a:noFill/>
              </a:ln>
              <a:gradFill>
                <a:gsLst>
                  <a:gs pos="0">
                    <a:prstClr val="black">
                      <a:lumMod val="75000"/>
                      <a:lumOff val="25000"/>
                    </a:prstClr>
                  </a:gs>
                  <a:gs pos="100000">
                    <a:prstClr val="black">
                      <a:lumMod val="85000"/>
                      <a:lumOff val="15000"/>
                    </a:prstClr>
                  </a:gs>
                </a:gsLst>
                <a:lin ang="18900000" scaled="1"/>
              </a:gradFill>
              <a:effectLst/>
              <a:uLnTx/>
              <a:uFillTx/>
              <a:latin typeface="黑体" panose="02010609060101010101" charset="-122"/>
              <a:ea typeface="黑体" panose="02010609060101010101" charset="-122"/>
              <a:cs typeface="+mn-cs"/>
            </a:endParaRPr>
          </a:p>
        </p:txBody>
      </p:sp>
      <p:sp>
        <p:nvSpPr>
          <p:cNvPr id="27" name="文本框 3"/>
          <p:cNvSpPr txBox="1"/>
          <p:nvPr/>
        </p:nvSpPr>
        <p:spPr>
          <a:xfrm>
            <a:off x="1151427" y="4586628"/>
            <a:ext cx="9966854" cy="368300"/>
          </a:xfrm>
          <a:prstGeom prst="rect">
            <a:avLst/>
          </a:prstGeom>
          <a:noFill/>
        </p:spPr>
        <p:txBody>
          <a:bodyPr wrap="square" rtlCol="0">
            <a:spAutoFit/>
          </a:bodyPr>
          <a:lstStyle/>
          <a:p>
            <a:pPr marL="381000" lvl="0" indent="-381000" defTabSz="914400">
              <a:buFont typeface="Wingdings" panose="05000000000000000000" pitchFamily="2" charset="2"/>
              <a:buChar char="Ø"/>
              <a:defRPr/>
            </a:pPr>
            <a:r>
              <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rPr>
              <a:t>必须坚持增强党组织政治功能和组织力凝聚力，锻造敢于善于斗争、勇于自我革命的干部队伍</a:t>
            </a:r>
            <a:endPar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endParaRPr>
          </a:p>
        </p:txBody>
      </p:sp>
      <p:sp>
        <p:nvSpPr>
          <p:cNvPr id="29" name="文本框 3"/>
          <p:cNvSpPr txBox="1"/>
          <p:nvPr/>
        </p:nvSpPr>
        <p:spPr>
          <a:xfrm>
            <a:off x="1143406" y="5172167"/>
            <a:ext cx="10142247" cy="645160"/>
          </a:xfrm>
          <a:prstGeom prst="rect">
            <a:avLst/>
          </a:prstGeom>
          <a:noFill/>
        </p:spPr>
        <p:txBody>
          <a:bodyPr wrap="square" rtlCol="0">
            <a:spAutoFit/>
          </a:bodyPr>
          <a:lstStyle/>
          <a:p>
            <a:pPr marL="381000" lvl="0" indent="-381000" defTabSz="914400">
              <a:buFont typeface="Wingdings" panose="05000000000000000000" pitchFamily="2" charset="2"/>
              <a:buChar char="Ø"/>
              <a:defRPr/>
            </a:pPr>
            <a:r>
              <a:rPr lang="zh-CN" altLang="en-US" dirty="0">
                <a:gradFill>
                  <a:gsLst>
                    <a:gs pos="0">
                      <a:prstClr val="black">
                        <a:lumMod val="75000"/>
                        <a:lumOff val="25000"/>
                      </a:prstClr>
                    </a:gs>
                    <a:gs pos="100000">
                      <a:prstClr val="black">
                        <a:lumMod val="85000"/>
                        <a:lumOff val="15000"/>
                      </a:prstClr>
                    </a:gs>
                  </a:gsLst>
                  <a:lin ang="18900000" scaled="1"/>
                </a:gradFill>
                <a:latin typeface="黑体" panose="02010609060101010101" charset="-122"/>
                <a:ea typeface="黑体" panose="02010609060101010101" charset="-122"/>
              </a:rPr>
              <a:t>必须坚持构建自我净化、自我完善、自我革新、自我提高的制度规范体系，为推进伟大自我革命提供制度保障</a:t>
            </a:r>
            <a:endParaRPr kumimoji="0" lang="zh-CN" altLang="en-US" sz="1800" b="0" i="0" u="none" strike="noStrike" kern="1200" cap="none" spc="0" normalizeH="0" baseline="0" noProof="0" dirty="0">
              <a:ln>
                <a:noFill/>
              </a:ln>
              <a:gradFill>
                <a:gsLst>
                  <a:gs pos="0">
                    <a:prstClr val="black">
                      <a:lumMod val="75000"/>
                      <a:lumOff val="25000"/>
                    </a:prstClr>
                  </a:gs>
                  <a:gs pos="100000">
                    <a:prstClr val="black">
                      <a:lumMod val="85000"/>
                      <a:lumOff val="15000"/>
                    </a:prstClr>
                  </a:gs>
                </a:gsLst>
                <a:lin ang="18900000" scaled="1"/>
              </a:gradFill>
              <a:effectLst/>
              <a:uLnTx/>
              <a:uFillTx/>
              <a:latin typeface="黑体" panose="02010609060101010101" charset="-122"/>
              <a:ea typeface="黑体" panose="02010609060101010101" charset="-122"/>
              <a:cs typeface="+mn-cs"/>
            </a:endParaRPr>
          </a:p>
        </p:txBody>
      </p:sp>
      <p:sp>
        <p:nvSpPr>
          <p:cNvPr id="15" name="TextBox 42"/>
          <p:cNvSpPr txBox="1"/>
          <p:nvPr/>
        </p:nvSpPr>
        <p:spPr>
          <a:xfrm>
            <a:off x="1027430" y="1111250"/>
            <a:ext cx="10202545" cy="82994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全面从严治党是新时代党的自我革命的伟大实践，开辟了百年大党自我革命的新境界。</a:t>
            </a:r>
            <a:endParaRPr lang="zh-CN" altLang="en-US" sz="2400" dirty="0">
              <a:latin typeface="黑体" panose="02010609060101010101" charset="-122"/>
              <a:ea typeface="黑体" panose="02010609060101010101" charset="-122"/>
            </a:endParaRPr>
          </a:p>
        </p:txBody>
      </p:sp>
      <p:sp>
        <p:nvSpPr>
          <p:cNvPr id="2" name="标题 1"/>
          <p:cNvSpPr txBox="1"/>
          <p:nvPr/>
        </p:nvSpPr>
        <p:spPr>
          <a:xfrm>
            <a:off x="838782" y="402049"/>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3. 进一步全面深化改革的总目标</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10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10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3" grpId="0"/>
      <p:bldP spid="24" grpId="0"/>
      <p:bldP spid="25" grpId="0"/>
      <p:bldP spid="26" grpId="0"/>
      <p:bldP spid="27" grpId="0"/>
      <p:bldP spid="29" grpId="0"/>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7024370" y="2244090"/>
            <a:ext cx="4545330" cy="2852420"/>
          </a:xfrm>
          <a:prstGeom prst="rect">
            <a:avLst/>
          </a:prstGeom>
          <a:noFill/>
          <a:ln>
            <a:noFill/>
          </a:ln>
        </p:spPr>
        <p:txBody>
          <a:bodyPr vert="horz" wrap="square" lIns="0" tIns="0" rIns="0" bIns="0" rtlCol="0" anchor="t"/>
          <a:lstStyle/>
          <a:p>
            <a:pPr algn="l"/>
            <a:r>
              <a:rPr kumimoji="1" lang="en-US" altLang="zh-CN" sz="2000">
                <a:ln w="12700">
                  <a:noFill/>
                </a:ln>
                <a:solidFill>
                  <a:srgbClr val="262626">
                    <a:alpha val="100000"/>
                  </a:srgbClr>
                </a:solidFill>
                <a:latin typeface="黑体" panose="02010609060101010101" charset="-122"/>
                <a:ea typeface="黑体" panose="02010609060101010101" charset="-122"/>
                <a:cs typeface="黑体" panose="02010609060101010101" charset="-122"/>
              </a:rPr>
              <a:t>进一步全面深化改革，必须贯彻好</a:t>
            </a:r>
            <a:r>
              <a:rPr kumimoji="1" lang="en-US" altLang="zh-CN" sz="2000" b="1">
                <a:ln w="12700">
                  <a:noFill/>
                </a:ln>
                <a:solidFill>
                  <a:srgbClr val="262626">
                    <a:alpha val="100000"/>
                  </a:srgbClr>
                </a:solidFill>
                <a:latin typeface="黑体" panose="02010609060101010101" charset="-122"/>
                <a:ea typeface="黑体" panose="02010609060101010101" charset="-122"/>
                <a:cs typeface="黑体" panose="02010609060101010101" charset="-122"/>
              </a:rPr>
              <a:t>“六条原则”</a:t>
            </a:r>
            <a:r>
              <a:rPr kumimoji="1" lang="en-US" altLang="zh-CN" sz="2000">
                <a:ln w="12700">
                  <a:noFill/>
                </a:ln>
                <a:solidFill>
                  <a:srgbClr val="262626">
                    <a:alpha val="100000"/>
                  </a:srgbClr>
                </a:solidFill>
                <a:latin typeface="黑体" panose="02010609060101010101" charset="-122"/>
                <a:ea typeface="黑体" panose="02010609060101010101" charset="-122"/>
                <a:cs typeface="黑体" panose="02010609060101010101" charset="-122"/>
              </a:rPr>
              <a:t>，即</a:t>
            </a:r>
            <a:r>
              <a:rPr kumimoji="1" lang="en-US" altLang="zh-CN" sz="2000" b="1">
                <a:ln w="12700">
                  <a:noFill/>
                </a:ln>
                <a:solidFill>
                  <a:srgbClr val="262626">
                    <a:alpha val="100000"/>
                  </a:srgbClr>
                </a:solidFill>
                <a:latin typeface="黑体" panose="02010609060101010101" charset="-122"/>
                <a:ea typeface="黑体" panose="02010609060101010101" charset="-122"/>
                <a:cs typeface="黑体" panose="02010609060101010101" charset="-122"/>
              </a:rPr>
              <a:t>坚持党的全面领导、坚持以人民为中心、坚持守正创新、坚持以制度建设为主线、坚持全面依法治国、坚持系统观念</a:t>
            </a:r>
            <a:r>
              <a:rPr kumimoji="1" lang="en-US" altLang="zh-CN" sz="2000">
                <a:ln w="12700">
                  <a:noFill/>
                </a:ln>
                <a:solidFill>
                  <a:srgbClr val="262626">
                    <a:alpha val="100000"/>
                  </a:srgbClr>
                </a:solidFill>
                <a:latin typeface="黑体" panose="02010609060101010101" charset="-122"/>
                <a:ea typeface="黑体" panose="02010609060101010101" charset="-122"/>
                <a:cs typeface="黑体" panose="02010609060101010101" charset="-122"/>
              </a:rPr>
              <a:t>。这“六条原则”集中体现了习近平总书记关于全面深化改革重要论述的核心要义，是对改革开放以来特别是新时代全面深化改革宝贵经验的科学总结。</a:t>
            </a:r>
            <a:endParaRPr kumimoji="1" lang="zh-CN" altLang="en-US" sz="2000">
              <a:latin typeface="黑体" panose="02010609060101010101" charset="-122"/>
              <a:ea typeface="黑体" panose="02010609060101010101" charset="-122"/>
              <a:cs typeface="黑体" panose="02010609060101010101" charset="-122"/>
            </a:endParaRPr>
          </a:p>
        </p:txBody>
      </p:sp>
      <p:grpSp>
        <p:nvGrpSpPr>
          <p:cNvPr id="5" name="组合 4"/>
          <p:cNvGrpSpPr/>
          <p:nvPr/>
        </p:nvGrpSpPr>
        <p:grpSpPr>
          <a:xfrm>
            <a:off x="6586900" y="1838034"/>
            <a:ext cx="4932000" cy="0"/>
            <a:chOff x="6586900" y="1838034"/>
            <a:chExt cx="4932000" cy="0"/>
          </a:xfrm>
        </p:grpSpPr>
        <p:cxnSp>
          <p:nvCxnSpPr>
            <p:cNvPr id="6" name="标题 1"/>
            <p:cNvCxnSpPr/>
            <p:nvPr/>
          </p:nvCxnSpPr>
          <p:spPr>
            <a:xfrm>
              <a:off x="6986279" y="1838034"/>
              <a:ext cx="4532621" cy="0"/>
            </a:xfrm>
            <a:prstGeom prst="line">
              <a:avLst/>
            </a:prstGeom>
            <a:noFill/>
            <a:ln w="9525" cap="sq">
              <a:solidFill>
                <a:schemeClr val="tx1">
                  <a:lumMod val="75000"/>
                  <a:lumOff val="25000"/>
                </a:schemeClr>
              </a:solidFill>
              <a:miter/>
            </a:ln>
          </p:spPr>
        </p:cxnSp>
        <p:cxnSp>
          <p:nvCxnSpPr>
            <p:cNvPr id="7" name="标题 1"/>
            <p:cNvCxnSpPr/>
            <p:nvPr/>
          </p:nvCxnSpPr>
          <p:spPr>
            <a:xfrm>
              <a:off x="6586900" y="1838034"/>
              <a:ext cx="327017" cy="0"/>
            </a:xfrm>
            <a:prstGeom prst="line">
              <a:avLst/>
            </a:prstGeom>
            <a:noFill/>
            <a:ln w="9525" cap="sq">
              <a:solidFill>
                <a:schemeClr val="tx1">
                  <a:lumMod val="75000"/>
                  <a:lumOff val="25000"/>
                </a:schemeClr>
              </a:solidFill>
              <a:miter/>
            </a:ln>
          </p:spPr>
        </p:cxnSp>
      </p:grpSp>
      <p:cxnSp>
        <p:nvCxnSpPr>
          <p:cNvPr id="8" name="标题 1"/>
          <p:cNvCxnSpPr/>
          <p:nvPr/>
        </p:nvCxnSpPr>
        <p:spPr>
          <a:xfrm flipH="1">
            <a:off x="6586900" y="5426367"/>
            <a:ext cx="4532621" cy="0"/>
          </a:xfrm>
          <a:prstGeom prst="line">
            <a:avLst/>
          </a:prstGeom>
          <a:noFill/>
          <a:ln w="9525" cap="sq">
            <a:solidFill>
              <a:schemeClr val="tx1">
                <a:lumMod val="75000"/>
                <a:lumOff val="25000"/>
              </a:schemeClr>
            </a:solidFill>
            <a:miter/>
          </a:ln>
        </p:spPr>
      </p:cxnSp>
      <p:cxnSp>
        <p:nvCxnSpPr>
          <p:cNvPr id="9" name="标题 1"/>
          <p:cNvCxnSpPr/>
          <p:nvPr/>
        </p:nvCxnSpPr>
        <p:spPr>
          <a:xfrm flipH="1">
            <a:off x="11191883" y="5426367"/>
            <a:ext cx="327017" cy="0"/>
          </a:xfrm>
          <a:prstGeom prst="line">
            <a:avLst/>
          </a:prstGeom>
          <a:noFill/>
          <a:ln w="9525" cap="sq">
            <a:solidFill>
              <a:schemeClr val="tx1">
                <a:lumMod val="75000"/>
                <a:lumOff val="25000"/>
              </a:schemeClr>
            </a:solidFill>
            <a:miter/>
          </a:ln>
        </p:spPr>
      </p:cxnSp>
      <p:sp>
        <p:nvSpPr>
          <p:cNvPr id="10" name="标题 1"/>
          <p:cNvSpPr txBox="1"/>
          <p:nvPr/>
        </p:nvSpPr>
        <p:spPr>
          <a:xfrm>
            <a:off x="6586899" y="2244436"/>
            <a:ext cx="4978400" cy="412750"/>
          </a:xfrm>
          <a:prstGeom prst="rect">
            <a:avLst/>
          </a:prstGeom>
          <a:noFill/>
          <a:ln>
            <a:noFill/>
          </a:ln>
        </p:spPr>
        <p:txBody>
          <a:bodyPr vert="horz" wrap="square" lIns="0" tIns="0" rIns="0" bIns="0" rtlCol="0" anchor="t">
            <a:spAutoFit/>
          </a:bodyPr>
          <a:lstStyle/>
          <a:p>
            <a:pPr algn="l"/>
            <a:endParaRPr kumimoji="1" lang="zh-CN" altLang="en-US">
              <a:latin typeface="黑体" panose="02010609060101010101" charset="-122"/>
              <a:ea typeface="黑体" panose="02010609060101010101" charset="-122"/>
            </a:endParaRPr>
          </a:p>
        </p:txBody>
      </p:sp>
      <p:sp>
        <p:nvSpPr>
          <p:cNvPr id="14" name="标题 1"/>
          <p:cNvSpPr txBox="1"/>
          <p:nvPr/>
        </p:nvSpPr>
        <p:spPr>
          <a:xfrm>
            <a:off x="855292" y="404589"/>
            <a:ext cx="10567087" cy="4320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4.进一步全面深化改革的原则</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grpSp>
        <p:nvGrpSpPr>
          <p:cNvPr id="11" name="组合 10"/>
          <p:cNvGrpSpPr/>
          <p:nvPr>
            <p:custDataLst>
              <p:tags r:id="rId1"/>
            </p:custDataLst>
          </p:nvPr>
        </p:nvGrpSpPr>
        <p:grpSpPr>
          <a:xfrm>
            <a:off x="594360" y="2244725"/>
            <a:ext cx="6046470" cy="1674799"/>
            <a:chOff x="1496541" y="2346308"/>
            <a:chExt cx="8885869" cy="1644082"/>
          </a:xfrm>
        </p:grpSpPr>
        <p:sp>
          <p:nvSpPr>
            <p:cNvPr id="19" name="文本2"/>
            <p:cNvSpPr>
              <a:spLocks noChangeAspect="1"/>
            </p:cNvSpPr>
            <p:nvPr>
              <p:custDataLst>
                <p:tags r:id="rId2"/>
              </p:custDataLst>
            </p:nvPr>
          </p:nvSpPr>
          <p:spPr bwMode="auto">
            <a:xfrm>
              <a:off x="2914179" y="2346308"/>
              <a:ext cx="7468231" cy="1642083"/>
            </a:xfrm>
            <a:prstGeom prst="rect">
              <a:avLst/>
            </a:prstGeom>
            <a:gradFill>
              <a:gsLst>
                <a:gs pos="33000">
                  <a:srgbClr val="F9F9F9"/>
                </a:gs>
                <a:gs pos="100000">
                  <a:srgbClr val="D7D7D7"/>
                </a:gs>
              </a:gsLst>
              <a:lin ang="5400000" scaled="0"/>
            </a:gradFill>
            <a:ln w="19050" cap="flat" cmpd="sng" algn="ctr">
              <a:noFill/>
              <a:prstDash val="solid"/>
            </a:ln>
            <a:effectLst>
              <a:outerShdw blurRad="63500" sx="102000" sy="102000" algn="ctr" rotWithShape="0">
                <a:prstClr val="black">
                  <a:alpha val="20000"/>
                </a:prstClr>
              </a:outerShdw>
            </a:effectLst>
          </p:spPr>
          <p:txBody>
            <a:bodyPr anchor="ctr"/>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mn-cs"/>
              </a:endParaRPr>
            </a:p>
          </p:txBody>
        </p:sp>
        <p:sp>
          <p:nvSpPr>
            <p:cNvPr id="21" name="文本框 10"/>
            <p:cNvSpPr txBox="1">
              <a:spLocks noChangeArrowheads="1"/>
            </p:cNvSpPr>
            <p:nvPr>
              <p:custDataLst>
                <p:tags r:id="rId3"/>
              </p:custDataLst>
            </p:nvPr>
          </p:nvSpPr>
          <p:spPr bwMode="auto">
            <a:xfrm>
              <a:off x="3108141" y="2448837"/>
              <a:ext cx="6956597" cy="154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just" defTabSz="914400" rtl="0" eaLnBrk="0" fontAlgn="base" latinLnBrk="0" hangingPunct="0">
                <a:lnSpc>
                  <a:spcPct val="130000"/>
                </a:lnSpc>
                <a:spcBef>
                  <a:spcPts val="1400"/>
                </a:spcBef>
                <a:spcAft>
                  <a:spcPct val="0"/>
                </a:spcAft>
                <a:buClrTx/>
                <a:buSzTx/>
                <a:buFontTx/>
                <a:buNone/>
                <a:defRPr/>
              </a:pPr>
              <a:r>
                <a:rPr kumimoji="0" lang="zh-CN" altLang="en-US" i="0" u="none" strike="noStrike" kern="1200" cap="none" spc="0" normalizeH="0" baseline="0" noProof="0" dirty="0">
                  <a:ln>
                    <a:noFill/>
                  </a:ln>
                  <a:effectLst/>
                  <a:uLnTx/>
                  <a:uFillTx/>
                  <a:latin typeface="黑体" panose="02010609060101010101" charset="-122"/>
                  <a:ea typeface="黑体" panose="02010609060101010101" charset="-122"/>
                  <a:cs typeface="黑体" panose="02010609060101010101" charset="-122"/>
                </a:rPr>
                <a:t>守正，守的是马克思主义在意识形态领域指导地位的根本制度，守的是</a:t>
              </a:r>
              <a:r>
                <a:rPr kumimoji="0" lang="zh-CN" altLang="en-US" b="1"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黑体" panose="02010609060101010101" charset="-122"/>
                </a:rPr>
                <a:t>“两个结合”</a:t>
              </a:r>
              <a:r>
                <a:rPr kumimoji="0" lang="zh-CN" altLang="en-US" i="0" u="none" strike="noStrike" kern="1200" cap="none" spc="0" normalizeH="0" baseline="0" noProof="0" dirty="0">
                  <a:ln>
                    <a:noFill/>
                  </a:ln>
                  <a:effectLst/>
                  <a:uLnTx/>
                  <a:uFillTx/>
                  <a:latin typeface="黑体" panose="02010609060101010101" charset="-122"/>
                  <a:ea typeface="黑体" panose="02010609060101010101" charset="-122"/>
                  <a:cs typeface="黑体" panose="02010609060101010101" charset="-122"/>
                </a:rPr>
                <a:t>的根本要求，守的是中国共产党的</a:t>
              </a:r>
              <a:r>
                <a:rPr kumimoji="0" lang="zh-CN" altLang="en-US" b="1"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黑体" panose="02010609060101010101" charset="-122"/>
                </a:rPr>
                <a:t>文化领导权</a:t>
              </a:r>
              <a:r>
                <a:rPr kumimoji="0" lang="zh-CN" altLang="en-US" i="0" u="none" strike="noStrike" kern="1200" cap="none" spc="0" normalizeH="0" baseline="0" noProof="0" dirty="0">
                  <a:ln>
                    <a:noFill/>
                  </a:ln>
                  <a:effectLst/>
                  <a:uLnTx/>
                  <a:uFillTx/>
                  <a:latin typeface="黑体" panose="02010609060101010101" charset="-122"/>
                  <a:ea typeface="黑体" panose="02010609060101010101" charset="-122"/>
                  <a:cs typeface="黑体" panose="02010609060101010101" charset="-122"/>
                </a:rPr>
                <a:t>和中华民族的</a:t>
              </a:r>
              <a:r>
                <a:rPr kumimoji="0" lang="zh-CN" altLang="en-US" b="1"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黑体" panose="02010609060101010101" charset="-122"/>
                </a:rPr>
                <a:t>文化主体性</a:t>
              </a:r>
              <a:r>
                <a:rPr kumimoji="0" lang="zh-CN" altLang="en-US" sz="2000" i="0" u="none" strike="noStrike" kern="1200" cap="none" spc="0" normalizeH="0" baseline="0" noProof="0" dirty="0">
                  <a:ln>
                    <a:noFill/>
                  </a:ln>
                  <a:effectLst/>
                  <a:uLnTx/>
                  <a:uFillTx/>
                  <a:latin typeface="黑体" panose="02010609060101010101" charset="-122"/>
                  <a:ea typeface="黑体" panose="02010609060101010101" charset="-122"/>
                  <a:cs typeface="黑体" panose="02010609060101010101" charset="-122"/>
                </a:rPr>
                <a:t>。</a:t>
              </a:r>
              <a:endParaRPr kumimoji="0" lang="zh-CN" altLang="en-US" sz="2000" i="0" u="none" strike="noStrike" kern="1200" cap="none" spc="0" normalizeH="0" baseline="0" noProof="0" dirty="0">
                <a:ln>
                  <a:noFill/>
                </a:ln>
                <a:effectLst/>
                <a:uLnTx/>
                <a:uFillTx/>
                <a:latin typeface="黑体" panose="02010609060101010101" charset="-122"/>
                <a:ea typeface="黑体" panose="02010609060101010101" charset="-122"/>
                <a:cs typeface="黑体" panose="02010609060101010101" charset="-122"/>
              </a:endParaRPr>
            </a:p>
          </p:txBody>
        </p:sp>
        <p:sp>
          <p:nvSpPr>
            <p:cNvPr id="20" name="深色2"/>
            <p:cNvSpPr>
              <a:spLocks noChangeAspect="1"/>
            </p:cNvSpPr>
            <p:nvPr>
              <p:custDataLst>
                <p:tags r:id="rId4"/>
              </p:custDataLst>
            </p:nvPr>
          </p:nvSpPr>
          <p:spPr bwMode="auto">
            <a:xfrm>
              <a:off x="1496541" y="2843027"/>
              <a:ext cx="1611671" cy="648645"/>
            </a:xfrm>
            <a:prstGeom prst="rect">
              <a:avLst/>
            </a:prstGeom>
            <a:gradFill>
              <a:gsLst>
                <a:gs pos="33000">
                  <a:srgbClr val="990000"/>
                </a:gs>
                <a:gs pos="100000">
                  <a:srgbClr val="C00000"/>
                </a:gs>
              </a:gsLst>
              <a:lin ang="5400000" scaled="0"/>
            </a:gradFill>
            <a:ln w="3175" cap="flat" cmpd="sng" algn="ctr">
              <a:solidFill>
                <a:srgbClr val="D7D7D7"/>
              </a:solidFill>
              <a:prstDash val="solid"/>
            </a:ln>
            <a:effectLst>
              <a:outerShdw blurRad="63500" sx="102000" sy="102000" algn="ctr" rotWithShape="0">
                <a:prstClr val="black">
                  <a:alpha val="20000"/>
                </a:prstClr>
              </a:outerShdw>
            </a:effectLst>
          </p:spPr>
          <p:txBody>
            <a:bodyPr anchor="ctr"/>
            <a:lstStyle/>
            <a:p>
              <a:pPr marL="0" marR="0" lvl="0" indent="0" algn="ctr" defTabSz="457200" rtl="0" eaLnBrk="0" fontAlgn="base" latinLnBrk="0" hangingPunct="0">
                <a:lnSpc>
                  <a:spcPct val="12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rPr>
                <a:t>原因一</a:t>
              </a:r>
              <a:endParaRPr kumimoji="0" lang="zh-CN" altLang="en-US" sz="2000" b="1"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endParaRPr>
            </a:p>
          </p:txBody>
        </p:sp>
      </p:grpSp>
      <p:grpSp>
        <p:nvGrpSpPr>
          <p:cNvPr id="26" name="组合 25"/>
          <p:cNvGrpSpPr/>
          <p:nvPr>
            <p:custDataLst>
              <p:tags r:id="rId5"/>
            </p:custDataLst>
          </p:nvPr>
        </p:nvGrpSpPr>
        <p:grpSpPr>
          <a:xfrm>
            <a:off x="594360" y="4439285"/>
            <a:ext cx="6046470" cy="1671955"/>
            <a:chOff x="1496541" y="2346308"/>
            <a:chExt cx="8885869" cy="1642083"/>
          </a:xfrm>
        </p:grpSpPr>
        <p:sp>
          <p:nvSpPr>
            <p:cNvPr id="27" name="文本2"/>
            <p:cNvSpPr>
              <a:spLocks noChangeAspect="1"/>
            </p:cNvSpPr>
            <p:nvPr>
              <p:custDataLst>
                <p:tags r:id="rId6"/>
              </p:custDataLst>
            </p:nvPr>
          </p:nvSpPr>
          <p:spPr bwMode="auto">
            <a:xfrm>
              <a:off x="2914179" y="2346308"/>
              <a:ext cx="7468231" cy="1642083"/>
            </a:xfrm>
            <a:prstGeom prst="rect">
              <a:avLst/>
            </a:prstGeom>
            <a:gradFill>
              <a:gsLst>
                <a:gs pos="33000">
                  <a:srgbClr val="F9F9F9"/>
                </a:gs>
                <a:gs pos="100000">
                  <a:srgbClr val="D7D7D7"/>
                </a:gs>
              </a:gsLst>
              <a:lin ang="5400000" scaled="0"/>
            </a:gradFill>
            <a:ln w="19050" cap="flat" cmpd="sng" algn="ctr">
              <a:noFill/>
              <a:prstDash val="solid"/>
            </a:ln>
            <a:effectLst>
              <a:outerShdw blurRad="63500" sx="102000" sy="102000" algn="ctr" rotWithShape="0">
                <a:prstClr val="black">
                  <a:alpha val="20000"/>
                </a:prstClr>
              </a:outerShdw>
            </a:effectLst>
          </p:spPr>
          <p:txBody>
            <a:bodyPr anchor="ctr"/>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prstClr val="black">
                    <a:lumMod val="65000"/>
                    <a:lumOff val="35000"/>
                  </a:prstClr>
                </a:solidFill>
                <a:effectLst/>
                <a:uLnTx/>
                <a:uFillTx/>
                <a:latin typeface="黑体" panose="02010609060101010101" charset="-122"/>
                <a:ea typeface="黑体" panose="02010609060101010101" charset="-122"/>
                <a:cs typeface="+mn-cs"/>
              </a:endParaRPr>
            </a:p>
          </p:txBody>
        </p:sp>
        <p:sp>
          <p:nvSpPr>
            <p:cNvPr id="28" name="文本框 10"/>
            <p:cNvSpPr txBox="1">
              <a:spLocks noChangeArrowheads="1"/>
            </p:cNvSpPr>
            <p:nvPr>
              <p:custDataLst>
                <p:tags r:id="rId7"/>
              </p:custDataLst>
            </p:nvPr>
          </p:nvSpPr>
          <p:spPr bwMode="auto">
            <a:xfrm>
              <a:off x="3169732" y="2415156"/>
              <a:ext cx="6956597" cy="15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lvl="0" algn="just">
                <a:lnSpc>
                  <a:spcPct val="130000"/>
                </a:lnSpc>
                <a:spcBef>
                  <a:spcPts val="1400"/>
                </a:spcBef>
                <a:defRPr/>
              </a:pPr>
              <a:r>
                <a:rPr lang="zh-CN" altLang="en-US" dirty="0">
                  <a:latin typeface="黑体" panose="02010609060101010101" charset="-122"/>
                  <a:ea typeface="黑体" panose="02010609060101010101" charset="-122"/>
                  <a:cs typeface="黑体" panose="02010609060101010101" charset="-122"/>
                </a:rPr>
                <a:t>习近平总书记指出：“马克思主义中国化时代化这个重大命题本身就决定，我们决不能抛弃马克思主义这个</a:t>
              </a:r>
              <a:r>
                <a:rPr lang="zh-CN" altLang="en-US" b="1" dirty="0">
                  <a:solidFill>
                    <a:srgbClr val="FF0000"/>
                  </a:solidFill>
                  <a:latin typeface="黑体" panose="02010609060101010101" charset="-122"/>
                  <a:ea typeface="黑体" panose="02010609060101010101" charset="-122"/>
                  <a:cs typeface="黑体" panose="02010609060101010101" charset="-122"/>
                </a:rPr>
                <a:t>魂脉</a:t>
              </a:r>
              <a:r>
                <a:rPr lang="zh-CN" altLang="en-US" dirty="0">
                  <a:latin typeface="黑体" panose="02010609060101010101" charset="-122"/>
                  <a:ea typeface="黑体" panose="02010609060101010101" charset="-122"/>
                  <a:cs typeface="黑体" panose="02010609060101010101" charset="-122"/>
                </a:rPr>
                <a:t>，决不能抛弃中华优秀传统文化这个</a:t>
              </a:r>
              <a:r>
                <a:rPr lang="zh-CN" altLang="en-US" b="1" dirty="0">
                  <a:solidFill>
                    <a:srgbClr val="FF0000"/>
                  </a:solidFill>
                  <a:latin typeface="黑体" panose="02010609060101010101" charset="-122"/>
                  <a:ea typeface="黑体" panose="02010609060101010101" charset="-122"/>
                  <a:cs typeface="黑体" panose="02010609060101010101" charset="-122"/>
                </a:rPr>
                <a:t>根脉</a:t>
              </a:r>
              <a:r>
                <a:rPr lang="zh-CN" altLang="en-US" dirty="0">
                  <a:latin typeface="黑体" panose="02010609060101010101" charset="-122"/>
                  <a:ea typeface="黑体" panose="02010609060101010101" charset="-122"/>
                  <a:cs typeface="黑体" panose="02010609060101010101" charset="-122"/>
                </a:rPr>
                <a:t>。</a:t>
              </a:r>
              <a:endParaRPr lang="zh-CN" altLang="en-US" dirty="0">
                <a:latin typeface="黑体" panose="02010609060101010101" charset="-122"/>
                <a:ea typeface="黑体" panose="02010609060101010101" charset="-122"/>
                <a:cs typeface="黑体" panose="02010609060101010101" charset="-122"/>
              </a:endParaRPr>
            </a:p>
          </p:txBody>
        </p:sp>
        <p:sp>
          <p:nvSpPr>
            <p:cNvPr id="29" name="深色2"/>
            <p:cNvSpPr>
              <a:spLocks noChangeAspect="1"/>
            </p:cNvSpPr>
            <p:nvPr>
              <p:custDataLst>
                <p:tags r:id="rId8"/>
              </p:custDataLst>
            </p:nvPr>
          </p:nvSpPr>
          <p:spPr bwMode="auto">
            <a:xfrm>
              <a:off x="1496541" y="2843027"/>
              <a:ext cx="1611671" cy="648645"/>
            </a:xfrm>
            <a:prstGeom prst="rect">
              <a:avLst/>
            </a:prstGeom>
            <a:gradFill>
              <a:gsLst>
                <a:gs pos="33000">
                  <a:srgbClr val="990000"/>
                </a:gs>
                <a:gs pos="100000">
                  <a:srgbClr val="C00000"/>
                </a:gs>
              </a:gsLst>
              <a:lin ang="5400000" scaled="0"/>
            </a:gradFill>
            <a:ln w="3175" cap="flat" cmpd="sng" algn="ctr">
              <a:solidFill>
                <a:srgbClr val="D7D7D7"/>
              </a:solidFill>
              <a:prstDash val="solid"/>
            </a:ln>
            <a:effectLst>
              <a:outerShdw blurRad="63500" sx="102000" sy="102000" algn="ctr" rotWithShape="0">
                <a:prstClr val="black">
                  <a:alpha val="20000"/>
                </a:prstClr>
              </a:outerShdw>
            </a:effectLst>
          </p:spPr>
          <p:txBody>
            <a:bodyPr anchor="ctr"/>
            <a:lstStyle/>
            <a:p>
              <a:pPr marL="0" marR="0" lvl="0" indent="0" algn="ctr" defTabSz="457200" rtl="0" eaLnBrk="0" fontAlgn="base" latinLnBrk="0" hangingPunct="0">
                <a:lnSpc>
                  <a:spcPct val="12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rPr>
                <a:t>原因二</a:t>
              </a:r>
              <a:endParaRPr kumimoji="0" lang="zh-CN" altLang="en-US" sz="2000" b="1" i="0" u="none" strike="noStrike" kern="0" cap="none" spc="0" normalizeH="0" baseline="0" noProof="0" dirty="0">
                <a:ln>
                  <a:noFill/>
                </a:ln>
                <a:solidFill>
                  <a:srgbClr val="FFFFFF"/>
                </a:solidFill>
                <a:effectLst/>
                <a:uLnTx/>
                <a:uFillTx/>
                <a:latin typeface="黑体" panose="02010609060101010101" charset="-122"/>
                <a:ea typeface="黑体" panose="02010609060101010101" charset="-122"/>
                <a:cs typeface="Arial" panose="020B0604020202020204" pitchFamily="34" charset="0"/>
              </a:endParaRPr>
            </a:p>
          </p:txBody>
        </p:sp>
      </p:grpSp>
      <p:sp>
        <p:nvSpPr>
          <p:cNvPr id="12" name="PA-10221"/>
          <p:cNvSpPr txBox="1"/>
          <p:nvPr>
            <p:custDataLst>
              <p:tags r:id="rId9"/>
            </p:custDataLst>
          </p:nvPr>
        </p:nvSpPr>
        <p:spPr>
          <a:xfrm>
            <a:off x="149225" y="1076960"/>
            <a:ext cx="6706870" cy="681990"/>
          </a:xfrm>
          <a:prstGeom prst="rect">
            <a:avLst/>
          </a:prstGeom>
          <a:noFill/>
        </p:spPr>
        <p:txBody>
          <a:bodyPr wrap="square" rtlCol="0">
            <a:spAutoFit/>
          </a:bodyPr>
          <a:lstStyle/>
          <a:p>
            <a:pPr marL="0" marR="0" lvl="0" indent="0" algn="just" defTabSz="914400" rtl="0" eaLnBrk="0" fontAlgn="base" latinLnBrk="0" hangingPunct="0">
              <a:lnSpc>
                <a:spcPct val="12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黑体" panose="02010609060101010101" charset="-122"/>
              </a:rPr>
              <a:t>     </a:t>
            </a:r>
            <a:r>
              <a:rPr kumimoji="0" lang="zh-CN" altLang="en-US" sz="2000" b="1"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黑体" panose="02010609060101010101" charset="-122"/>
              </a:rPr>
              <a:t> 守正创新，何谓守正？为什么要守正？</a:t>
            </a:r>
            <a:endParaRPr kumimoji="0" lang="zh-CN" altLang="en-US" sz="2000" b="1"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黑体" panose="02010609060101010101" charset="-122"/>
            </a:endParaRPr>
          </a:p>
        </p:txBody>
      </p:sp>
      <p:sp>
        <p:nvSpPr>
          <p:cNvPr id="15" name="圆角右箭头 14"/>
          <p:cNvSpPr/>
          <p:nvPr/>
        </p:nvSpPr>
        <p:spPr>
          <a:xfrm rot="14040000">
            <a:off x="5598160" y="1465580"/>
            <a:ext cx="1107440" cy="936625"/>
          </a:xfrm>
          <a:prstGeom prst="bentArrow">
            <a:avLst>
              <a:gd name="adj1" fmla="val 25000"/>
              <a:gd name="adj2" fmla="val 25000"/>
              <a:gd name="adj3" fmla="val 25000"/>
              <a:gd name="adj4" fmla="val 87500"/>
            </a:avLst>
          </a:prstGeom>
          <a:solidFill>
            <a:schemeClr val="accent1">
              <a:lumMod val="40000"/>
              <a:lumOff val="60000"/>
            </a:schemeClr>
          </a:solidFill>
          <a:ln>
            <a:solidFill>
              <a:schemeClr val="accent2">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par>
                                <p:cTn id="15" presetID="3" presetClass="entr" presetSubtype="1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up)">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up)">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ppt_y</p:attrName>
                                        </p:attrNameLst>
                                      </p:cBhvr>
                                      <p:tavLst>
                                        <p:tav tm="0">
                                          <p:val>
                                            <p:strVal val="#ppt_y+#ppt_h*1.125000"/>
                                          </p:val>
                                        </p:tav>
                                        <p:tav tm="100000">
                                          <p:val>
                                            <p:strVal val="#ppt_y"/>
                                          </p:val>
                                        </p:tav>
                                      </p:tavLst>
                                    </p:anim>
                                    <p:animEffect transition="in" filter="wipe(up)">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p:tgtEl>
                                          <p:spTgt spid="26"/>
                                        </p:tgtEl>
                                        <p:attrNameLst>
                                          <p:attrName>ppt_y</p:attrName>
                                        </p:attrNameLst>
                                      </p:cBhvr>
                                      <p:tavLst>
                                        <p:tav tm="0">
                                          <p:val>
                                            <p:strVal val="#ppt_y+#ppt_h*1.125000"/>
                                          </p:val>
                                        </p:tav>
                                        <p:tav tm="100000">
                                          <p:val>
                                            <p:strVal val="#ppt_y"/>
                                          </p:val>
                                        </p:tav>
                                      </p:tavLst>
                                    </p:anim>
                                    <p:animEffect transition="in" filter="wipe(up)">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 grpId="0"/>
      <p:bldP spid="12" grpId="0"/>
      <p:bldP spid="1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a:stretch>
            <a:fillRect/>
          </a:stretch>
        </p:blipFill>
        <p:spPr>
          <a:xfrm>
            <a:off x="0" y="0"/>
            <a:ext cx="12192000" cy="6858000"/>
          </a:xfrm>
          <a:prstGeom prst="rect">
            <a:avLst/>
          </a:prstGeom>
        </p:spPr>
      </p:pic>
      <p:pic>
        <p:nvPicPr>
          <p:cNvPr id="3" name="图片 2"/>
          <p:cNvPicPr>
            <a:picLocks noChangeAspect="1"/>
          </p:cNvPicPr>
          <p:nvPr/>
        </p:nvPicPr>
        <p:blipFill>
          <a:blip r:embed="rId2"/>
          <a:srcRect/>
          <a:stretch>
            <a:fillRect/>
          </a:stretch>
        </p:blipFill>
        <p:spPr>
          <a:xfrm rot="10800000">
            <a:off x="0" y="0"/>
            <a:ext cx="5547360" cy="3833403"/>
          </a:xfrm>
          <a:prstGeom prst="rect">
            <a:avLst/>
          </a:prstGeom>
          <a:noFill/>
          <a:ln>
            <a:noFill/>
          </a:ln>
        </p:spPr>
      </p:pic>
      <p:pic>
        <p:nvPicPr>
          <p:cNvPr id="4" name="图片 3"/>
          <p:cNvPicPr>
            <a:picLocks noChangeAspect="1"/>
          </p:cNvPicPr>
          <p:nvPr/>
        </p:nvPicPr>
        <p:blipFill>
          <a:blip r:embed="rId2"/>
          <a:srcRect/>
          <a:stretch>
            <a:fillRect/>
          </a:stretch>
        </p:blipFill>
        <p:spPr>
          <a:xfrm rot="10800000" flipH="1">
            <a:off x="6644640" y="0"/>
            <a:ext cx="5547360" cy="3833403"/>
          </a:xfrm>
          <a:prstGeom prst="rect">
            <a:avLst/>
          </a:prstGeom>
          <a:noFill/>
          <a:ln>
            <a:noFill/>
          </a:ln>
        </p:spPr>
      </p:pic>
      <p:pic>
        <p:nvPicPr>
          <p:cNvPr id="5" name="图片 4"/>
          <p:cNvPicPr>
            <a:picLocks noChangeAspect="1"/>
          </p:cNvPicPr>
          <p:nvPr/>
        </p:nvPicPr>
        <p:blipFill>
          <a:blip r:embed="rId3"/>
          <a:srcRect/>
          <a:stretch>
            <a:fillRect/>
          </a:stretch>
        </p:blipFill>
        <p:spPr>
          <a:xfrm>
            <a:off x="-12700" y="3764280"/>
            <a:ext cx="12204700" cy="3291840"/>
          </a:xfrm>
          <a:prstGeom prst="rect">
            <a:avLst/>
          </a:prstGeom>
          <a:noFill/>
          <a:ln>
            <a:noFill/>
          </a:ln>
        </p:spPr>
      </p:pic>
      <p:sp>
        <p:nvSpPr>
          <p:cNvPr id="6" name="标题 1"/>
          <p:cNvSpPr txBox="1"/>
          <p:nvPr/>
        </p:nvSpPr>
        <p:spPr>
          <a:xfrm>
            <a:off x="660400" y="2129741"/>
            <a:ext cx="10858500" cy="4525219"/>
          </a:xfrm>
          <a:prstGeom prst="roundRect">
            <a:avLst>
              <a:gd name="adj" fmla="val 11453"/>
            </a:avLst>
          </a:prstGeom>
          <a:noFill/>
          <a:ln w="19050" cap="sq">
            <a:gradFill>
              <a:gsLst>
                <a:gs pos="0">
                  <a:schemeClr val="accent2">
                    <a:lumMod val="20000"/>
                    <a:lumOff val="80000"/>
                  </a:schemeClr>
                </a:gs>
                <a:gs pos="41000">
                  <a:schemeClr val="bg1">
                    <a:alpha val="0"/>
                  </a:schemeClr>
                </a:gs>
              </a:gsLst>
              <a:lin ang="5400000" scaled="0"/>
            </a:grad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5326136" y="1390323"/>
            <a:ext cx="1490414" cy="1490414"/>
          </a:xfrm>
          <a:prstGeom prst="ellipse">
            <a:avLst/>
          </a:prstGeom>
          <a:gradFill>
            <a:gsLst>
              <a:gs pos="0">
                <a:schemeClr val="accent2"/>
              </a:gs>
              <a:gs pos="100000">
                <a:schemeClr val="accent2">
                  <a:lumMod val="20000"/>
                  <a:lumOff val="80000"/>
                </a:schemeClr>
              </a:gs>
            </a:gsLst>
            <a:lin ang="2700000" scaled="0"/>
          </a:gradFill>
          <a:ln w="12700" cap="sq">
            <a:noFill/>
            <a:miter/>
          </a:ln>
          <a:effectLst>
            <a:outerShdw blurRad="50800" dist="38100" dir="5400000" algn="t" rotWithShape="0">
              <a:schemeClr val="accent2">
                <a:lumMod val="50000"/>
                <a:alpha val="25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1262485" y="3009418"/>
            <a:ext cx="9654331" cy="2013994"/>
          </a:xfrm>
          <a:prstGeom prst="rect">
            <a:avLst/>
          </a:prstGeom>
          <a:noFill/>
          <a:ln>
            <a:noFill/>
          </a:ln>
        </p:spPr>
        <p:txBody>
          <a:bodyPr vert="horz" wrap="square" lIns="0" tIns="0" rIns="0" bIns="0" rtlCol="0" anchor="ctr"/>
          <a:lstStyle/>
          <a:p>
            <a:pPr algn="ctr"/>
            <a:r>
              <a:rPr kumimoji="1" lang="zh-CN" altLang="en-US" sz="36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a:t>
            </a:r>
            <a:r>
              <a:rPr kumimoji="1" lang="en-US" altLang="zh-CN" sz="36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三</a:t>
            </a:r>
            <a:r>
              <a:rPr kumimoji="1" lang="zh-CN" altLang="en-US" sz="36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a:t>
            </a:r>
            <a:r>
              <a:rPr kumimoji="1" lang="en-US" altLang="zh-CN" sz="3600">
                <a:ln w="12700">
                  <a:noFill/>
                </a:ln>
                <a:solidFill>
                  <a:srgbClr val="FFFFFF">
                    <a:alpha val="100000"/>
                  </a:srgbClr>
                </a:solidFill>
                <a:latin typeface="华文中宋" panose="02010600040101010101" pitchFamily="2" charset="-122"/>
                <a:ea typeface="华文中宋" panose="02010600040101010101" pitchFamily="2" charset="-122"/>
                <a:cs typeface="华文中宋" panose="02010600040101010101" pitchFamily="2" charset="-122"/>
              </a:rPr>
              <a:t>进一步全面深化改革做出的系统部署</a:t>
            </a:r>
            <a:endParaRPr kumimoji="1" lang="zh-CN" altLang="en-US"/>
          </a:p>
        </p:txBody>
      </p:sp>
      <p:sp>
        <p:nvSpPr>
          <p:cNvPr id="9" name="标题 1"/>
          <p:cNvSpPr txBox="1"/>
          <p:nvPr/>
        </p:nvSpPr>
        <p:spPr>
          <a:xfrm>
            <a:off x="5060678" y="1578248"/>
            <a:ext cx="2021332" cy="1129676"/>
          </a:xfrm>
          <a:prstGeom prst="rect">
            <a:avLst/>
          </a:prstGeom>
          <a:noFill/>
          <a:ln>
            <a:noFill/>
          </a:ln>
        </p:spPr>
        <p:txBody>
          <a:bodyPr vert="horz" wrap="square" lIns="0" tIns="0" rIns="0" bIns="0" rtlCol="0" anchor="ctr"/>
          <a:lstStyle/>
          <a:p>
            <a:pPr algn="ctr"/>
            <a:r>
              <a:rPr kumimoji="1" lang="en-US" altLang="zh-CN" sz="6000">
                <a:ln w="12700">
                  <a:noFill/>
                </a:ln>
                <a:solidFill>
                  <a:srgbClr val="D23918">
                    <a:alpha val="100000"/>
                  </a:srgbClr>
                </a:solidFill>
                <a:latin typeface="华文中宋" panose="02010600040101010101" pitchFamily="2" charset="-122"/>
                <a:ea typeface="华文中宋" panose="02010600040101010101" pitchFamily="2" charset="-122"/>
                <a:cs typeface="华文中宋" panose="02010600040101010101" pitchFamily="2" charset="-122"/>
              </a:rPr>
              <a:t>03</a:t>
            </a:r>
            <a:endParaRPr kumimoji="1" lang="zh-CN" altLang="en-US"/>
          </a:p>
        </p:txBody>
      </p:sp>
      <p:sp>
        <p:nvSpPr>
          <p:cNvPr id="10" name="标题 1"/>
          <p:cNvSpPr txBox="1"/>
          <p:nvPr/>
        </p:nvSpPr>
        <p:spPr>
          <a:xfrm>
            <a:off x="5405799" y="1469986"/>
            <a:ext cx="1331088" cy="1331088"/>
          </a:xfrm>
          <a:prstGeom prst="ellipse">
            <a:avLst/>
          </a:prstGeom>
          <a:noFill/>
          <a:ln w="12700" cap="sq">
            <a:solidFill>
              <a:schemeClr val="accent1"/>
            </a:solidFill>
            <a:miter/>
          </a:ln>
          <a:effectLst>
            <a:outerShdw blurRad="50800" dist="38100" dir="5400000" algn="t" rotWithShape="0">
              <a:schemeClr val="accent2">
                <a:lumMod val="50000"/>
                <a:alpha val="25000"/>
              </a:schemeClr>
            </a:outerShdw>
          </a:effectLst>
        </p:spPr>
        <p:txBody>
          <a:bodyPr vert="horz" wrap="square" lIns="91440" tIns="45720" rIns="91440" bIns="45720" rtlCol="0" anchor="ctr"/>
          <a:lstStyle/>
          <a:p>
            <a:pPr algn="ct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08" name="圆角矩形 3"/>
          <p:cNvSpPr/>
          <p:nvPr>
            <p:custDataLst>
              <p:tags r:id="rId1"/>
            </p:custDataLst>
          </p:nvPr>
        </p:nvSpPr>
        <p:spPr>
          <a:xfrm>
            <a:off x="1816100" y="1188085"/>
            <a:ext cx="1925320" cy="2467610"/>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16800" tIns="0" rIns="315151" bIns="1512000" numCol="1" spcCol="0" rtlCol="0" fromWordArt="0" anchor="ctr" anchorCtr="0" forceAA="0" compatLnSpc="1">
            <a:noAutofit/>
          </a:bodyPr>
          <a:lstStyle/>
          <a:p>
            <a:pPr lvl="0" algn="just">
              <a:lnSpc>
                <a:spcPct val="130000"/>
              </a:lnSpc>
              <a:buClrTx/>
              <a:buSzTx/>
              <a:buFontTx/>
            </a:pPr>
            <a:endParaRPr lang="zh-CN" altLang="zh-CN" sz="2400" dirty="0">
              <a:solidFill>
                <a:srgbClr val="262626"/>
              </a:solidFill>
              <a:latin typeface="黑体" panose="02010609060101010101" charset="-122"/>
              <a:ea typeface="黑体" panose="02010609060101010101" charset="-122"/>
              <a:cs typeface="黑体" panose="02010609060101010101" charset="-122"/>
              <a:sym typeface="+mn-ea"/>
            </a:endParaRPr>
          </a:p>
          <a:p>
            <a:pPr lvl="0" algn="just">
              <a:lnSpc>
                <a:spcPct val="130000"/>
              </a:lnSpc>
              <a:buClrTx/>
              <a:buSzTx/>
              <a:buFontTx/>
            </a:pPr>
            <a:endParaRPr lang="zh-CN" altLang="zh-CN" sz="2400" dirty="0">
              <a:solidFill>
                <a:srgbClr val="262626"/>
              </a:solidFill>
              <a:latin typeface="黑体" panose="02010609060101010101" charset="-122"/>
              <a:ea typeface="黑体" panose="02010609060101010101" charset="-122"/>
              <a:cs typeface="黑体" panose="02010609060101010101" charset="-122"/>
              <a:sym typeface="+mn-ea"/>
            </a:endParaRPr>
          </a:p>
          <a:p>
            <a:pPr lvl="0" algn="just">
              <a:lnSpc>
                <a:spcPct val="130000"/>
              </a:lnSpc>
              <a:buClrTx/>
              <a:buSzTx/>
              <a:buFontTx/>
            </a:pPr>
            <a:r>
              <a:rPr lang="zh-CN" altLang="zh-CN" sz="2400" dirty="0">
                <a:solidFill>
                  <a:srgbClr val="262626"/>
                </a:solidFill>
                <a:latin typeface="黑体" panose="02010609060101010101" charset="-122"/>
                <a:ea typeface="黑体" panose="02010609060101010101" charset="-122"/>
                <a:cs typeface="黑体" panose="02010609060101010101" charset="-122"/>
                <a:sym typeface="+mn-ea"/>
              </a:rPr>
              <a:t>坚持和实“两个毫不动摇”</a:t>
            </a:r>
            <a:endParaRPr lang="zh-CN" altLang="zh-CN" sz="2400" dirty="0">
              <a:solidFill>
                <a:srgbClr val="262626"/>
              </a:solidFill>
              <a:latin typeface="黑体" panose="02010609060101010101" charset="-122"/>
              <a:ea typeface="黑体" panose="02010609060101010101" charset="-122"/>
              <a:cs typeface="黑体" panose="02010609060101010101" charset="-122"/>
              <a:sym typeface="+mn-ea"/>
            </a:endParaRPr>
          </a:p>
        </p:txBody>
      </p:sp>
      <p:sp>
        <p:nvSpPr>
          <p:cNvPr id="109" name="圆角矩形 3"/>
          <p:cNvSpPr/>
          <p:nvPr>
            <p:custDataLst>
              <p:tags r:id="rId2"/>
            </p:custDataLst>
          </p:nvPr>
        </p:nvSpPr>
        <p:spPr>
          <a:xfrm>
            <a:off x="4824095" y="1188085"/>
            <a:ext cx="1925320" cy="2437765"/>
          </a:xfrm>
          <a:prstGeom prst="roundRect">
            <a:avLst>
              <a:gd name="adj" fmla="val 6621"/>
            </a:avLst>
          </a:prstGeom>
          <a:solidFill>
            <a:srgbClr val="FFFFFF"/>
          </a:solidFill>
          <a:ln>
            <a:solidFill>
              <a:schemeClr val="accent2"/>
            </a:solidFill>
          </a:ln>
          <a:effectLst>
            <a:outerShdw dist="88900" dir="2700000" sx="100500" sy="100500" algn="tl" rotWithShape="0">
              <a:schemeClr val="accent2">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16800" tIns="0" rIns="315151" bIns="1512000" numCol="1" spcCol="0" rtlCol="0" fromWordArt="0" anchor="ctr" anchorCtr="0" forceAA="0" compatLnSpc="1">
            <a:noAutofit/>
          </a:bodyPr>
          <a:lstStyle/>
          <a:p>
            <a:pPr lvl="0" algn="just">
              <a:lnSpc>
                <a:spcPct val="130000"/>
              </a:lnSpc>
              <a:buClrTx/>
              <a:buSzTx/>
              <a:buFontTx/>
            </a:pPr>
            <a:endParaRPr lang="zh-CN" altLang="zh-CN" sz="2400" dirty="0">
              <a:solidFill>
                <a:srgbClr val="262626"/>
              </a:solidFill>
              <a:latin typeface="黑体" panose="02010609060101010101" charset="-122"/>
              <a:ea typeface="黑体" panose="02010609060101010101" charset="-122"/>
              <a:cs typeface="+mn-ea"/>
              <a:sym typeface="+mn-ea"/>
            </a:endParaRPr>
          </a:p>
          <a:p>
            <a:pPr lvl="0" algn="just">
              <a:lnSpc>
                <a:spcPct val="130000"/>
              </a:lnSpc>
              <a:buClrTx/>
              <a:buSzTx/>
              <a:buFontTx/>
            </a:pPr>
            <a:endParaRPr lang="zh-CN" altLang="zh-CN" sz="2400" dirty="0">
              <a:solidFill>
                <a:srgbClr val="262626"/>
              </a:solidFill>
              <a:latin typeface="黑体" panose="02010609060101010101" charset="-122"/>
              <a:ea typeface="黑体" panose="02010609060101010101" charset="-122"/>
              <a:cs typeface="+mn-ea"/>
              <a:sym typeface="+mn-ea"/>
            </a:endParaRPr>
          </a:p>
          <a:p>
            <a:pPr lvl="0" algn="just">
              <a:lnSpc>
                <a:spcPct val="130000"/>
              </a:lnSpc>
              <a:buClrTx/>
              <a:buSzTx/>
              <a:buFontTx/>
            </a:pPr>
            <a:r>
              <a:rPr lang="zh-CN" altLang="zh-CN" sz="2400" dirty="0">
                <a:solidFill>
                  <a:srgbClr val="262626"/>
                </a:solidFill>
                <a:latin typeface="黑体" panose="02010609060101010101" charset="-122"/>
                <a:ea typeface="黑体" panose="02010609060101010101" charset="-122"/>
                <a:cs typeface="+mn-ea"/>
                <a:sym typeface="+mn-ea"/>
              </a:rPr>
              <a:t>构建全国统一大市场</a:t>
            </a:r>
            <a:endParaRPr lang="zh-CN" altLang="zh-CN" sz="2400" dirty="0">
              <a:solidFill>
                <a:srgbClr val="262626"/>
              </a:solidFill>
              <a:latin typeface="黑体" panose="02010609060101010101" charset="-122"/>
              <a:ea typeface="黑体" panose="02010609060101010101" charset="-122"/>
              <a:cs typeface="+mn-ea"/>
              <a:sym typeface="+mn-ea"/>
            </a:endParaRPr>
          </a:p>
        </p:txBody>
      </p:sp>
      <p:sp>
        <p:nvSpPr>
          <p:cNvPr id="110" name="圆角矩形 16"/>
          <p:cNvSpPr/>
          <p:nvPr>
            <p:custDataLst>
              <p:tags r:id="rId3"/>
            </p:custDataLst>
          </p:nvPr>
        </p:nvSpPr>
        <p:spPr>
          <a:xfrm>
            <a:off x="1943951" y="3147729"/>
            <a:ext cx="314925" cy="316906"/>
          </a:xfrm>
          <a:prstGeom prst="roundRect">
            <a:avLst>
              <a:gd name="adj" fmla="val 2376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lstStyle/>
          <a:p>
            <a:pPr indent="0" algn="ctr" fontAlgn="auto">
              <a:spcBef>
                <a:spcPct val="0"/>
              </a:spcBef>
              <a:spcAft>
                <a:spcPct val="0"/>
              </a:spcAft>
            </a:pPr>
            <a:r>
              <a:rPr lang="en-US" altLang="zh-CN" sz="2400" b="1">
                <a:solidFill>
                  <a:schemeClr val="lt1"/>
                </a:solidFill>
                <a:latin typeface="黑体" panose="02010609060101010101" charset="-122"/>
                <a:ea typeface="黑体" panose="02010609060101010101" charset="-122"/>
                <a:cs typeface="+mn-ea"/>
                <a:sym typeface="+mn-ea"/>
              </a:rPr>
              <a:t>01</a:t>
            </a:r>
            <a:endParaRPr lang="en-US" altLang="zh-CN" sz="2400" b="1">
              <a:solidFill>
                <a:schemeClr val="lt1"/>
              </a:solidFill>
              <a:latin typeface="黑体" panose="02010609060101010101" charset="-122"/>
              <a:ea typeface="黑体" panose="02010609060101010101" charset="-122"/>
              <a:cs typeface="+mn-ea"/>
              <a:sym typeface="+mn-ea"/>
            </a:endParaRPr>
          </a:p>
        </p:txBody>
      </p:sp>
      <p:sp>
        <p:nvSpPr>
          <p:cNvPr id="111" name="圆角矩形 16"/>
          <p:cNvSpPr/>
          <p:nvPr>
            <p:custDataLst>
              <p:tags r:id="rId4"/>
            </p:custDataLst>
          </p:nvPr>
        </p:nvSpPr>
        <p:spPr>
          <a:xfrm>
            <a:off x="5039821" y="3147729"/>
            <a:ext cx="314925" cy="316906"/>
          </a:xfrm>
          <a:prstGeom prst="roundRect">
            <a:avLst>
              <a:gd name="adj" fmla="val 2376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lstStyle/>
          <a:p>
            <a:pPr indent="0" algn="ctr" fontAlgn="auto">
              <a:spcBef>
                <a:spcPct val="0"/>
              </a:spcBef>
              <a:spcAft>
                <a:spcPct val="0"/>
              </a:spcAft>
            </a:pPr>
            <a:r>
              <a:rPr lang="en-US" altLang="zh-CN" sz="2400" b="1">
                <a:solidFill>
                  <a:schemeClr val="lt1"/>
                </a:solidFill>
                <a:latin typeface="黑体" panose="02010609060101010101" charset="-122"/>
                <a:ea typeface="黑体" panose="02010609060101010101" charset="-122"/>
                <a:cs typeface="+mn-ea"/>
                <a:sym typeface="+mn-ea"/>
              </a:rPr>
              <a:t>02</a:t>
            </a:r>
            <a:endParaRPr lang="en-US" altLang="zh-CN" sz="2400" b="1">
              <a:solidFill>
                <a:schemeClr val="lt1"/>
              </a:solidFill>
              <a:latin typeface="黑体" panose="02010609060101010101" charset="-122"/>
              <a:ea typeface="黑体" panose="02010609060101010101" charset="-122"/>
              <a:cs typeface="+mn-ea"/>
              <a:sym typeface="+mn-ea"/>
            </a:endParaRPr>
          </a:p>
        </p:txBody>
      </p:sp>
      <p:sp>
        <p:nvSpPr>
          <p:cNvPr id="112" name="圆角矩形 3"/>
          <p:cNvSpPr/>
          <p:nvPr>
            <p:custDataLst>
              <p:tags r:id="rId5"/>
            </p:custDataLst>
          </p:nvPr>
        </p:nvSpPr>
        <p:spPr>
          <a:xfrm>
            <a:off x="8280400" y="1195070"/>
            <a:ext cx="1925320" cy="2430780"/>
          </a:xfrm>
          <a:prstGeom prst="roundRect">
            <a:avLst>
              <a:gd name="adj" fmla="val 6621"/>
            </a:avLst>
          </a:prstGeom>
          <a:solidFill>
            <a:srgbClr val="FFFFFF"/>
          </a:solidFill>
          <a:ln>
            <a:solidFill>
              <a:schemeClr val="accent1"/>
            </a:solidFill>
          </a:ln>
          <a:effectLst>
            <a:outerShdw dist="88900" dir="2700000" sx="100500" sy="100500" algn="tl" rotWithShape="0">
              <a:schemeClr val="accent1">
                <a:alpha val="10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16800" tIns="0" rIns="315151" bIns="1512000" numCol="1" spcCol="0" rtlCol="0" fromWordArt="0" anchor="ctr" anchorCtr="0" forceAA="0" compatLnSpc="1">
            <a:noAutofit/>
          </a:bodyPr>
          <a:lstStyle/>
          <a:p>
            <a:pPr lvl="0" algn="just">
              <a:lnSpc>
                <a:spcPct val="130000"/>
              </a:lnSpc>
              <a:buClrTx/>
              <a:buSzTx/>
              <a:buFontTx/>
            </a:pPr>
            <a:endParaRPr lang="zh-CN" altLang="zh-CN" sz="2400" dirty="0">
              <a:solidFill>
                <a:srgbClr val="262626"/>
              </a:solidFill>
              <a:latin typeface="黑体" panose="02010609060101010101" charset="-122"/>
              <a:ea typeface="黑体" panose="02010609060101010101" charset="-122"/>
              <a:cs typeface="+mn-ea"/>
              <a:sym typeface="+mn-ea"/>
            </a:endParaRPr>
          </a:p>
          <a:p>
            <a:pPr lvl="0" algn="just">
              <a:lnSpc>
                <a:spcPct val="130000"/>
              </a:lnSpc>
              <a:buClrTx/>
              <a:buSzTx/>
              <a:buFontTx/>
            </a:pPr>
            <a:endParaRPr lang="zh-CN" altLang="zh-CN" sz="2400" dirty="0">
              <a:solidFill>
                <a:srgbClr val="262626"/>
              </a:solidFill>
              <a:latin typeface="黑体" panose="02010609060101010101" charset="-122"/>
              <a:ea typeface="黑体" panose="02010609060101010101" charset="-122"/>
              <a:cs typeface="+mn-ea"/>
              <a:sym typeface="+mn-ea"/>
            </a:endParaRPr>
          </a:p>
          <a:p>
            <a:pPr lvl="0" algn="just">
              <a:lnSpc>
                <a:spcPct val="130000"/>
              </a:lnSpc>
              <a:buClrTx/>
              <a:buSzTx/>
              <a:buFontTx/>
            </a:pPr>
            <a:r>
              <a:rPr lang="zh-CN" altLang="zh-CN" sz="2400" dirty="0">
                <a:solidFill>
                  <a:srgbClr val="262626"/>
                </a:solidFill>
                <a:latin typeface="黑体" panose="02010609060101010101" charset="-122"/>
                <a:ea typeface="黑体" panose="02010609060101010101" charset="-122"/>
                <a:cs typeface="+mn-ea"/>
                <a:sym typeface="+mn-ea"/>
              </a:rPr>
              <a:t>完善市场经济基础制度</a:t>
            </a:r>
            <a:endParaRPr lang="zh-CN" altLang="zh-CN" sz="2400" dirty="0">
              <a:solidFill>
                <a:srgbClr val="262626"/>
              </a:solidFill>
              <a:latin typeface="黑体" panose="02010609060101010101" charset="-122"/>
              <a:ea typeface="黑体" panose="02010609060101010101" charset="-122"/>
              <a:cs typeface="+mn-ea"/>
              <a:sym typeface="+mn-ea"/>
            </a:endParaRPr>
          </a:p>
        </p:txBody>
      </p:sp>
      <p:sp>
        <p:nvSpPr>
          <p:cNvPr id="113" name="圆角矩形 16"/>
          <p:cNvSpPr/>
          <p:nvPr>
            <p:custDataLst>
              <p:tags r:id="rId6"/>
            </p:custDataLst>
          </p:nvPr>
        </p:nvSpPr>
        <p:spPr>
          <a:xfrm>
            <a:off x="8520739" y="3147729"/>
            <a:ext cx="314925" cy="316906"/>
          </a:xfrm>
          <a:prstGeom prst="roundRect">
            <a:avLst>
              <a:gd name="adj" fmla="val 2376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lstStyle/>
          <a:p>
            <a:pPr indent="0" algn="ctr" fontAlgn="auto">
              <a:spcBef>
                <a:spcPct val="0"/>
              </a:spcBef>
              <a:spcAft>
                <a:spcPct val="0"/>
              </a:spcAft>
            </a:pPr>
            <a:r>
              <a:rPr lang="en-US" altLang="zh-CN" sz="2400" b="1" dirty="0">
                <a:solidFill>
                  <a:schemeClr val="lt1"/>
                </a:solidFill>
                <a:latin typeface="黑体" panose="02010609060101010101" charset="-122"/>
                <a:ea typeface="黑体" panose="02010609060101010101" charset="-122"/>
                <a:cs typeface="+mn-ea"/>
                <a:sym typeface="+mn-ea"/>
              </a:rPr>
              <a:t>03</a:t>
            </a:r>
            <a:endParaRPr lang="en-US" altLang="zh-CN" sz="2400" b="1" dirty="0">
              <a:solidFill>
                <a:schemeClr val="lt1"/>
              </a:solidFill>
              <a:latin typeface="黑体" panose="02010609060101010101" charset="-122"/>
              <a:ea typeface="黑体" panose="02010609060101010101" charset="-122"/>
              <a:cs typeface="+mn-ea"/>
              <a:sym typeface="+mn-ea"/>
            </a:endParaRPr>
          </a:p>
        </p:txBody>
      </p:sp>
      <p:sp>
        <p:nvSpPr>
          <p:cNvPr id="115" name="标题 1"/>
          <p:cNvSpPr txBox="1"/>
          <p:nvPr/>
        </p:nvSpPr>
        <p:spPr>
          <a:xfrm>
            <a:off x="109855" y="260350"/>
            <a:ext cx="11792585" cy="610235"/>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1. 高水平社会主义市场经济体制是中国式现代化的重要保障</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grpSp>
        <p:nvGrpSpPr>
          <p:cNvPr id="2" name="组合 1"/>
          <p:cNvGrpSpPr/>
          <p:nvPr/>
        </p:nvGrpSpPr>
        <p:grpSpPr>
          <a:xfrm>
            <a:off x="548375" y="4524051"/>
            <a:ext cx="6383161" cy="523220"/>
            <a:chOff x="422645" y="405441"/>
            <a:chExt cx="6383161" cy="523220"/>
          </a:xfrm>
        </p:grpSpPr>
        <p:sp>
          <p:nvSpPr>
            <p:cNvPr id="4" name="矩形 3"/>
            <p:cNvSpPr/>
            <p:nvPr/>
          </p:nvSpPr>
          <p:spPr>
            <a:xfrm>
              <a:off x="422645" y="449929"/>
              <a:ext cx="6383161" cy="455509"/>
            </a:xfrm>
            <a:prstGeom prst="rect">
              <a:avLst/>
            </a:prstGeom>
            <a:gradFill>
              <a:gsLst>
                <a:gs pos="0">
                  <a:srgbClr val="A5C9E1">
                    <a:alpha val="30000"/>
                  </a:srgbClr>
                </a:gs>
                <a:gs pos="100000">
                  <a:srgbClr val="A5C9E1">
                    <a:alpha val="0"/>
                  </a:srgbClr>
                </a:gs>
              </a:gsLst>
              <a:lin ang="0" scaled="0"/>
            </a:gradFill>
            <a:ln w="12700" cap="flat" cmpd="sng" algn="ctr">
              <a:gradFill>
                <a:gsLst>
                  <a:gs pos="0">
                    <a:srgbClr val="A5C9E1">
                      <a:alpha val="93000"/>
                    </a:srgbClr>
                  </a:gs>
                  <a:gs pos="100000">
                    <a:srgbClr val="A5C9E1">
                      <a:alpha val="0"/>
                    </a:srgbClr>
                  </a:gs>
                </a:gsLst>
                <a:lin ang="0" scaled="0"/>
              </a:gradFill>
              <a:prstDash val="solid"/>
              <a:miter lim="800000"/>
            </a:ln>
            <a:effectLst/>
          </p:spPr>
          <p:txBody>
            <a:bodyPr rtlCol="0" anchor="ctr"/>
            <a:lstStyle/>
            <a:p>
              <a:pPr algn="ctr"/>
              <a:endParaRPr lang="zh-CN" altLang="en-US" kern="0">
                <a:solidFill>
                  <a:prstClr val="white"/>
                </a:solidFill>
                <a:latin typeface="黑体" panose="02010609060101010101" charset="-122"/>
                <a:ea typeface="黑体" panose="02010609060101010101" charset="-122"/>
              </a:endParaRPr>
            </a:p>
          </p:txBody>
        </p:sp>
        <p:sp>
          <p:nvSpPr>
            <p:cNvPr id="5" name="文本框 4"/>
            <p:cNvSpPr txBox="1"/>
            <p:nvPr/>
          </p:nvSpPr>
          <p:spPr>
            <a:xfrm>
              <a:off x="422645" y="405441"/>
              <a:ext cx="6097772" cy="523220"/>
            </a:xfrm>
            <a:prstGeom prst="rect">
              <a:avLst/>
            </a:prstGeom>
            <a:noFill/>
          </p:spPr>
          <p:txBody>
            <a:bodyPr wrap="square">
              <a:spAutoFit/>
            </a:bodyPr>
            <a:lstStyle>
              <a:defPPr>
                <a:defRPr lang="zh-CN"/>
              </a:defPPr>
              <a:lvl1pPr>
                <a:defRPr sz="2800" b="1" kern="100">
                  <a:solidFill>
                    <a:srgbClr val="1D4E89"/>
                  </a:solidFill>
                  <a:effectLst/>
                  <a:latin typeface="华文中宋" panose="02010600040101010101" pitchFamily="2" charset="-122"/>
                  <a:ea typeface="华文中宋" panose="02010600040101010101" pitchFamily="2" charset="-122"/>
                  <a:cs typeface="黑体" panose="02010609060101010101" charset="-122"/>
                </a:defRPr>
              </a:lvl1pPr>
            </a:lstStyle>
            <a:p>
              <a:r>
                <a:rPr lang="zh-CN" altLang="en-US" dirty="0">
                  <a:solidFill>
                    <a:srgbClr val="002060"/>
                  </a:solidFill>
                  <a:latin typeface="黑体" panose="02010609060101010101" charset="-122"/>
                  <a:ea typeface="黑体" panose="02010609060101010101" charset="-122"/>
                  <a:cs typeface="华文宋体" panose="02010600040101010101" charset="-122"/>
                </a:rPr>
                <a:t>社会主义市场经济的体制优势</a:t>
              </a:r>
              <a:endParaRPr lang="zh-CN" altLang="en-US" dirty="0">
                <a:solidFill>
                  <a:srgbClr val="002060"/>
                </a:solidFill>
                <a:latin typeface="黑体" panose="02010609060101010101" charset="-122"/>
                <a:ea typeface="黑体" panose="02010609060101010101" charset="-122"/>
                <a:cs typeface="华文宋体" panose="02010600040101010101" charset="-122"/>
              </a:endParaRPr>
            </a:p>
          </p:txBody>
        </p:sp>
      </p:grpSp>
      <p:grpSp>
        <p:nvGrpSpPr>
          <p:cNvPr id="3" name="组合 2"/>
          <p:cNvGrpSpPr/>
          <p:nvPr/>
        </p:nvGrpSpPr>
        <p:grpSpPr>
          <a:xfrm>
            <a:off x="5516880" y="3814445"/>
            <a:ext cx="3003550" cy="2814740"/>
            <a:chOff x="510372" y="1685795"/>
            <a:chExt cx="3060700" cy="3262934"/>
          </a:xfrm>
        </p:grpSpPr>
        <p:sp>
          <p:nvSpPr>
            <p:cNvPr id="6" name="矩形: 圆角 5"/>
            <p:cNvSpPr/>
            <p:nvPr/>
          </p:nvSpPr>
          <p:spPr>
            <a:xfrm>
              <a:off x="510372" y="1685795"/>
              <a:ext cx="3060700" cy="3227850"/>
            </a:xfrm>
            <a:prstGeom prst="roundRect">
              <a:avLst>
                <a:gd name="adj" fmla="val 12933"/>
              </a:avLst>
            </a:prstGeom>
            <a:gradFill flip="none" rotWithShape="1">
              <a:gsLst>
                <a:gs pos="0">
                  <a:schemeClr val="bg2">
                    <a:alpha val="70000"/>
                  </a:schemeClr>
                </a:gs>
                <a:gs pos="100000">
                  <a:schemeClr val="bg1">
                    <a:alpha val="61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019A3"/>
                </a:solidFill>
              </a:endParaRPr>
            </a:p>
          </p:txBody>
        </p:sp>
        <p:sp>
          <p:nvSpPr>
            <p:cNvPr id="8" name="矩形 7"/>
            <p:cNvSpPr/>
            <p:nvPr/>
          </p:nvSpPr>
          <p:spPr>
            <a:xfrm>
              <a:off x="650072" y="2916324"/>
              <a:ext cx="2794000" cy="2032405"/>
            </a:xfrm>
            <a:prstGeom prst="rect">
              <a:avLst/>
            </a:prstGeom>
          </p:spPr>
          <p:txBody>
            <a:bodyPr wrap="square">
              <a:spAutoFit/>
            </a:bodyPr>
            <a:lstStyle/>
            <a:p>
              <a:pPr algn="just">
                <a:lnSpc>
                  <a:spcPct val="150000"/>
                </a:lnSpc>
              </a:pPr>
              <a:r>
                <a:rPr lang="zh-CN" altLang="en-US" sz="2400" b="1" dirty="0">
                  <a:solidFill>
                    <a:srgbClr val="002060"/>
                  </a:solidFill>
                  <a:latin typeface="+mj-ea"/>
                  <a:ea typeface="+mj-ea"/>
                </a:rPr>
                <a:t>市场在资源配置中发挥决定性作用的一般功能</a:t>
              </a:r>
              <a:endParaRPr lang="zh-CN" altLang="en-US" sz="2400" b="1" dirty="0">
                <a:solidFill>
                  <a:srgbClr val="002060"/>
                </a:solidFill>
                <a:latin typeface="+mj-ea"/>
                <a:ea typeface="+mj-ea"/>
              </a:endParaRPr>
            </a:p>
          </p:txBody>
        </p:sp>
        <p:sp>
          <p:nvSpPr>
            <p:cNvPr id="10" name="文本框 9"/>
            <p:cNvSpPr txBox="1"/>
            <p:nvPr/>
          </p:nvSpPr>
          <p:spPr>
            <a:xfrm>
              <a:off x="1016784" y="2062094"/>
              <a:ext cx="2047875" cy="890695"/>
            </a:xfrm>
            <a:prstGeom prst="rect">
              <a:avLst/>
            </a:prstGeom>
            <a:noFill/>
          </p:spPr>
          <p:txBody>
            <a:bodyPr wrap="square">
              <a:spAutoFit/>
            </a:bodyPr>
            <a:lstStyle/>
            <a:p>
              <a:pPr algn="ctr"/>
              <a:r>
                <a:rPr lang="zh-CN" altLang="en-US" sz="4400" b="1" dirty="0">
                  <a:ln w="19050">
                    <a:solidFill>
                      <a:schemeClr val="bg1"/>
                    </a:solidFill>
                  </a:ln>
                  <a:solidFill>
                    <a:srgbClr val="002060"/>
                  </a:solidFill>
                  <a:effectLst>
                    <a:outerShdw blurRad="38100" dist="38100" dir="2700000" algn="tl">
                      <a:srgbClr val="000000">
                        <a:alpha val="43137"/>
                      </a:srgbClr>
                    </a:outerShdw>
                  </a:effectLst>
                  <a:latin typeface="微软雅黑" panose="020B0503020204020204" charset="-122"/>
                  <a:ea typeface="微软雅黑" panose="020B0503020204020204" charset="-122"/>
                </a:rPr>
                <a:t>既有</a:t>
              </a:r>
              <a:endParaRPr lang="en-US" altLang="zh-CN" sz="4400" b="1" dirty="0">
                <a:ln w="19050">
                  <a:solidFill>
                    <a:schemeClr val="bg1"/>
                  </a:solidFill>
                </a:ln>
                <a:solidFill>
                  <a:srgbClr val="00206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13" name="组合 12"/>
          <p:cNvGrpSpPr/>
          <p:nvPr/>
        </p:nvGrpSpPr>
        <p:grpSpPr>
          <a:xfrm>
            <a:off x="8679180" y="3814445"/>
            <a:ext cx="3161665" cy="2832658"/>
            <a:chOff x="3672671" y="1647694"/>
            <a:chExt cx="3220497" cy="3329182"/>
          </a:xfrm>
        </p:grpSpPr>
        <p:sp>
          <p:nvSpPr>
            <p:cNvPr id="7" name="矩形: 圆角 6"/>
            <p:cNvSpPr/>
            <p:nvPr/>
          </p:nvSpPr>
          <p:spPr>
            <a:xfrm>
              <a:off x="3672671" y="1647694"/>
              <a:ext cx="3220497" cy="3245853"/>
            </a:xfrm>
            <a:prstGeom prst="roundRect">
              <a:avLst>
                <a:gd name="adj" fmla="val 12933"/>
              </a:avLst>
            </a:prstGeom>
            <a:gradFill flip="none" rotWithShape="1">
              <a:gsLst>
                <a:gs pos="0">
                  <a:schemeClr val="bg2">
                    <a:alpha val="70000"/>
                  </a:schemeClr>
                </a:gs>
                <a:gs pos="100000">
                  <a:schemeClr val="bg1">
                    <a:alpha val="61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019A3"/>
                </a:solidFill>
              </a:endParaRPr>
            </a:p>
          </p:txBody>
        </p:sp>
        <p:sp>
          <p:nvSpPr>
            <p:cNvPr id="9" name="矩形 8"/>
            <p:cNvSpPr/>
            <p:nvPr/>
          </p:nvSpPr>
          <p:spPr>
            <a:xfrm>
              <a:off x="3799672" y="2916324"/>
              <a:ext cx="3023158" cy="2060552"/>
            </a:xfrm>
            <a:prstGeom prst="rect">
              <a:avLst/>
            </a:prstGeom>
          </p:spPr>
          <p:txBody>
            <a:bodyPr wrap="square">
              <a:spAutoFit/>
            </a:bodyPr>
            <a:lstStyle/>
            <a:p>
              <a:pPr algn="just">
                <a:lnSpc>
                  <a:spcPct val="150000"/>
                </a:lnSpc>
              </a:pPr>
              <a:r>
                <a:rPr lang="zh-CN" altLang="en-US" sz="2400" b="1" dirty="0">
                  <a:solidFill>
                    <a:schemeClr val="accent6">
                      <a:lumMod val="50000"/>
                    </a:schemeClr>
                  </a:solidFill>
                  <a:latin typeface="+mj-ea"/>
                  <a:ea typeface="+mj-ea"/>
                </a:rPr>
                <a:t>资本主义市场经济体制所不具备的集中力量办大事的体制优势</a:t>
              </a:r>
              <a:endParaRPr lang="zh-CN" altLang="en-US" sz="2400" b="1" dirty="0">
                <a:solidFill>
                  <a:schemeClr val="accent6">
                    <a:lumMod val="50000"/>
                  </a:schemeClr>
                </a:solidFill>
                <a:latin typeface="+mj-ea"/>
                <a:ea typeface="+mj-ea"/>
              </a:endParaRPr>
            </a:p>
          </p:txBody>
        </p:sp>
        <p:sp>
          <p:nvSpPr>
            <p:cNvPr id="11" name="文本框 10"/>
            <p:cNvSpPr txBox="1"/>
            <p:nvPr/>
          </p:nvSpPr>
          <p:spPr>
            <a:xfrm>
              <a:off x="4179084" y="2063781"/>
              <a:ext cx="2047875" cy="903031"/>
            </a:xfrm>
            <a:prstGeom prst="rect">
              <a:avLst/>
            </a:prstGeom>
            <a:noFill/>
          </p:spPr>
          <p:txBody>
            <a:bodyPr wrap="square">
              <a:spAutoFit/>
            </a:bodyPr>
            <a:lstStyle/>
            <a:p>
              <a:pPr algn="ctr"/>
              <a:r>
                <a:rPr lang="zh-CN" altLang="en-US" sz="4400" b="1" dirty="0">
                  <a:ln w="19050">
                    <a:solidFill>
                      <a:schemeClr val="bg1"/>
                    </a:solidFill>
                  </a:ln>
                  <a:solidFill>
                    <a:schemeClr val="accent6">
                      <a:lumMod val="50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rPr>
                <a:t>又有</a:t>
              </a:r>
              <a:endParaRPr lang="en-US" altLang="zh-CN" sz="4400" b="1" dirty="0">
                <a:ln w="19050">
                  <a:solidFill>
                    <a:schemeClr val="bg1"/>
                  </a:solidFill>
                </a:ln>
                <a:solidFill>
                  <a:schemeClr val="accent6">
                    <a:lumMod val="50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anim calcmode="lin" valueType="num">
                                      <p:cBhvr>
                                        <p:cTn id="8" dur="1000" fill="hold"/>
                                        <p:tgtEl>
                                          <p:spTgt spid="115"/>
                                        </p:tgtEl>
                                        <p:attrNameLst>
                                          <p:attrName>ppt_x</p:attrName>
                                        </p:attrNameLst>
                                      </p:cBhvr>
                                      <p:tavLst>
                                        <p:tav tm="0">
                                          <p:val>
                                            <p:strVal val="#ppt_x"/>
                                          </p:val>
                                        </p:tav>
                                        <p:tav tm="100000">
                                          <p:val>
                                            <p:strVal val="#ppt_x"/>
                                          </p:val>
                                        </p:tav>
                                      </p:tavLst>
                                    </p:anim>
                                    <p:anim calcmode="lin" valueType="num">
                                      <p:cBhvr>
                                        <p:cTn id="9"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108"/>
                                        </p:tgtEl>
                                        <p:attrNameLst>
                                          <p:attrName>style.visibility</p:attrName>
                                        </p:attrNameLst>
                                      </p:cBhvr>
                                      <p:to>
                                        <p:strVal val="visible"/>
                                      </p:to>
                                    </p:set>
                                    <p:animEffect transition="in" filter="blinds(horizontal)">
                                      <p:cBhvr>
                                        <p:cTn id="14" dur="500"/>
                                        <p:tgtEl>
                                          <p:spTgt spid="108"/>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blinds(horizontal)">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blinds(horizontal)">
                                      <p:cBhvr>
                                        <p:cTn id="22" dur="500"/>
                                        <p:tgtEl>
                                          <p:spTgt spid="10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blinds(horizontal)">
                                      <p:cBhvr>
                                        <p:cTn id="25" dur="500"/>
                                        <p:tgtEl>
                                          <p:spTgt spid="1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blinds(horizontal)">
                                      <p:cBhvr>
                                        <p:cTn id="30" dur="500"/>
                                        <p:tgtEl>
                                          <p:spTgt spid="1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blinds(horizontal)">
                                      <p:cBhvr>
                                        <p:cTn id="33" dur="500"/>
                                        <p:tgtEl>
                                          <p:spTgt spid="113"/>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down)">
                                      <p:cBhvr>
                                        <p:cTn id="41" dur="500"/>
                                        <p:tgtEl>
                                          <p:spTgt spid="3"/>
                                        </p:tgtEl>
                                      </p:cBhvr>
                                    </p:animEffect>
                                  </p:childTnLst>
                                </p:cTn>
                              </p:par>
                            </p:childTnLst>
                          </p:cTn>
                        </p:par>
                        <p:par>
                          <p:cTn id="42" fill="hold">
                            <p:stCondLst>
                              <p:cond delay="1500"/>
                            </p:stCondLst>
                            <p:childTnLst>
                              <p:par>
                                <p:cTn id="43" presetID="22" presetClass="entr" presetSubtype="4"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ldLvl="0" animBg="1"/>
      <p:bldP spid="109" grpId="0" bldLvl="0" animBg="1"/>
      <p:bldP spid="110" grpId="0" bldLvl="0" animBg="1"/>
      <p:bldP spid="111" grpId="0" bldLvl="0" animBg="1"/>
      <p:bldP spid="112" grpId="0" bldLvl="0" animBg="1"/>
      <p:bldP spid="113" grpId="0" bldLvl="0" animBg="1"/>
      <p:bldP spid="1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298680" cy="6858000"/>
          </a:xfrm>
          <a:prstGeom prst="rect">
            <a:avLst/>
          </a:prstGeom>
          <a:gradFill>
            <a:gsLst>
              <a:gs pos="1000">
                <a:schemeClr val="accent1">
                  <a:lumMod val="40000"/>
                  <a:lumOff val="60000"/>
                  <a:alpha val="28000"/>
                </a:schemeClr>
              </a:gs>
              <a:gs pos="100000">
                <a:schemeClr val="bg1">
                  <a:alpha val="22000"/>
                </a:schemeClr>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4367530" y="2045970"/>
            <a:ext cx="3436620" cy="816610"/>
          </a:xfrm>
          <a:prstGeom prst="roundRect">
            <a:avLst>
              <a:gd name="adj" fmla="val 5422"/>
            </a:avLst>
          </a:prstGeom>
          <a:solidFill>
            <a:schemeClr val="bg1"/>
          </a:solidFill>
          <a:ln w="12700" cap="sq">
            <a:noFill/>
            <a:miter/>
          </a:ln>
          <a:effectLst>
            <a:outerShdw blurRad="241300" sx="102000" sy="102000" algn="ctr" rotWithShape="0">
              <a:schemeClr val="accent1">
                <a:alpha val="1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6" name="标题 1"/>
          <p:cNvSpPr txBox="1"/>
          <p:nvPr/>
        </p:nvSpPr>
        <p:spPr>
          <a:xfrm>
            <a:off x="4371340" y="1130300"/>
            <a:ext cx="3436620" cy="723900"/>
          </a:xfrm>
          <a:prstGeom prst="roundRect">
            <a:avLst>
              <a:gd name="adj" fmla="val 5422"/>
            </a:avLst>
          </a:prstGeom>
          <a:solidFill>
            <a:schemeClr val="bg1"/>
          </a:solidFill>
          <a:ln w="12700" cap="sq">
            <a:noFill/>
            <a:miter/>
          </a:ln>
          <a:effectLst>
            <a:outerShdw blurRad="241300" sx="102000" sy="102000" algn="ctr" rotWithShape="0">
              <a:schemeClr val="accent1">
                <a:alpha val="1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9" name="标题 1"/>
          <p:cNvSpPr txBox="1"/>
          <p:nvPr/>
        </p:nvSpPr>
        <p:spPr>
          <a:xfrm>
            <a:off x="660400" y="2060575"/>
            <a:ext cx="3436620" cy="816610"/>
          </a:xfrm>
          <a:prstGeom prst="roundRect">
            <a:avLst>
              <a:gd name="adj" fmla="val 5422"/>
            </a:avLst>
          </a:prstGeom>
          <a:solidFill>
            <a:schemeClr val="bg1"/>
          </a:solidFill>
          <a:ln w="12700" cap="sq">
            <a:noFill/>
            <a:miter/>
          </a:ln>
          <a:effectLst>
            <a:outerShdw blurRad="241300" sx="102000" sy="102000" algn="ctr" rotWithShape="0">
              <a:schemeClr val="accent1">
                <a:alpha val="1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12" name="标题 1"/>
          <p:cNvSpPr txBox="1"/>
          <p:nvPr/>
        </p:nvSpPr>
        <p:spPr>
          <a:xfrm>
            <a:off x="660400" y="1130300"/>
            <a:ext cx="3436620" cy="723900"/>
          </a:xfrm>
          <a:prstGeom prst="roundRect">
            <a:avLst>
              <a:gd name="adj" fmla="val 5422"/>
            </a:avLst>
          </a:prstGeom>
          <a:solidFill>
            <a:schemeClr val="bg1"/>
          </a:solidFill>
          <a:ln w="12700" cap="sq">
            <a:noFill/>
            <a:miter/>
          </a:ln>
          <a:effectLst>
            <a:outerShdw blurRad="241300" sx="102000" sy="102000" algn="ctr" rotWithShape="0">
              <a:schemeClr val="accent1">
                <a:alpha val="1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15" name="标题 1"/>
          <p:cNvSpPr txBox="1"/>
          <p:nvPr/>
        </p:nvSpPr>
        <p:spPr>
          <a:xfrm>
            <a:off x="838834" y="1340523"/>
            <a:ext cx="3206126" cy="356955"/>
          </a:xfrm>
          <a:prstGeom prst="rect">
            <a:avLst/>
          </a:prstGeom>
          <a:noFill/>
          <a:ln>
            <a:noFill/>
          </a:ln>
        </p:spPr>
        <p:txBody>
          <a:bodyPr vert="horz" wrap="square" lIns="0" tIns="0" rIns="0" bIns="0" rtlCol="0" anchor="ctr"/>
          <a:lstStyle/>
          <a:p>
            <a:pPr algn="l"/>
            <a:r>
              <a:rPr kumimoji="1" lang="en-US" altLang="zh-CN" sz="2000" b="1">
                <a:ln w="12700">
                  <a:noFill/>
                </a:ln>
                <a:solidFill>
                  <a:srgbClr val="D23918">
                    <a:alpha val="100000"/>
                  </a:srgbClr>
                </a:solidFill>
                <a:latin typeface="黑体" panose="02010609060101010101" charset="-122"/>
                <a:ea typeface="黑体" panose="02010609060101010101" charset="-122"/>
                <a:cs typeface="华文宋体" panose="02010600040101010101" charset="-122"/>
              </a:rPr>
              <a:t>健全因地制宜发展新质生产力体制机制</a:t>
            </a:r>
            <a:endParaRPr kumimoji="1" lang="en-US" altLang="zh-CN" sz="2000" b="1">
              <a:ln w="12700">
                <a:noFill/>
              </a:ln>
              <a:solidFill>
                <a:srgbClr val="D23918">
                  <a:alpha val="100000"/>
                </a:srgbClr>
              </a:solidFill>
              <a:latin typeface="黑体" panose="02010609060101010101" charset="-122"/>
              <a:ea typeface="黑体" panose="02010609060101010101" charset="-122"/>
              <a:cs typeface="华文宋体" panose="02010600040101010101" charset="-122"/>
            </a:endParaRPr>
          </a:p>
        </p:txBody>
      </p:sp>
      <p:sp>
        <p:nvSpPr>
          <p:cNvPr id="16" name="标题 1"/>
          <p:cNvSpPr txBox="1"/>
          <p:nvPr/>
        </p:nvSpPr>
        <p:spPr>
          <a:xfrm>
            <a:off x="775969" y="2276198"/>
            <a:ext cx="3206126" cy="356955"/>
          </a:xfrm>
          <a:prstGeom prst="rect">
            <a:avLst/>
          </a:prstGeom>
          <a:noFill/>
          <a:ln>
            <a:noFill/>
          </a:ln>
        </p:spPr>
        <p:txBody>
          <a:bodyPr vert="horz" wrap="square" lIns="0" tIns="0" rIns="0" bIns="0" rtlCol="0" anchor="ctr"/>
          <a:lstStyle/>
          <a:p>
            <a:pPr algn="l"/>
            <a:r>
              <a:rPr kumimoji="1" lang="en-US" altLang="zh-CN" b="1">
                <a:ln w="12700">
                  <a:noFill/>
                </a:ln>
                <a:solidFill>
                  <a:srgbClr val="E6B446">
                    <a:alpha val="100000"/>
                  </a:srgbClr>
                </a:solidFill>
                <a:latin typeface="黑体" panose="02010609060101010101" charset="-122"/>
                <a:ea typeface="黑体" panose="02010609060101010101" charset="-122"/>
                <a:cs typeface="华文宋体" panose="02010600040101010101" charset="-122"/>
              </a:rPr>
              <a:t>健全现代化基础设施建设体制机制</a:t>
            </a:r>
            <a:endParaRPr kumimoji="1" lang="en-US" altLang="zh-CN" b="1">
              <a:ln w="12700">
                <a:noFill/>
              </a:ln>
              <a:solidFill>
                <a:srgbClr val="E6B446">
                  <a:alpha val="100000"/>
                </a:srgbClr>
              </a:solidFill>
              <a:latin typeface="黑体" panose="02010609060101010101" charset="-122"/>
              <a:ea typeface="黑体" panose="02010609060101010101" charset="-122"/>
              <a:cs typeface="华文宋体" panose="02010600040101010101" charset="-122"/>
            </a:endParaRPr>
          </a:p>
        </p:txBody>
      </p:sp>
      <p:sp>
        <p:nvSpPr>
          <p:cNvPr id="17" name="标题 1"/>
          <p:cNvSpPr txBox="1"/>
          <p:nvPr/>
        </p:nvSpPr>
        <p:spPr>
          <a:xfrm>
            <a:off x="4550410" y="1270673"/>
            <a:ext cx="3206126" cy="356955"/>
          </a:xfrm>
          <a:prstGeom prst="rect">
            <a:avLst/>
          </a:prstGeom>
          <a:noFill/>
          <a:ln>
            <a:noFill/>
          </a:ln>
        </p:spPr>
        <p:txBody>
          <a:bodyPr vert="horz" wrap="square" lIns="0" tIns="0" rIns="0" bIns="0" rtlCol="0" anchor="ctr"/>
          <a:lstStyle/>
          <a:p>
            <a:pPr algn="l"/>
            <a:r>
              <a:rPr kumimoji="1" lang="en-US" altLang="zh-CN" b="1">
                <a:ln w="12700">
                  <a:noFill/>
                </a:ln>
                <a:solidFill>
                  <a:srgbClr val="E6B446">
                    <a:alpha val="100000"/>
                  </a:srgbClr>
                </a:solidFill>
                <a:latin typeface="黑体" panose="02010609060101010101" charset="-122"/>
                <a:ea typeface="黑体" panose="02010609060101010101" charset="-122"/>
                <a:cs typeface="华文宋体" panose="02010600040101010101" charset="-122"/>
              </a:rPr>
              <a:t>健全促进实体经济和数字经济深度融合制度</a:t>
            </a:r>
            <a:endParaRPr kumimoji="1" lang="en-US" altLang="zh-CN" b="1">
              <a:ln w="12700">
                <a:noFill/>
              </a:ln>
              <a:solidFill>
                <a:srgbClr val="E6B446">
                  <a:alpha val="100000"/>
                </a:srgbClr>
              </a:solidFill>
              <a:latin typeface="黑体" panose="02010609060101010101" charset="-122"/>
              <a:ea typeface="黑体" panose="02010609060101010101" charset="-122"/>
              <a:cs typeface="华文宋体" panose="02010600040101010101" charset="-122"/>
            </a:endParaRPr>
          </a:p>
        </p:txBody>
      </p:sp>
      <p:sp>
        <p:nvSpPr>
          <p:cNvPr id="18" name="标题 1"/>
          <p:cNvSpPr txBox="1"/>
          <p:nvPr/>
        </p:nvSpPr>
        <p:spPr>
          <a:xfrm>
            <a:off x="4511675" y="2276198"/>
            <a:ext cx="3206126" cy="356955"/>
          </a:xfrm>
          <a:prstGeom prst="rect">
            <a:avLst/>
          </a:prstGeom>
          <a:noFill/>
          <a:ln>
            <a:noFill/>
          </a:ln>
        </p:spPr>
        <p:txBody>
          <a:bodyPr vert="horz" wrap="square" lIns="0" tIns="0" rIns="0" bIns="0" rtlCol="0" anchor="ctr"/>
          <a:lstStyle/>
          <a:p>
            <a:pPr algn="l"/>
            <a:r>
              <a:rPr kumimoji="1" lang="en-US" altLang="zh-CN" b="1">
                <a:ln w="12700">
                  <a:noFill/>
                </a:ln>
                <a:solidFill>
                  <a:srgbClr val="D23918">
                    <a:alpha val="100000"/>
                  </a:srgbClr>
                </a:solidFill>
                <a:latin typeface="黑体" panose="02010609060101010101" charset="-122"/>
                <a:ea typeface="黑体" panose="02010609060101010101" charset="-122"/>
                <a:cs typeface="华文宋体" panose="02010600040101010101" charset="-122"/>
              </a:rPr>
              <a:t>健全提升产业链供应链韧性和安全水平制度</a:t>
            </a:r>
            <a:endParaRPr kumimoji="1" lang="en-US" altLang="zh-CN" b="1">
              <a:ln w="12700">
                <a:noFill/>
              </a:ln>
              <a:solidFill>
                <a:srgbClr val="D23918">
                  <a:alpha val="100000"/>
                </a:srgbClr>
              </a:solidFill>
              <a:latin typeface="黑体" panose="02010609060101010101" charset="-122"/>
              <a:ea typeface="黑体" panose="02010609060101010101" charset="-122"/>
              <a:cs typeface="华文宋体" panose="02010600040101010101" charset="-122"/>
            </a:endParaRPr>
          </a:p>
        </p:txBody>
      </p:sp>
      <p:sp>
        <p:nvSpPr>
          <p:cNvPr id="19" name="标题 1"/>
          <p:cNvSpPr txBox="1"/>
          <p:nvPr/>
        </p:nvSpPr>
        <p:spPr>
          <a:xfrm>
            <a:off x="8082280" y="1130300"/>
            <a:ext cx="3436620" cy="723900"/>
          </a:xfrm>
          <a:prstGeom prst="roundRect">
            <a:avLst>
              <a:gd name="adj" fmla="val 5422"/>
            </a:avLst>
          </a:prstGeom>
          <a:solidFill>
            <a:schemeClr val="bg1"/>
          </a:solidFill>
          <a:ln w="12700" cap="sq">
            <a:noFill/>
            <a:miter/>
          </a:ln>
          <a:effectLst>
            <a:outerShdw blurRad="241300" sx="102000" sy="102000" algn="ctr" rotWithShape="0">
              <a:schemeClr val="accent1">
                <a:alpha val="10000"/>
              </a:schemeClr>
            </a:outerShdw>
          </a:effectLst>
        </p:spPr>
        <p:txBody>
          <a:bodyPr vert="horz" wrap="square" lIns="91440" tIns="45720" rIns="91440" bIns="45720" rtlCol="0" anchor="ctr"/>
          <a:lstStyle/>
          <a:p>
            <a:pPr algn="ctr"/>
            <a:endParaRPr kumimoji="1" lang="zh-CN" altLang="en-US">
              <a:latin typeface="黑体" panose="02010609060101010101" charset="-122"/>
              <a:ea typeface="黑体" panose="02010609060101010101" charset="-122"/>
            </a:endParaRPr>
          </a:p>
        </p:txBody>
      </p:sp>
      <p:sp>
        <p:nvSpPr>
          <p:cNvPr id="22" name="标题 1"/>
          <p:cNvSpPr txBox="1"/>
          <p:nvPr/>
        </p:nvSpPr>
        <p:spPr>
          <a:xfrm>
            <a:off x="8261347" y="1270673"/>
            <a:ext cx="3206126" cy="356955"/>
          </a:xfrm>
          <a:prstGeom prst="rect">
            <a:avLst/>
          </a:prstGeom>
          <a:noFill/>
          <a:ln>
            <a:noFill/>
          </a:ln>
        </p:spPr>
        <p:txBody>
          <a:bodyPr vert="horz" wrap="square" lIns="0" tIns="0" rIns="0" bIns="0" rtlCol="0" anchor="ctr"/>
          <a:lstStyle/>
          <a:p>
            <a:pPr algn="l"/>
            <a:r>
              <a:rPr kumimoji="1" lang="en-US" altLang="zh-CN" b="1">
                <a:ln w="12700">
                  <a:noFill/>
                </a:ln>
                <a:solidFill>
                  <a:srgbClr val="D23918">
                    <a:alpha val="100000"/>
                  </a:srgbClr>
                </a:solidFill>
                <a:latin typeface="黑体" panose="02010609060101010101" charset="-122"/>
                <a:ea typeface="黑体" panose="02010609060101010101" charset="-122"/>
                <a:cs typeface="华文宋体" panose="02010600040101010101" charset="-122"/>
              </a:rPr>
              <a:t>完善发展服务业体制机制</a:t>
            </a:r>
            <a:endParaRPr kumimoji="1" lang="en-US" altLang="zh-CN" b="1">
              <a:ln w="12700">
                <a:noFill/>
              </a:ln>
              <a:solidFill>
                <a:srgbClr val="D23918">
                  <a:alpha val="100000"/>
                </a:srgbClr>
              </a:solidFill>
              <a:latin typeface="黑体" panose="02010609060101010101" charset="-122"/>
              <a:ea typeface="黑体" panose="02010609060101010101" charset="-122"/>
              <a:cs typeface="华文宋体" panose="02010600040101010101" charset="-122"/>
            </a:endParaRPr>
          </a:p>
        </p:txBody>
      </p:sp>
      <p:sp>
        <p:nvSpPr>
          <p:cNvPr id="23" name="标题 1"/>
          <p:cNvSpPr txBox="1"/>
          <p:nvPr/>
        </p:nvSpPr>
        <p:spPr>
          <a:xfrm>
            <a:off x="473710" y="420370"/>
            <a:ext cx="11290935" cy="431800"/>
          </a:xfrm>
          <a:prstGeom prst="rect">
            <a:avLst/>
          </a:prstGeom>
          <a:noFill/>
          <a:ln>
            <a:noFill/>
          </a:ln>
        </p:spPr>
        <p:txBody>
          <a:bodyPr vert="horz" wrap="square" lIns="0" tIns="0" rIns="0" bIns="0" rtlCol="0" anchor="ctr"/>
          <a:lstStyle/>
          <a:p>
            <a:pPr algn="l"/>
            <a:r>
              <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rPr>
              <a:t>2. 高质量发展是全面建设社会主义现代化国家的首要任务</a:t>
            </a:r>
            <a:endParaRPr kumimoji="1" lang="en-US" altLang="zh-CN" sz="3200" b="1">
              <a:ln w="12700">
                <a:noFill/>
              </a:ln>
              <a:solidFill>
                <a:srgbClr val="262626">
                  <a:alpha val="100000"/>
                </a:srgbClr>
              </a:solidFill>
              <a:latin typeface="黑体" panose="02010609060101010101" charset="-122"/>
              <a:ea typeface="黑体" panose="02010609060101010101" charset="-122"/>
              <a:cs typeface="黑体" panose="02010609060101010101" charset="-122"/>
            </a:endParaRPr>
          </a:p>
        </p:txBody>
      </p:sp>
      <p:grpSp>
        <p:nvGrpSpPr>
          <p:cNvPr id="24" name="组合 23"/>
          <p:cNvGrpSpPr/>
          <p:nvPr/>
        </p:nvGrpSpPr>
        <p:grpSpPr>
          <a:xfrm>
            <a:off x="609335" y="2972111"/>
            <a:ext cx="6383161" cy="523220"/>
            <a:chOff x="422645" y="405441"/>
            <a:chExt cx="6383161" cy="523220"/>
          </a:xfrm>
        </p:grpSpPr>
        <p:sp>
          <p:nvSpPr>
            <p:cNvPr id="25" name="矩形 24"/>
            <p:cNvSpPr/>
            <p:nvPr/>
          </p:nvSpPr>
          <p:spPr>
            <a:xfrm>
              <a:off x="422645" y="449929"/>
              <a:ext cx="6383161" cy="455509"/>
            </a:xfrm>
            <a:prstGeom prst="rect">
              <a:avLst/>
            </a:prstGeom>
            <a:gradFill>
              <a:gsLst>
                <a:gs pos="0">
                  <a:srgbClr val="A5C9E1">
                    <a:alpha val="30000"/>
                  </a:srgbClr>
                </a:gs>
                <a:gs pos="100000">
                  <a:srgbClr val="A5C9E1">
                    <a:alpha val="0"/>
                  </a:srgbClr>
                </a:gs>
              </a:gsLst>
              <a:lin ang="0" scaled="0"/>
            </a:gradFill>
            <a:ln w="12700" cap="flat" cmpd="sng" algn="ctr">
              <a:gradFill>
                <a:gsLst>
                  <a:gs pos="0">
                    <a:srgbClr val="A5C9E1">
                      <a:alpha val="93000"/>
                    </a:srgbClr>
                  </a:gs>
                  <a:gs pos="100000">
                    <a:srgbClr val="A5C9E1">
                      <a:alpha val="0"/>
                    </a:srgbClr>
                  </a:gs>
                </a:gsLst>
                <a:lin ang="0" scaled="0"/>
              </a:gradFill>
              <a:prstDash val="solid"/>
              <a:miter lim="800000"/>
            </a:ln>
            <a:effectLst/>
          </p:spPr>
          <p:txBody>
            <a:bodyPr rtlCol="0" anchor="ctr"/>
            <a:lstStyle/>
            <a:p>
              <a:pPr algn="ctr"/>
              <a:endParaRPr lang="zh-CN" altLang="en-US" kern="0">
                <a:solidFill>
                  <a:prstClr val="white"/>
                </a:solidFill>
                <a:latin typeface="黑体" panose="02010609060101010101" charset="-122"/>
                <a:ea typeface="黑体" panose="02010609060101010101" charset="-122"/>
              </a:endParaRPr>
            </a:p>
          </p:txBody>
        </p:sp>
        <p:sp>
          <p:nvSpPr>
            <p:cNvPr id="26" name="文本框 25"/>
            <p:cNvSpPr txBox="1"/>
            <p:nvPr/>
          </p:nvSpPr>
          <p:spPr>
            <a:xfrm>
              <a:off x="422645" y="405441"/>
              <a:ext cx="6097772" cy="523220"/>
            </a:xfrm>
            <a:prstGeom prst="rect">
              <a:avLst/>
            </a:prstGeom>
            <a:noFill/>
          </p:spPr>
          <p:txBody>
            <a:bodyPr wrap="square">
              <a:spAutoFit/>
            </a:bodyPr>
            <a:lstStyle>
              <a:defPPr>
                <a:defRPr lang="zh-CN"/>
              </a:defPPr>
              <a:lvl1pPr>
                <a:defRPr sz="2800" b="1" kern="100">
                  <a:solidFill>
                    <a:srgbClr val="1D4E89"/>
                  </a:solidFill>
                  <a:effectLst/>
                  <a:latin typeface="华文中宋" panose="02010600040101010101" pitchFamily="2" charset="-122"/>
                  <a:ea typeface="华文中宋" panose="02010600040101010101" pitchFamily="2" charset="-122"/>
                  <a:cs typeface="黑体" panose="02010609060101010101" charset="-122"/>
                </a:defRPr>
              </a:lvl1pPr>
            </a:lstStyle>
            <a:p>
              <a:r>
                <a:rPr lang="zh-CN" altLang="en-US" dirty="0">
                  <a:latin typeface="黑体" panose="02010609060101010101" charset="-122"/>
                  <a:ea typeface="黑体" panose="02010609060101010101" charset="-122"/>
                  <a:cs typeface="华文宋体" panose="02010600040101010101" charset="-122"/>
                </a:rPr>
                <a:t>产业体系配套完善的供给优势</a:t>
              </a:r>
              <a:endParaRPr lang="zh-CN" altLang="en-US" dirty="0">
                <a:latin typeface="黑体" panose="02010609060101010101" charset="-122"/>
                <a:ea typeface="黑体" panose="02010609060101010101" charset="-122"/>
                <a:cs typeface="华文宋体" panose="02010600040101010101" charset="-122"/>
              </a:endParaRPr>
            </a:p>
          </p:txBody>
        </p:sp>
      </p:grpSp>
      <p:grpSp>
        <p:nvGrpSpPr>
          <p:cNvPr id="27" name="Group 4"/>
          <p:cNvGrpSpPr/>
          <p:nvPr/>
        </p:nvGrpSpPr>
        <p:grpSpPr>
          <a:xfrm>
            <a:off x="6030888" y="3032948"/>
            <a:ext cx="2628780" cy="2611393"/>
            <a:chOff x="4488346" y="2358234"/>
            <a:chExt cx="2488998" cy="2483268"/>
          </a:xfrm>
        </p:grpSpPr>
        <p:sp>
          <p:nvSpPr>
            <p:cNvPr id="28" name="Shape 16"/>
            <p:cNvSpPr/>
            <p:nvPr/>
          </p:nvSpPr>
          <p:spPr>
            <a:xfrm>
              <a:off x="4488346" y="2358234"/>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ysClr val="windowText" lastClr="000000">
                <a:alpha val="5000"/>
              </a:sysClr>
            </a:solidFill>
            <a:ln w="16510">
              <a:no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endParaRPr>
            </a:p>
          </p:txBody>
        </p:sp>
        <p:sp>
          <p:nvSpPr>
            <p:cNvPr id="29" name="Shape 16"/>
            <p:cNvSpPr/>
            <p:nvPr/>
          </p:nvSpPr>
          <p:spPr>
            <a:xfrm>
              <a:off x="4500081" y="2364190"/>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ysClr val="window" lastClr="FFFFFF">
                <a:alpha val="10000"/>
              </a:sysClr>
            </a:solidFill>
            <a:ln w="38100">
              <a:solidFill>
                <a:sysClr val="windowText" lastClr="000000">
                  <a:alpha val="2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endParaRPr>
            </a:p>
          </p:txBody>
        </p:sp>
      </p:grpSp>
      <p:sp>
        <p:nvSpPr>
          <p:cNvPr id="30" name="Oval 19"/>
          <p:cNvSpPr/>
          <p:nvPr/>
        </p:nvSpPr>
        <p:spPr>
          <a:xfrm>
            <a:off x="6514035" y="3498617"/>
            <a:ext cx="1682366" cy="1682365"/>
          </a:xfrm>
          <a:prstGeom prst="ellipse">
            <a:avLst/>
          </a:prstGeom>
          <a:gradFill>
            <a:gsLst>
              <a:gs pos="0">
                <a:srgbClr val="44546A"/>
              </a:gs>
              <a:gs pos="100000">
                <a:srgbClr val="44546A">
                  <a:lumMod val="50000"/>
                </a:srgbClr>
              </a:gs>
            </a:gsLst>
            <a:lin ang="42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华文宋体" panose="02010600040101010101" charset="-122"/>
              <a:ea typeface="+mn-ea"/>
              <a:cs typeface="+mn-cs"/>
            </a:endParaRPr>
          </a:p>
        </p:txBody>
      </p:sp>
      <p:grpSp>
        <p:nvGrpSpPr>
          <p:cNvPr id="31" name="Group 7"/>
          <p:cNvGrpSpPr/>
          <p:nvPr/>
        </p:nvGrpSpPr>
        <p:grpSpPr>
          <a:xfrm>
            <a:off x="8160018" y="4617015"/>
            <a:ext cx="2168249" cy="2166065"/>
            <a:chOff x="6666519" y="3780776"/>
            <a:chExt cx="2168249" cy="2166065"/>
          </a:xfrm>
        </p:grpSpPr>
        <p:sp>
          <p:nvSpPr>
            <p:cNvPr id="32" name="Shape 16"/>
            <p:cNvSpPr/>
            <p:nvPr/>
          </p:nvSpPr>
          <p:spPr>
            <a:xfrm>
              <a:off x="6685909" y="3797938"/>
              <a:ext cx="2148859" cy="214890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ysClr val="windowText" lastClr="000000">
                <a:alpha val="5000"/>
              </a:sysClr>
            </a:solidFill>
            <a:ln w="16510">
              <a:no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endParaRPr>
            </a:p>
          </p:txBody>
        </p:sp>
        <p:sp>
          <p:nvSpPr>
            <p:cNvPr id="33" name="Shape 16"/>
            <p:cNvSpPr/>
            <p:nvPr/>
          </p:nvSpPr>
          <p:spPr>
            <a:xfrm>
              <a:off x="6666519" y="3780776"/>
              <a:ext cx="2148859" cy="214890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ysClr val="window" lastClr="FFFFFF">
                <a:alpha val="10000"/>
              </a:sysClr>
            </a:solidFill>
            <a:ln w="38100">
              <a:solidFill>
                <a:sysClr val="windowText" lastClr="000000">
                  <a:alpha val="2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endParaRPr>
            </a:p>
          </p:txBody>
        </p:sp>
      </p:grpSp>
      <p:sp>
        <p:nvSpPr>
          <p:cNvPr id="34" name="Oval 37"/>
          <p:cNvSpPr/>
          <p:nvPr/>
        </p:nvSpPr>
        <p:spPr>
          <a:xfrm>
            <a:off x="8537980" y="4997864"/>
            <a:ext cx="1409080" cy="1400158"/>
          </a:xfrm>
          <a:prstGeom prst="ellipse">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华文宋体" panose="02010600040101010101" charset="-122"/>
              <a:ea typeface="+mn-ea"/>
              <a:cs typeface="+mn-cs"/>
            </a:endParaRPr>
          </a:p>
        </p:txBody>
      </p:sp>
      <p:sp>
        <p:nvSpPr>
          <p:cNvPr id="35" name="Oval 41"/>
          <p:cNvSpPr/>
          <p:nvPr/>
        </p:nvSpPr>
        <p:spPr>
          <a:xfrm>
            <a:off x="9993865" y="3202528"/>
            <a:ext cx="1571160" cy="1571159"/>
          </a:xfrm>
          <a:prstGeom prst="ellipse">
            <a:avLst/>
          </a:prstGeom>
          <a:gradFill>
            <a:gsLst>
              <a:gs pos="0">
                <a:srgbClr val="5B9BD5"/>
              </a:gs>
              <a:gs pos="100000">
                <a:srgbClr val="5B9BD5">
                  <a:lumMod val="75000"/>
                </a:srgbClr>
              </a:gs>
            </a:gsLst>
            <a:lin ang="42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华文宋体" panose="02010600040101010101" charset="-122"/>
              <a:ea typeface="+mn-ea"/>
              <a:cs typeface="+mn-cs"/>
            </a:endParaRPr>
          </a:p>
        </p:txBody>
      </p:sp>
      <p:sp>
        <p:nvSpPr>
          <p:cNvPr id="36" name="矩形 35"/>
          <p:cNvSpPr/>
          <p:nvPr/>
        </p:nvSpPr>
        <p:spPr>
          <a:xfrm>
            <a:off x="6530269" y="3806521"/>
            <a:ext cx="1654041" cy="954107"/>
          </a:xfrm>
          <a:prstGeom prst="rect">
            <a:avLst/>
          </a:prstGeom>
        </p:spPr>
        <p:txBody>
          <a:bodyPr wrap="square">
            <a:spAutoFit/>
          </a:bodyPr>
          <a:lstStyle/>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rPr>
              <a:t>41</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rPr>
              <a:t>个</a:t>
            </a:r>
            <a:endPar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endParaRPr>
          </a:p>
          <a:p>
            <a:pPr algn="ct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rPr>
              <a:t>大类</a:t>
            </a:r>
            <a:endPar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endParaRPr>
          </a:p>
        </p:txBody>
      </p:sp>
      <p:sp>
        <p:nvSpPr>
          <p:cNvPr id="37" name="矩形 36"/>
          <p:cNvSpPr/>
          <p:nvPr/>
        </p:nvSpPr>
        <p:spPr>
          <a:xfrm>
            <a:off x="8402440" y="5209554"/>
            <a:ext cx="1654041" cy="954107"/>
          </a:xfrm>
          <a:prstGeom prst="rect">
            <a:avLst/>
          </a:prstGeom>
        </p:spPr>
        <p:txBody>
          <a:bodyPr wrap="square">
            <a:spAutoFit/>
          </a:bodyPr>
          <a:lstStyle/>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rPr>
              <a:t>207</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rPr>
              <a:t>个</a:t>
            </a:r>
            <a:endPar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endParaRPr>
          </a:p>
          <a:p>
            <a:pPr algn="ct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rPr>
              <a:t>中类</a:t>
            </a:r>
            <a:endPar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endParaRPr>
          </a:p>
        </p:txBody>
      </p:sp>
      <p:sp>
        <p:nvSpPr>
          <p:cNvPr id="38" name="矩形 37"/>
          <p:cNvSpPr/>
          <p:nvPr/>
        </p:nvSpPr>
        <p:spPr>
          <a:xfrm>
            <a:off x="9961604" y="3489131"/>
            <a:ext cx="1654041" cy="954107"/>
          </a:xfrm>
          <a:prstGeom prst="rect">
            <a:avLst/>
          </a:prstGeom>
        </p:spPr>
        <p:txBody>
          <a:bodyPr wrap="square">
            <a:spAutoFit/>
          </a:bodyPr>
          <a:lstStyle/>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rPr>
              <a:t>666</a:t>
            </a: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rPr>
              <a:t>个</a:t>
            </a:r>
            <a:endPar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endParaRPr>
          </a:p>
          <a:p>
            <a:pPr algn="ctr"/>
            <a:r>
              <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rPr>
              <a:t>小类</a:t>
            </a:r>
            <a:endParaRPr lang="zh-CN"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宋体" panose="02010600040101010101" charset="-122"/>
              <a:ea typeface="华文宋体" panose="02010600040101010101" charset="-122"/>
            </a:endParaRPr>
          </a:p>
        </p:txBody>
      </p:sp>
      <p:grpSp>
        <p:nvGrpSpPr>
          <p:cNvPr id="39" name="Group 4"/>
          <p:cNvGrpSpPr/>
          <p:nvPr/>
        </p:nvGrpSpPr>
        <p:grpSpPr>
          <a:xfrm rot="944986">
            <a:off x="9546597" y="2756035"/>
            <a:ext cx="2469004" cy="2463655"/>
            <a:chOff x="4605894" y="2441825"/>
            <a:chExt cx="2491836" cy="2486438"/>
          </a:xfrm>
        </p:grpSpPr>
        <p:sp>
          <p:nvSpPr>
            <p:cNvPr id="40" name="Shape 16"/>
            <p:cNvSpPr/>
            <p:nvPr/>
          </p:nvSpPr>
          <p:spPr>
            <a:xfrm>
              <a:off x="4620467" y="2441825"/>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ysClr val="windowText" lastClr="000000">
                <a:alpha val="5000"/>
              </a:sysClr>
            </a:solidFill>
            <a:ln w="16510">
              <a:no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endParaRPr>
            </a:p>
          </p:txBody>
        </p:sp>
        <p:sp>
          <p:nvSpPr>
            <p:cNvPr id="41" name="Shape 16"/>
            <p:cNvSpPr/>
            <p:nvPr/>
          </p:nvSpPr>
          <p:spPr>
            <a:xfrm>
              <a:off x="4605894" y="2448881"/>
              <a:ext cx="2479333" cy="247938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ysClr val="window" lastClr="FFFFFF">
                <a:alpha val="10000"/>
              </a:sysClr>
            </a:solidFill>
            <a:ln w="38100">
              <a:solidFill>
                <a:sysClr val="windowText" lastClr="000000">
                  <a:alpha val="2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endParaRPr>
            </a:p>
          </p:txBody>
        </p:sp>
      </p:grpSp>
      <p:grpSp>
        <p:nvGrpSpPr>
          <p:cNvPr id="42" name="组合 41"/>
          <p:cNvGrpSpPr/>
          <p:nvPr/>
        </p:nvGrpSpPr>
        <p:grpSpPr>
          <a:xfrm>
            <a:off x="1723001" y="4618585"/>
            <a:ext cx="3871710" cy="584274"/>
            <a:chOff x="1558671" y="1989556"/>
            <a:chExt cx="3871710" cy="584274"/>
          </a:xfrm>
        </p:grpSpPr>
        <p:sp>
          <p:nvSpPr>
            <p:cNvPr id="43" name="矩形: 圆角 2"/>
            <p:cNvSpPr/>
            <p:nvPr/>
          </p:nvSpPr>
          <p:spPr>
            <a:xfrm>
              <a:off x="1558671" y="1989556"/>
              <a:ext cx="3871710" cy="584274"/>
            </a:xfrm>
            <a:prstGeom prst="roundRect">
              <a:avLst>
                <a:gd name="adj" fmla="val 50000"/>
              </a:avLst>
            </a:prstGeom>
            <a:gradFill>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44" name="矩形 43"/>
            <p:cNvSpPr/>
            <p:nvPr/>
          </p:nvSpPr>
          <p:spPr>
            <a:xfrm>
              <a:off x="1929758" y="2050860"/>
              <a:ext cx="3262433"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技术成果产业化能力强</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45" name="组合 44"/>
          <p:cNvGrpSpPr/>
          <p:nvPr/>
        </p:nvGrpSpPr>
        <p:grpSpPr>
          <a:xfrm>
            <a:off x="1723001" y="3878055"/>
            <a:ext cx="3871710" cy="584274"/>
            <a:chOff x="1558671" y="1989556"/>
            <a:chExt cx="3871710" cy="584274"/>
          </a:xfrm>
        </p:grpSpPr>
        <p:sp>
          <p:nvSpPr>
            <p:cNvPr id="46" name="矩形: 圆角 5"/>
            <p:cNvSpPr/>
            <p:nvPr/>
          </p:nvSpPr>
          <p:spPr>
            <a:xfrm>
              <a:off x="1558671" y="1989556"/>
              <a:ext cx="3871710" cy="584274"/>
            </a:xfrm>
            <a:prstGeom prst="roundRect">
              <a:avLst>
                <a:gd name="adj" fmla="val 50000"/>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charset="-122"/>
                <a:ea typeface="微软雅黑" panose="020B0503020204020204" charset="-122"/>
              </a:endParaRPr>
            </a:p>
          </p:txBody>
        </p:sp>
        <p:sp>
          <p:nvSpPr>
            <p:cNvPr id="47" name="矩形 46"/>
            <p:cNvSpPr/>
            <p:nvPr/>
          </p:nvSpPr>
          <p:spPr>
            <a:xfrm>
              <a:off x="1889809" y="2018691"/>
              <a:ext cx="3342333" cy="461665"/>
            </a:xfrm>
            <a:prstGeom prst="rect">
              <a:avLst/>
            </a:prstGeom>
          </p:spPr>
          <p:txBody>
            <a:bodyPr wrap="squar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产业配套能力强</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grpSp>
        <p:nvGrpSpPr>
          <p:cNvPr id="48" name="组合 47"/>
          <p:cNvGrpSpPr/>
          <p:nvPr/>
        </p:nvGrpSpPr>
        <p:grpSpPr>
          <a:xfrm>
            <a:off x="839456" y="5355185"/>
            <a:ext cx="5638800" cy="584274"/>
            <a:chOff x="675126" y="1989556"/>
            <a:chExt cx="5638800" cy="584274"/>
          </a:xfrm>
        </p:grpSpPr>
        <p:sp>
          <p:nvSpPr>
            <p:cNvPr id="49" name="矩形: 圆角 8"/>
            <p:cNvSpPr/>
            <p:nvPr/>
          </p:nvSpPr>
          <p:spPr>
            <a:xfrm>
              <a:off x="675126" y="1989556"/>
              <a:ext cx="5638800" cy="584274"/>
            </a:xfrm>
            <a:prstGeom prst="roundRect">
              <a:avLst>
                <a:gd name="adj" fmla="val 50000"/>
              </a:avLst>
            </a:prstGeom>
            <a:gradFill>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0" name="矩形 49"/>
            <p:cNvSpPr/>
            <p:nvPr/>
          </p:nvSpPr>
          <p:spPr>
            <a:xfrm>
              <a:off x="786091" y="2050860"/>
              <a:ext cx="5416869" cy="461665"/>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大规模生产能力可以有效分摊研发费用</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childTnLst>
                          </p:cTn>
                        </p:par>
                        <p:par>
                          <p:cTn id="54" fill="hold">
                            <p:stCondLst>
                              <p:cond delay="2000"/>
                            </p:stCondLst>
                            <p:childTnLst>
                              <p:par>
                                <p:cTn id="55" presetID="22" presetClass="entr" presetSubtype="8" fill="hold"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 calcmode="lin" valueType="num">
                                      <p:cBhvr>
                                        <p:cTn id="65" dur="500" fill="hold"/>
                                        <p:tgtEl>
                                          <p:spTgt spid="35"/>
                                        </p:tgtEl>
                                        <p:attrNameLst>
                                          <p:attrName>ppt_w</p:attrName>
                                        </p:attrNameLst>
                                      </p:cBhvr>
                                      <p:tavLst>
                                        <p:tav tm="0">
                                          <p:val>
                                            <p:fltVal val="0"/>
                                          </p:val>
                                        </p:tav>
                                        <p:tav tm="100000">
                                          <p:val>
                                            <p:strVal val="#ppt_w"/>
                                          </p:val>
                                        </p:tav>
                                      </p:tavLst>
                                    </p:anim>
                                    <p:anim calcmode="lin" valueType="num">
                                      <p:cBhvr>
                                        <p:cTn id="66" dur="500" fill="hold"/>
                                        <p:tgtEl>
                                          <p:spTgt spid="35"/>
                                        </p:tgtEl>
                                        <p:attrNameLst>
                                          <p:attrName>ppt_h</p:attrName>
                                        </p:attrNameLst>
                                      </p:cBhvr>
                                      <p:tavLst>
                                        <p:tav tm="0">
                                          <p:val>
                                            <p:fltVal val="0"/>
                                          </p:val>
                                        </p:tav>
                                        <p:tav tm="100000">
                                          <p:val>
                                            <p:strVal val="#ppt_h"/>
                                          </p:val>
                                        </p:tav>
                                      </p:tavLst>
                                    </p:anim>
                                    <p:animEffect transition="in" filter="fade">
                                      <p:cBhvr>
                                        <p:cTn id="67" dur="500"/>
                                        <p:tgtEl>
                                          <p:spTgt spid="35"/>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fltVal val="0"/>
                                          </p:val>
                                        </p:tav>
                                        <p:tav tm="100000">
                                          <p:val>
                                            <p:strVal val="#ppt_w"/>
                                          </p:val>
                                        </p:tav>
                                      </p:tavLst>
                                    </p:anim>
                                    <p:anim calcmode="lin" valueType="num">
                                      <p:cBhvr>
                                        <p:cTn id="71" dur="500" fill="hold"/>
                                        <p:tgtEl>
                                          <p:spTgt spid="34"/>
                                        </p:tgtEl>
                                        <p:attrNameLst>
                                          <p:attrName>ppt_h</p:attrName>
                                        </p:attrNameLst>
                                      </p:cBhvr>
                                      <p:tavLst>
                                        <p:tav tm="0">
                                          <p:val>
                                            <p:fltVal val="0"/>
                                          </p:val>
                                        </p:tav>
                                        <p:tav tm="100000">
                                          <p:val>
                                            <p:strVal val="#ppt_h"/>
                                          </p:val>
                                        </p:tav>
                                      </p:tavLst>
                                    </p:anim>
                                    <p:animEffect transition="in" filter="fade">
                                      <p:cBhvr>
                                        <p:cTn id="72" dur="500"/>
                                        <p:tgtEl>
                                          <p:spTgt spid="34"/>
                                        </p:tgtEl>
                                      </p:cBhvr>
                                    </p:animEffect>
                                  </p:childTnLst>
                                </p:cTn>
                              </p:par>
                              <p:par>
                                <p:cTn id="73" presetID="12" presetClass="entr" presetSubtype="8"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p:tgtEl>
                                          <p:spTgt spid="27"/>
                                        </p:tgtEl>
                                        <p:attrNameLst>
                                          <p:attrName>ppt_x</p:attrName>
                                        </p:attrNameLst>
                                      </p:cBhvr>
                                      <p:tavLst>
                                        <p:tav tm="0">
                                          <p:val>
                                            <p:strVal val="#ppt_x-#ppt_w*1.125000"/>
                                          </p:val>
                                        </p:tav>
                                        <p:tav tm="100000">
                                          <p:val>
                                            <p:strVal val="#ppt_x"/>
                                          </p:val>
                                        </p:tav>
                                      </p:tavLst>
                                    </p:anim>
                                    <p:animEffect transition="in" filter="wipe(right)">
                                      <p:cBhvr>
                                        <p:cTn id="76" dur="500"/>
                                        <p:tgtEl>
                                          <p:spTgt spid="27"/>
                                        </p:tgtEl>
                                      </p:cBhvr>
                                    </p:animEffect>
                                  </p:childTnLst>
                                </p:cTn>
                              </p:par>
                              <p:par>
                                <p:cTn id="77" presetID="12" presetClass="entr" presetSubtype="8"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p:tgtEl>
                                          <p:spTgt spid="31"/>
                                        </p:tgtEl>
                                        <p:attrNameLst>
                                          <p:attrName>ppt_x</p:attrName>
                                        </p:attrNameLst>
                                      </p:cBhvr>
                                      <p:tavLst>
                                        <p:tav tm="0">
                                          <p:val>
                                            <p:strVal val="#ppt_x-#ppt_w*1.125000"/>
                                          </p:val>
                                        </p:tav>
                                        <p:tav tm="100000">
                                          <p:val>
                                            <p:strVal val="#ppt_x"/>
                                          </p:val>
                                        </p:tav>
                                      </p:tavLst>
                                    </p:anim>
                                    <p:animEffect transition="in" filter="wipe(right)">
                                      <p:cBhvr>
                                        <p:cTn id="80" dur="500"/>
                                        <p:tgtEl>
                                          <p:spTgt spid="3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dissolve">
                                      <p:cBhvr>
                                        <p:cTn id="83" dur="500"/>
                                        <p:tgtEl>
                                          <p:spTgt spid="36"/>
                                        </p:tgtEl>
                                      </p:cBhvr>
                                    </p:animEffect>
                                  </p:childTnLst>
                                </p:cTn>
                              </p:par>
                              <p:par>
                                <p:cTn id="84" presetID="8" presetClass="emph" presetSubtype="0" fill="hold" nodeType="withEffect">
                                  <p:stCondLst>
                                    <p:cond delay="0"/>
                                  </p:stCondLst>
                                  <p:childTnLst>
                                    <p:animRot by="5400000">
                                      <p:cBhvr>
                                        <p:cTn id="85" dur="1000" fill="hold"/>
                                        <p:tgtEl>
                                          <p:spTgt spid="31"/>
                                        </p:tgtEl>
                                        <p:attrNameLst>
                                          <p:attrName>r</p:attrName>
                                        </p:attrNameLst>
                                      </p:cBhvr>
                                    </p:animRot>
                                  </p:childTnLst>
                                </p:cTn>
                              </p:par>
                              <p:par>
                                <p:cTn id="86" presetID="9" presetClass="entr" presetSubtype="0"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dissolve">
                                      <p:cBhvr>
                                        <p:cTn id="88" dur="500"/>
                                        <p:tgtEl>
                                          <p:spTgt spid="37"/>
                                        </p:tgtEl>
                                      </p:cBhvr>
                                    </p:animEffect>
                                  </p:childTnLst>
                                </p:cTn>
                              </p:par>
                              <p:par>
                                <p:cTn id="89" presetID="8" presetClass="emph" presetSubtype="0" fill="hold" nodeType="withEffect">
                                  <p:stCondLst>
                                    <p:cond delay="0"/>
                                  </p:stCondLst>
                                  <p:childTnLst>
                                    <p:animRot by="5400000">
                                      <p:cBhvr>
                                        <p:cTn id="90" dur="1000" fill="hold"/>
                                        <p:tgtEl>
                                          <p:spTgt spid="27"/>
                                        </p:tgtEl>
                                        <p:attrNameLst>
                                          <p:attrName>r</p:attrName>
                                        </p:attrNameLst>
                                      </p:cBhvr>
                                    </p:animRot>
                                  </p:childTnLst>
                                </p:cTn>
                              </p:par>
                              <p:par>
                                <p:cTn id="91" presetID="9"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dissolve">
                                      <p:cBhvr>
                                        <p:cTn id="93" dur="500"/>
                                        <p:tgtEl>
                                          <p:spTgt spid="38"/>
                                        </p:tgtEl>
                                      </p:cBhvr>
                                    </p:animEffect>
                                  </p:childTnLst>
                                </p:cTn>
                              </p:par>
                              <p:par>
                                <p:cTn id="94" presetID="12" presetClass="entr" presetSubtype="8"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additive="base">
                                        <p:cTn id="96" dur="500"/>
                                        <p:tgtEl>
                                          <p:spTgt spid="39"/>
                                        </p:tgtEl>
                                        <p:attrNameLst>
                                          <p:attrName>ppt_x</p:attrName>
                                        </p:attrNameLst>
                                      </p:cBhvr>
                                      <p:tavLst>
                                        <p:tav tm="0">
                                          <p:val>
                                            <p:strVal val="#ppt_x-#ppt_w*1.125000"/>
                                          </p:val>
                                        </p:tav>
                                        <p:tav tm="100000">
                                          <p:val>
                                            <p:strVal val="#ppt_x"/>
                                          </p:val>
                                        </p:tav>
                                      </p:tavLst>
                                    </p:anim>
                                    <p:animEffect transition="in" filter="wipe(right)">
                                      <p:cBhvr>
                                        <p:cTn id="97" dur="500"/>
                                        <p:tgtEl>
                                          <p:spTgt spid="39"/>
                                        </p:tgtEl>
                                      </p:cBhvr>
                                    </p:animEffect>
                                  </p:childTnLst>
                                </p:cTn>
                              </p:par>
                              <p:par>
                                <p:cTn id="98" presetID="8" presetClass="emph" presetSubtype="0" fill="hold" nodeType="withEffect">
                                  <p:stCondLst>
                                    <p:cond delay="0"/>
                                  </p:stCondLst>
                                  <p:childTnLst>
                                    <p:animRot by="5400000">
                                      <p:cBhvr>
                                        <p:cTn id="99" dur="1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2" grpId="0" animBg="1"/>
      <p:bldP spid="15" grpId="0"/>
      <p:bldP spid="16" grpId="0"/>
      <p:bldP spid="17" grpId="0"/>
      <p:bldP spid="18" grpId="0"/>
      <p:bldP spid="19" grpId="0" animBg="1"/>
      <p:bldP spid="22" grpId="0"/>
      <p:bldP spid="23" grpId="0"/>
      <p:bldP spid="30" grpId="0" bldLvl="0" animBg="1"/>
      <p:bldP spid="34" grpId="0" bldLvl="0" animBg="1"/>
      <p:bldP spid="35" grpId="0" bldLvl="0" animBg="1"/>
      <p:bldP spid="36" grpId="0"/>
      <p:bldP spid="37" grpId="0"/>
      <p:bldP spid="38" grpId="0"/>
    </p:bldLst>
  </p:timing>
</p:sld>
</file>

<file path=ppt/tags/tag1.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0.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00.xml><?xml version="1.0" encoding="utf-8"?>
<p:tagLst xmlns:p="http://schemas.openxmlformats.org/presentationml/2006/main">
  <p:tag name="KSO_WM_DIAGRAM_VIRTUALLY_FRAME" val="{&quot;height&quot;:310.0873228346457,&quot;left&quot;:46.8,&quot;top&quot;:176.75,&quot;width&quot;:770.7125984251968}"/>
</p:tagLst>
</file>

<file path=ppt/tags/tag101.xml><?xml version="1.0" encoding="utf-8"?>
<p:tagLst xmlns:p="http://schemas.openxmlformats.org/presentationml/2006/main">
  <p:tag name="KSO_WM_DIAGRAM_VIRTUALLY_FRAME" val="{&quot;height&quot;:310.0873228346457,&quot;left&quot;:46.8,&quot;top&quot;:176.75,&quot;width&quot;:770.7125984251968}"/>
</p:tagLst>
</file>

<file path=ppt/tags/tag102.xml><?xml version="1.0" encoding="utf-8"?>
<p:tagLst xmlns:p="http://schemas.openxmlformats.org/presentationml/2006/main">
  <p:tag name="KSO_WM_DIAGRAM_VIRTUALLY_FRAME" val="{&quot;height&quot;:310.0873228346457,&quot;left&quot;:46.8,&quot;top&quot;:176.75,&quot;width&quot;:770.7125984251968}"/>
</p:tagLst>
</file>

<file path=ppt/tags/tag103.xml><?xml version="1.0" encoding="utf-8"?>
<p:tagLst xmlns:p="http://schemas.openxmlformats.org/presentationml/2006/main">
  <p:tag name="PA" val="v5.2.4"/>
</p:tagLst>
</file>

<file path=ppt/tags/tag10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1307_2*l_h_f*1_1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244.34015935462293,&quot;left&quot;:-215.29998779296866,&quot;top&quot;:71.54936820443217,&quot;width&quot;:1104.79997558593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 name="KSO_WM_DIAGRAM_USE_COLOR_VALUE" val="{&quot;color_scheme&quot;:1,&quot;color_type&quot;:1,&quot;theme_color_indexes&quot;:[5,6,5,6,5,6]}"/>
</p:tagLst>
</file>

<file path=ppt/tags/tag10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1307_2*l_h_f*1_2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244.34015935462293,&quot;left&quot;:-215.29998779296866,&quot;top&quot;:71.54936820443217,&quot;width&quot;:1104.79997558593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6,&quot;transparency&quot;:0},&quot;type&quot;:1},&quot;shadow&quot;:{&quot;brightness&quot;:0,&quot;colorType&quot;:1,&quot;foreColorIndex&quot;:6,&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6"/>
  <p:tag name="KSO_WM_DIAGRAM_USE_COLOR_VALUE" val="{&quot;color_scheme&quot;:1,&quot;color_type&quot;:1,&quot;theme_color_indexes&quot;:[5,6,5,6,5,6]}"/>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ID" val="diagram20231307_2*l_h_i*1_1_1"/>
  <p:tag name="KSO_WM_TEMPLATE_CATEGORY" val="diagram"/>
  <p:tag name="KSO_WM_TEMPLATE_INDEX" val="20231307"/>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244.34015935462293,&quot;left&quot;:-215.29998779296866,&quot;top&quot;:71.54936820443217,&quot;width&quot;:1104.79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ID" val="diagram20231307_2*l_h_i*1_2_1"/>
  <p:tag name="KSO_WM_TEMPLATE_CATEGORY" val="diagram"/>
  <p:tag name="KSO_WM_TEMPLATE_INDEX" val="20231307"/>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244.34015935462293,&quot;left&quot;:-215.29998779296866,&quot;top&quot;:71.54936820443217,&quot;width&quot;:1104.79997558593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2"/>
  <p:tag name="KSO_WM_UNIT_FILL_TYPE" val="1"/>
  <p:tag name="KSO_WM_UNIT_FILL_FORE_SCHEMECOLOR_INDEX" val="6"/>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10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1307_2*l_h_f*1_3_1"/>
  <p:tag name="KSO_WM_TEMPLATE_CATEGORY" val="diagram"/>
  <p:tag name="KSO_WM_TEMPLATE_INDEX" val="20231307"/>
  <p:tag name="KSO_WM_UNIT_LAYERLEVEL" val="1_1_1"/>
  <p:tag name="KSO_WM_TAG_VERSION" val="3.0"/>
  <p:tag name="KSO_WM_DIAGRAM_VERSION" val="3"/>
  <p:tag name="KSO_WM_DIAGRAM_COLOR_TEXT_CAN_REMOVE" val="n"/>
  <p:tag name="KSO_WM_UNIT_VALUE" val="90"/>
  <p:tag name="KSO_WM_DIAGRAM_MAX_ITEMCNT" val="6"/>
  <p:tag name="KSO_WM_DIAGRAM_MIN_ITEMCNT" val="2"/>
  <p:tag name="KSO_WM_DIAGRAM_VIRTUALLY_FRAME" val="{&quot;height&quot;:244.34015935462293,&quot;left&quot;:-215.29998779296866,&quot;top&quot;:71.54936820443217,&quot;width&quot;:1104.79997558593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DIAGRAM_COLOR_TRICK" val="2"/>
  <p:tag name="KSO_WM_UNIT_FILL_FORE_SCHEMECOLOR_INDEX" val="14"/>
  <p:tag name="KSO_WM_UNIT_FILL_FORE_SCHEMECOLOR_INDEX_BRIGHTNESS" val="0"/>
  <p:tag name="KSO_WM_UNIT_TEXT_FILL_TYPE" val="1"/>
  <p:tag name="KSO_WM_UNIT_PRESET_TEXT" val="单击此处输入你的正文，文字是您思想的提炼，为了最终演示发布的良好效果。"/>
  <p:tag name="KSO_WM_UNIT_LINE_FORE_SCHEMECOLOR_INDEX" val="5"/>
  <p:tag name="KSO_WM_DIAGRAM_USE_COLOR_VALUE" val="{&quot;color_scheme&quot;:1,&quot;color_type&quot;:1,&quot;theme_color_indexes&quot;:[5,6,5,6,5,6]}"/>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ID" val="diagram20231307_2*l_h_i*1_3_1"/>
  <p:tag name="KSO_WM_TEMPLATE_CATEGORY" val="diagram"/>
  <p:tag name="KSO_WM_TEMPLATE_INDEX" val="20231307"/>
  <p:tag name="KSO_WM_UNIT_LAYERLEVEL" val="1_1_1"/>
  <p:tag name="KSO_WM_TAG_VERSION" val="3.0"/>
  <p:tag name="KSO_WM_DIAGRAM_VERSION" val="3"/>
  <p:tag name="KSO_WM_DIAGRAM_COLOR_TEXT_CAN_REMOVE" val="n"/>
  <p:tag name="KSO_WM_DIAGRAM_MAX_ITEMCNT" val="6"/>
  <p:tag name="KSO_WM_DIAGRAM_MIN_ITEMCNT" val="2"/>
  <p:tag name="KSO_WM_DIAGRAM_VIRTUALLY_FRAME" val="{&quot;height&quot;:244.34015935462293,&quot;left&quot;:-215.29998779296866,&quot;top&quot;:71.54936820443217,&quot;width&quot;:1104.7999755859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11.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10.xml><?xml version="1.0" encoding="utf-8"?>
<p:tagLst xmlns:p="http://schemas.openxmlformats.org/presentationml/2006/main">
  <p:tag name="KSO_WM_SLIDE_ID" val="diagram20231439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1439"/>
  <p:tag name="KSO_WM_SPECIAL_SOURCE" val="bdnull"/>
  <p:tag name="KSO_WM_SLIDE_TYPE" val="text"/>
  <p:tag name="KSO_WM_SLIDE_SUBTYPE" val="diag"/>
  <p:tag name="KSO_WM_SLIDE_SIZE" val="849.5*327.05"/>
  <p:tag name="KSO_WM_SLIDE_POSITION" val="55.5*150.85"/>
  <p:tag name="KSO_WM_DIAGRAM_GROUP_CODE" val="l1-1"/>
  <p:tag name="KSO_WM_SLIDE_DIAGTYPE" val="l"/>
  <p:tag name="KSO_WM_SLIDE_LAYOUT" val="a_l"/>
  <p:tag name="KSO_WM_SLIDE_LAYOUT_CNT" val="1_1"/>
  <p:tag name="RESOURCE_RECORD_KEY" val="{&quot;65&quot;:[20231439],&quot;70&quot;:[3315857]}"/>
</p:tagLst>
</file>

<file path=ppt/tags/tag111.xml><?xml version="1.0" encoding="utf-8"?>
<p:tagLst xmlns:p="http://schemas.openxmlformats.org/presentationml/2006/main">
  <p:tag name="KSO_WM_DIAGRAM_VIRTUALLY_FRAME" val="{&quot;height&quot;:325.56519685039365,&quot;left&quot;:52,&quot;top&quot;:123.21740157480315,&quot;width&quot;:855}"/>
</p:tagLst>
</file>

<file path=ppt/tags/tag112.xml><?xml version="1.0" encoding="utf-8"?>
<p:tagLst xmlns:p="http://schemas.openxmlformats.org/presentationml/2006/main">
  <p:tag name="KSO_WM_DIAGRAM_VIRTUALLY_FRAME" val="{&quot;height&quot;:325.56519685039365,&quot;left&quot;:52,&quot;top&quot;:123.21740157480315,&quot;width&quot;:855}"/>
</p:tagLst>
</file>

<file path=ppt/tags/tag113.xml><?xml version="1.0" encoding="utf-8"?>
<p:tagLst xmlns:p="http://schemas.openxmlformats.org/presentationml/2006/main">
  <p:tag name="KSO_WM_DIAGRAM_VIRTUALLY_FRAME" val="{&quot;height&quot;:325.56519685039365,&quot;left&quot;:52,&quot;top&quot;:123.21740157480315,&quot;width&quot;:855}"/>
</p:tagLst>
</file>

<file path=ppt/tags/tag114.xml><?xml version="1.0" encoding="utf-8"?>
<p:tagLst xmlns:p="http://schemas.openxmlformats.org/presentationml/2006/main">
  <p:tag name="KSO_WM_DIAGRAM_VIRTUALLY_FRAME" val="{&quot;height&quot;:325.56519685039365,&quot;left&quot;:52,&quot;top&quot;:123.21740157480315,&quot;width&quot;:855}"/>
</p:tagLst>
</file>

<file path=ppt/tags/tag115.xml><?xml version="1.0" encoding="utf-8"?>
<p:tagLst xmlns:p="http://schemas.openxmlformats.org/presentationml/2006/main">
  <p:tag name="KSO_WM_DIAGRAM_VIRTUALLY_FRAME" val="{&quot;height&quot;:325.56519685039365,&quot;left&quot;:52,&quot;top&quot;:123.21740157480315,&quot;width&quot;:855}"/>
</p:tagLst>
</file>

<file path=ppt/tags/tag116.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17.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18.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19.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20.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1.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2.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3.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4.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5.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6.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7.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8.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29.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3.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30.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31.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32.xml><?xml version="1.0" encoding="utf-8"?>
<p:tagLst xmlns:p="http://schemas.openxmlformats.org/presentationml/2006/main">
  <p:tag name="KSO_WM_DIAGRAM_VIRTUALLY_FRAME" val="{&quot;height&quot;:205.14716535433072,&quot;left&quot;:367.20677165354334,&quot;top&quot;:121.79740157480315,&quot;width&quot;:556.3218897637795}"/>
</p:tagLst>
</file>

<file path=ppt/tags/tag133.xml><?xml version="1.0" encoding="utf-8"?>
<p:tagLst xmlns:p="http://schemas.openxmlformats.org/presentationml/2006/main">
  <p:tag name="KSO_WM_DIAGRAM_VIRTUALLY_FRAME" val="{&quot;height&quot;:325.56519685039365,&quot;left&quot;:52,&quot;top&quot;:123.21740157480315,&quot;width&quot;:855}"/>
</p:tagLst>
</file>

<file path=ppt/tags/tag134.xml><?xml version="1.0" encoding="utf-8"?>
<p:tagLst xmlns:p="http://schemas.openxmlformats.org/presentationml/2006/main">
  <p:tag name="KSO_WM_DIAGRAM_VIRTUALLY_FRAME" val="{&quot;height&quot;:325.56519685039365,&quot;left&quot;:52,&quot;top&quot;:123.21740157480315,&quot;width&quot;:855}"/>
</p:tagLst>
</file>

<file path=ppt/tags/tag135.xml><?xml version="1.0" encoding="utf-8"?>
<p:tagLst xmlns:p="http://schemas.openxmlformats.org/presentationml/2006/main">
  <p:tag name="KSO_WM_DIAGRAM_VIRTUALLY_FRAME" val="{&quot;height&quot;:325.56519685039365,&quot;left&quot;:52,&quot;top&quot;:123.21740157480315,&quot;width&quot;:855}"/>
</p:tagLst>
</file>

<file path=ppt/tags/tag136.xml><?xml version="1.0" encoding="utf-8"?>
<p:tagLst xmlns:p="http://schemas.openxmlformats.org/presentationml/2006/main">
  <p:tag name="KSO_WM_DIAGRAM_VIRTUALLY_FRAME" val="{&quot;height&quot;:325.56519685039365,&quot;left&quot;:52,&quot;top&quot;:123.21740157480315,&quot;width&quot;:855}"/>
</p:tagLst>
</file>

<file path=ppt/tags/tag137.xml><?xml version="1.0" encoding="utf-8"?>
<p:tagLst xmlns:p="http://schemas.openxmlformats.org/presentationml/2006/main">
  <p:tag name="KSO_WM_DIAGRAM_VIRTUALLY_FRAME" val="{&quot;height&quot;:325.56519685039365,&quot;left&quot;:52,&quot;top&quot;:123.21740157480315,&quot;width&quot;:855}"/>
</p:tagLst>
</file>

<file path=ppt/tags/tag138.xml><?xml version="1.0" encoding="utf-8"?>
<p:tagLst xmlns:p="http://schemas.openxmlformats.org/presentationml/2006/main">
  <p:tag name="KSO_WM_DIAGRAM_VIRTUALLY_FRAME" val="{&quot;height&quot;:325.56519685039365,&quot;left&quot;:52,&quot;top&quot;:123.21740157480315,&quot;width&quot;:855}"/>
</p:tagLst>
</file>

<file path=ppt/tags/tag139.xml><?xml version="1.0" encoding="utf-8"?>
<p:tagLst xmlns:p="http://schemas.openxmlformats.org/presentationml/2006/main">
  <p:tag name="KSO_WM_DIAGRAM_VIRTUALLY_FRAME" val="{&quot;height&quot;:325.56519685039365,&quot;left&quot;:52,&quot;top&quot;:123.21740157480315,&quot;width&quot;:855}"/>
</p:tagLst>
</file>

<file path=ppt/tags/tag14.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40.xml><?xml version="1.0" encoding="utf-8"?>
<p:tagLst xmlns:p="http://schemas.openxmlformats.org/presentationml/2006/main">
  <p:tag name="KSO_WM_DIAGRAM_VIRTUALLY_FRAME" val="{&quot;height&quot;:325.56519685039365,&quot;left&quot;:52,&quot;top&quot;:123.21740157480315,&quot;width&quot;:855}"/>
</p:tagLst>
</file>

<file path=ppt/tags/tag141.xml><?xml version="1.0" encoding="utf-8"?>
<p:tagLst xmlns:p="http://schemas.openxmlformats.org/presentationml/2006/main">
  <p:tag name="KSO_WM_DIAGRAM_VIRTUALLY_FRAME" val="{&quot;height&quot;:325.56519685039365,&quot;left&quot;:52,&quot;top&quot;:123.21740157480315,&quot;width&quot;:855}"/>
</p:tagLst>
</file>

<file path=ppt/tags/tag142.xml><?xml version="1.0" encoding="utf-8"?>
<p:tagLst xmlns:p="http://schemas.openxmlformats.org/presentationml/2006/main">
  <p:tag name="KSO_WM_DIAGRAM_VIRTUALLY_FRAME" val="{&quot;height&quot;:325.56519685039365,&quot;left&quot;:52,&quot;top&quot;:123.21740157480315,&quot;width&quot;:855}"/>
</p:tagLst>
</file>

<file path=ppt/tags/tag143.xml><?xml version="1.0" encoding="utf-8"?>
<p:tagLst xmlns:p="http://schemas.openxmlformats.org/presentationml/2006/main">
  <p:tag name="KSO_WM_DIAGRAM_VIRTUALLY_FRAME" val="{&quot;height&quot;:325.56519685039365,&quot;left&quot;:52,&quot;top&quot;:123.21740157480315,&quot;width&quot;:855}"/>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1_1"/>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gradient&quot;:[{&quot;brightness&quot;:0.9100000262260437,&quot;colorType&quot;:1,&quot;foreColorIndex&quot;:5,&quot;pos&quot;:0.6000000238418579,&quot;transparency&quot;:0},{&quot;brightness&quot;:0.69999998807907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1_3"/>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gradient&quot;:[{&quot;brightness&quot;:0.8700000047683716,&quot;colorType&quot;:1,&quot;foreColorIndex&quot;:5,&quot;pos&quot;:0.6000000238418579,&quot;transparency&quot;:0},{&quot;brightness&quot;:0.8299999833106995,&quot;colorType&quot;:1,&quot;foreColorIndex&quot;:5,&quot;pos&quot;:1,&quot;transparency&quot;:0}],&quot;type&quot;:3},&quot;glow&quot;:{&quot;colorType&quot;:0},&quot;line&quot;:{&quot;type&quot;:0},&quot;shadow&quot;:{&quot;brightness&quot;:0.4000000059604645,&quot;colorType&quot;:1,&quot;foreColorIndex&quot;:5,&quot;transparency&quot;:0.649999976158142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1_5"/>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1_4"/>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48.xml><?xml version="1.0" encoding="utf-8"?>
<p:tagLst xmlns:p="http://schemas.openxmlformats.org/presentationml/2006/main">
  <p:tag name="KSO_WM_UNIT_VALUE" val="120*120"/>
  <p:tag name="KSO_WM_UNIT_HIGHLIGHT" val="0"/>
  <p:tag name="KSO_WM_UNIT_COMPATIBLE" val="0"/>
  <p:tag name="KSO_WM_UNIT_DIAGRAM_ISNUMVISUAL" val="0"/>
  <p:tag name="KSO_WM_UNIT_DIAGRAM_ISREFERUNIT" val="0"/>
  <p:tag name="KSO_WM_DIAGRAM_GROUP_CODE" val="l1-1"/>
  <p:tag name="KSO_WM_UNIT_ID" val="diagram20234404_1*l_h_x*1_1_1"/>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TYPE" val="1"/>
  <p:tag name="KSO_WM_UNIT_USESOURCEFORMAT_APPLY" val="1"/>
</p:tagLst>
</file>

<file path=ppt/tags/tag149.xml><?xml version="1.0" encoding="utf-8"?>
<p:tagLst xmlns:p="http://schemas.openxmlformats.org/presentationml/2006/main">
  <p:tag name="KSO_WM_UNIT_SUBTYPE" val="d"/>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4404_1*l_h_i*1_1_2"/>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ART 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5.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5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4404_1*l_h_f*1_1_1"/>
  <p:tag name="KSO_WM_TEMPLATE_CATEGORY" val="diagram"/>
  <p:tag name="KSO_WM_TEMPLATE_INDEX" val="20234404"/>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的阐述观点"/>
  <p:tag name="KSO_WM_UNIT_USESOURCEFORMAT_APPLY"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3_1"/>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gradient&quot;:[{&quot;brightness&quot;:0.9100000262260437,&quot;colorType&quot;:1,&quot;foreColorIndex&quot;:5,&quot;pos&quot;:0.6000000238418579,&quot;transparency&quot;:0},{&quot;brightness&quot;:0.69999998807907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3_3"/>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gradient&quot;:[{&quot;brightness&quot;:0.8700000047683716,&quot;colorType&quot;:1,&quot;foreColorIndex&quot;:5,&quot;pos&quot;:0.6000000238418579,&quot;transparency&quot;:0},{&quot;brightness&quot;:0.8299999833106995,&quot;colorType&quot;:1,&quot;foreColorIndex&quot;:5,&quot;pos&quot;:1,&quot;transparency&quot;:0}],&quot;type&quot;:3},&quot;glow&quot;:{&quot;colorType&quot;:0},&quot;line&quot;:{&quot;type&quot;:0},&quot;shadow&quot;:{&quot;brightness&quot;:0.4000000059604645,&quot;colorType&quot;:1,&quot;foreColorIndex&quot;:5,&quot;transparency&quot;:0.649999976158142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13"/>
  <p:tag name="KSO_WM_UNIT_TEXT_FILL_TYPE" val="1"/>
  <p:tag name="KSO_WM_UNIT_USESOURCEFORMAT_APPLY"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3_5"/>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3_4"/>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55.xml><?xml version="1.0" encoding="utf-8"?>
<p:tagLst xmlns:p="http://schemas.openxmlformats.org/presentationml/2006/main">
  <p:tag name="KSO_WM_UNIT_SUBTYPE" val="d"/>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4404_1*l_h_i*1_3_2"/>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ART 03"/>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5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4404_1*l_h_f*1_3_1"/>
  <p:tag name="KSO_WM_TEMPLATE_CATEGORY" val="diagram"/>
  <p:tag name="KSO_WM_TEMPLATE_INDEX" val="20234404"/>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的阐述观点"/>
  <p:tag name="KSO_WM_UNIT_USESOURCEFORMAT_APPLY" val="1"/>
</p:tagLst>
</file>

<file path=ppt/tags/tag157.xml><?xml version="1.0" encoding="utf-8"?>
<p:tagLst xmlns:p="http://schemas.openxmlformats.org/presentationml/2006/main">
  <p:tag name="KSO_WM_UNIT_VALUE" val="61*61"/>
  <p:tag name="KSO_WM_UNIT_HIGHLIGHT" val="0"/>
  <p:tag name="KSO_WM_UNIT_COMPATIBLE" val="0"/>
  <p:tag name="KSO_WM_UNIT_DIAGRAM_ISNUMVISUAL" val="0"/>
  <p:tag name="KSO_WM_UNIT_DIAGRAM_ISREFERUNIT" val="0"/>
  <p:tag name="KSO_WM_DIAGRAM_GROUP_CODE" val="l1-1"/>
  <p:tag name="KSO_WM_UNIT_ID" val="diagram20234404_1*l_h_x*1_3_1"/>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TYPE" val="1"/>
  <p:tag name="KSO_WM_UNIT_USESOURCEFORMAT_APPLY"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2_1"/>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gradient&quot;:[{&quot;brightness&quot;:0.9100000262260437,&quot;colorType&quot;:1,&quot;foreColorIndex&quot;:5,&quot;pos&quot;:0.6000000238418579,&quot;transparency&quot;:0},{&quot;brightness&quot;:0.69999998807907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2_3"/>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gradient&quot;:[{&quot;brightness&quot;:0.8700000047683716,&quot;colorType&quot;:1,&quot;foreColorIndex&quot;:5,&quot;pos&quot;:0.6000000238418579,&quot;transparency&quot;:0},{&quot;brightness&quot;:0.8299999833106995,&quot;colorType&quot;:1,&quot;foreColorIndex&quot;:5,&quot;pos&quot;:1,&quot;transparency&quot;:0}],&quot;type&quot;:3},&quot;glow&quot;:{&quot;colorType&quot;:0},&quot;line&quot;:{&quot;type&quot;:0},&quot;shadow&quot;:{&quot;brightness&quot;:0.4000000059604645,&quot;colorType&quot;:1,&quot;foreColorIndex&quot;:5,&quot;transparency&quot;:0.649999976158142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13"/>
  <p:tag name="KSO_WM_UNIT_TEXT_FILL_TYPE" val="1"/>
  <p:tag name="KSO_WM_UNIT_USESOURCEFORMAT_APPLY" val="1"/>
</p:tagLst>
</file>

<file path=ppt/tags/tag16.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2_5"/>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404_1*l_h_i*1_2_4"/>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162.xml><?xml version="1.0" encoding="utf-8"?>
<p:tagLst xmlns:p="http://schemas.openxmlformats.org/presentationml/2006/main">
  <p:tag name="KSO_WM_UNIT_VALUE" val="120*120"/>
  <p:tag name="KSO_WM_UNIT_HIGHLIGHT" val="0"/>
  <p:tag name="KSO_WM_UNIT_COMPATIBLE" val="0"/>
  <p:tag name="KSO_WM_UNIT_DIAGRAM_ISNUMVISUAL" val="0"/>
  <p:tag name="KSO_WM_UNIT_DIAGRAM_ISREFERUNIT" val="0"/>
  <p:tag name="KSO_WM_DIAGRAM_GROUP_CODE" val="l1-1"/>
  <p:tag name="KSO_WM_UNIT_ID" val="diagram20234404_1*l_h_x*1_2_1"/>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TYPE" val="1"/>
  <p:tag name="KSO_WM_UNIT_USESOURCEFORMAT_APPLY" val="1"/>
</p:tagLst>
</file>

<file path=ppt/tags/tag163.xml><?xml version="1.0" encoding="utf-8"?>
<p:tagLst xmlns:p="http://schemas.openxmlformats.org/presentationml/2006/main">
  <p:tag name="KSO_WM_UNIT_SUBTYPE" val="d"/>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4404_1*l_h_i*1_2_2"/>
  <p:tag name="KSO_WM_TEMPLATE_CATEGORY" val="diagram"/>
  <p:tag name="KSO_WM_TEMPLATE_INDEX" val="20234404"/>
  <p:tag name="KSO_WM_UNIT_LAYERLEVEL" val="1_1_1"/>
  <p:tag name="KSO_WM_TAG_VERSION" val="3.0"/>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ART 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4404_1*l_h_f*1_2_1"/>
  <p:tag name="KSO_WM_TEMPLATE_CATEGORY" val="diagram"/>
  <p:tag name="KSO_WM_TEMPLATE_INDEX" val="20234404"/>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09.3,&quot;left&quot;:54.92500610351563,&quot;top&quot;:146.6,&quot;width&quot;:85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文字是您思想的提炼，请尽量的阐述观点"/>
  <p:tag name="KSO_WM_UNIT_USESOURCEFORMAT_APPLY" val="1"/>
</p:tagLst>
</file>

<file path=ppt/tags/tag165.xml><?xml version="1.0" encoding="utf-8"?>
<p:tagLst xmlns:p="http://schemas.openxmlformats.org/presentationml/2006/main">
  <p:tag name="KSO_WM_SLIDE_ID" val="diagram20234404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diagram"/>
  <p:tag name="KSO_WM_TEMPLATE_INDEX" val="20234404"/>
  <p:tag name="KSO_WM_SLIDE_TYPE" val="text"/>
  <p:tag name="KSO_WM_SLIDE_SUBTYPE" val="diag"/>
  <p:tag name="KSO_WM_SLIDE_SIZE" val="850.3*309.3"/>
  <p:tag name="KSO_WM_SLIDE_POSITION" val="54.9*148.3"/>
  <p:tag name="KSO_WM_SLIDE_LAYOUT" val="a_l"/>
  <p:tag name="KSO_WM_SLIDE_LAYOUT_CNT" val="1_1"/>
  <p:tag name="KSO_WM_SPECIAL_SOURCE" val="bdnull"/>
  <p:tag name="KSO_WM_DIAGRAM_GROUP_CODE" val="l1-1"/>
  <p:tag name="KSO_WM_SLIDE_DIAGTYPE" val="l"/>
</p:tagLst>
</file>

<file path=ppt/tags/tag166.xml><?xml version="1.0" encoding="utf-8"?>
<p:tagLst xmlns:p="http://schemas.openxmlformats.org/presentationml/2006/main">
  <p:tag name="KSO_WM_DIAGRAM_VIRTUALLY_FRAME" val="{&quot;height&quot;:522.72,&quot;left&quot;:0,&quot;top&quot;:18.11724409448819,&quot;width&quot;:909.3625196850393}"/>
</p:tagLst>
</file>

<file path=ppt/tags/tag167.xml><?xml version="1.0" encoding="utf-8"?>
<p:tagLst xmlns:p="http://schemas.openxmlformats.org/presentationml/2006/main">
  <p:tag name="KSO_WM_DIAGRAM_VIRTUALLY_FRAME" val="{&quot;height&quot;:522.72,&quot;left&quot;:0,&quot;top&quot;:18.11724409448819,&quot;width&quot;:909.3625196850393}"/>
</p:tagLst>
</file>

<file path=ppt/tags/tag168.xml><?xml version="1.0" encoding="utf-8"?>
<p:tagLst xmlns:p="http://schemas.openxmlformats.org/presentationml/2006/main">
  <p:tag name="KSO_WM_DIAGRAM_VIRTUALLY_FRAME" val="{&quot;height&quot;:522.72,&quot;left&quot;:0,&quot;top&quot;:18.11724409448819,&quot;width&quot;:909.3625196850393}"/>
</p:tagLst>
</file>

<file path=ppt/tags/tag169.xml><?xml version="1.0" encoding="utf-8"?>
<p:tagLst xmlns:p="http://schemas.openxmlformats.org/presentationml/2006/main">
  <p:tag name="KSO_WM_DIAGRAM_VIRTUALLY_FRAME" val="{&quot;height&quot;:522.72,&quot;left&quot;:0,&quot;top&quot;:18.11724409448819,&quot;width&quot;:909.3625196850393}"/>
</p:tagLst>
</file>

<file path=ppt/tags/tag17.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70.xml><?xml version="1.0" encoding="utf-8"?>
<p:tagLst xmlns:p="http://schemas.openxmlformats.org/presentationml/2006/main">
  <p:tag name="KSO_WM_DIAGRAM_VIRTUALLY_FRAME" val="{&quot;height&quot;:522.72,&quot;left&quot;:0,&quot;top&quot;:18.11724409448819,&quot;width&quot;:909.3625196850393}"/>
</p:tagLst>
</file>

<file path=ppt/tags/tag171.xml><?xml version="1.0" encoding="utf-8"?>
<p:tagLst xmlns:p="http://schemas.openxmlformats.org/presentationml/2006/main">
  <p:tag name="KSO_WM_DIAGRAM_VIRTUALLY_FRAME" val="{&quot;height&quot;:522.72,&quot;left&quot;:0,&quot;top&quot;:18.11724409448819,&quot;width&quot;:909.3625196850393}"/>
</p:tagLst>
</file>

<file path=ppt/tags/tag172.xml><?xml version="1.0" encoding="utf-8"?>
<p:tagLst xmlns:p="http://schemas.openxmlformats.org/presentationml/2006/main">
  <p:tag name="KSO_WM_DIAGRAM_VIRTUALLY_FRAME" val="{&quot;height&quot;:522.72,&quot;left&quot;:0,&quot;top&quot;:18.11724409448819,&quot;width&quot;:909.3625196850393}"/>
</p:tagLst>
</file>

<file path=ppt/tags/tag173.xml><?xml version="1.0" encoding="utf-8"?>
<p:tagLst xmlns:p="http://schemas.openxmlformats.org/presentationml/2006/main">
  <p:tag name="KSO_WM_DIAGRAM_VIRTUALLY_FRAME" val="{&quot;height&quot;:522.72,&quot;left&quot;:0,&quot;top&quot;:18.11724409448819,&quot;width&quot;:909.3625196850393}"/>
</p:tagLst>
</file>

<file path=ppt/tags/tag174.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
  <p:tag name="KSO_WM_UNIT_MEDIACOVER_TRANSPARENCY" val=""/>
</p:tagLst>
</file>

<file path=ppt/tags/tag175.xml><?xml version="1.0" encoding="utf-8"?>
<p:tagLst xmlns:p="http://schemas.openxmlformats.org/presentationml/2006/main">
  <p:tag name="KSO_WM_DIAGRAM_VIRTUALLY_FRAME" val="{&quot;height&quot;:211.83055118110238,&quot;left&quot;:26.4,&quot;top&quot;:140.7879527559055,&quot;width&quot;:352.5000000000001}"/>
</p:tagLst>
</file>

<file path=ppt/tags/tag176.xml><?xml version="1.0" encoding="utf-8"?>
<p:tagLst xmlns:p="http://schemas.openxmlformats.org/presentationml/2006/main">
  <p:tag name="KSO_WM_DIAGRAM_VIRTUALLY_FRAME" val="{&quot;height&quot;:211.83055118110238,&quot;left&quot;:26.4,&quot;top&quot;:140.7879527559055,&quot;width&quot;:352.5000000000001}"/>
</p:tagLst>
</file>

<file path=ppt/tags/tag177.xml><?xml version="1.0" encoding="utf-8"?>
<p:tagLst xmlns:p="http://schemas.openxmlformats.org/presentationml/2006/main">
  <p:tag name="KSO_WM_DIAGRAM_VIRTUALLY_FRAME" val="{&quot;height&quot;:211.83055118110238,&quot;left&quot;:26.4,&quot;top&quot;:140.7879527559055,&quot;width&quot;:352.5000000000001}"/>
</p:tagLst>
</file>

<file path=ppt/tags/tag178.xml><?xml version="1.0" encoding="utf-8"?>
<p:tagLst xmlns:p="http://schemas.openxmlformats.org/presentationml/2006/main">
  <p:tag name="KSO_WM_DIAGRAM_VIRTUALLY_FRAME" val="{&quot;height&quot;:211.83055118110238,&quot;left&quot;:26.4,&quot;top&quot;:140.7879527559055,&quot;width&quot;:352.5000000000001}"/>
</p:tagLst>
</file>

<file path=ppt/tags/tag179.xml><?xml version="1.0" encoding="utf-8"?>
<p:tagLst xmlns:p="http://schemas.openxmlformats.org/presentationml/2006/main">
  <p:tag name="KSO_WM_DIAGRAM_VIRTUALLY_FRAME" val="{&quot;height&quot;:211.83055118110238,&quot;left&quot;:26.4,&quot;top&quot;:140.7879527559055,&quot;width&quot;:352.5000000000001}"/>
</p:tagLst>
</file>

<file path=ppt/tags/tag18.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80.xml><?xml version="1.0" encoding="utf-8"?>
<p:tagLst xmlns:p="http://schemas.openxmlformats.org/presentationml/2006/main">
  <p:tag name="KSO_WM_DIAGRAM_VIRTUALLY_FRAME" val="{&quot;height&quot;:211.83055118110238,&quot;left&quot;:26.4,&quot;top&quot;:140.7879527559055,&quot;width&quot;:352.5000000000001}"/>
</p:tagLst>
</file>

<file path=ppt/tags/tag181.xml><?xml version="1.0" encoding="utf-8"?>
<p:tagLst xmlns:p="http://schemas.openxmlformats.org/presentationml/2006/main">
  <p:tag name="KSO_WM_DIAGRAM_VIRTUALLY_FRAME" val="{&quot;height&quot;:211.83055118110238,&quot;left&quot;:26.4,&quot;top&quot;:140.7879527559055,&quot;width&quot;:352.5000000000001}"/>
</p:tagLst>
</file>

<file path=ppt/tags/tag182.xml><?xml version="1.0" encoding="utf-8"?>
<p:tagLst xmlns:p="http://schemas.openxmlformats.org/presentationml/2006/main">
  <p:tag name="KSO_WM_DIAGRAM_VIRTUALLY_FRAME" val="{&quot;height&quot;:211.83055118110238,&quot;left&quot;:26.4,&quot;top&quot;:140.7879527559055,&quot;width&quot;:352.5000000000001}"/>
</p:tagLst>
</file>

<file path=ppt/tags/tag183.xml><?xml version="1.0" encoding="utf-8"?>
<p:tagLst xmlns:p="http://schemas.openxmlformats.org/presentationml/2006/main">
  <p:tag name="KSO_WM_MEDIACOVER_FLAG" val="1"/>
  <p:tag name="KSO_WM_UNIT_MEDIACOVER_BTN_STATE" val="1"/>
  <p:tag name="KSO_WM_UNIT_MEDIACOVER_BTNRECT" val="0*0*0*0"/>
</p:tagLst>
</file>

<file path=ppt/tags/tag184.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85.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86.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87.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88.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89.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190.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1.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2.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3.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4.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5.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6.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7.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8.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199.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2.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0.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00.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201.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202.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203.xml><?xml version="1.0" encoding="utf-8"?>
<p:tagLst xmlns:p="http://schemas.openxmlformats.org/presentationml/2006/main">
  <p:tag name="KSO_WM_DIAGRAM_VIRTUALLY_FRAME" val="{&quot;height&quot;:311.6869291338582,&quot;left&quot;:98.65937007874015,&quot;top&quot;:87.71850393700788,&quot;width&quot;:627.4813385826772}"/>
</p:tagLst>
</file>

<file path=ppt/tags/tag204.xml><?xml version="1.0" encoding="utf-8"?>
<p:tagLst xmlns:p="http://schemas.openxmlformats.org/presentationml/2006/main">
  <p:tag name="KSO_WM_DIAGRAM_VIRTUALLY_FRAME" val="{&quot;height&quot;:286.16125984251966,&quot;left&quot;:26.4,&quot;top&quot;:118.88874015748031,&quot;width&quot;:360.65}"/>
</p:tagLst>
</file>

<file path=ppt/tags/tag205.xml><?xml version="1.0" encoding="utf-8"?>
<p:tagLst xmlns:p="http://schemas.openxmlformats.org/presentationml/2006/main">
  <p:tag name="KSO_WM_DIAGRAM_VIRTUALLY_FRAME" val="{&quot;height&quot;:286.16125984251966,&quot;left&quot;:26.4,&quot;top&quot;:118.88874015748031,&quot;width&quot;:360.65}"/>
</p:tagLst>
</file>

<file path=ppt/tags/tag206.xml><?xml version="1.0" encoding="utf-8"?>
<p:tagLst xmlns:p="http://schemas.openxmlformats.org/presentationml/2006/main">
  <p:tag name="KSO_WM_DIAGRAM_VIRTUALLY_FRAME" val="{&quot;height&quot;:286.16125984251966,&quot;left&quot;:26.4,&quot;top&quot;:118.88874015748031,&quot;width&quot;:360.65}"/>
</p:tagLst>
</file>

<file path=ppt/tags/tag207.xml><?xml version="1.0" encoding="utf-8"?>
<p:tagLst xmlns:p="http://schemas.openxmlformats.org/presentationml/2006/main">
  <p:tag name="KSO_WM_DIAGRAM_VIRTUALLY_FRAME" val="{&quot;height&quot;:286.16125984251966,&quot;left&quot;:26.4,&quot;top&quot;:118.88874015748031,&quot;width&quot;:360.65}"/>
</p:tagLst>
</file>

<file path=ppt/tags/tag208.xml><?xml version="1.0" encoding="utf-8"?>
<p:tagLst xmlns:p="http://schemas.openxmlformats.org/presentationml/2006/main">
  <p:tag name="KSO_WM_DIAGRAM_VIRTUALLY_FRAME" val="{&quot;height&quot;:286.16125984251966,&quot;left&quot;:26.4,&quot;top&quot;:118.88874015748031,&quot;width&quot;:360.65}"/>
</p:tagLst>
</file>

<file path=ppt/tags/tag209.xml><?xml version="1.0" encoding="utf-8"?>
<p:tagLst xmlns:p="http://schemas.openxmlformats.org/presentationml/2006/main">
  <p:tag name="KSO_WM_DIAGRAM_VIRTUALLY_FRAME" val="{&quot;height&quot;:286.16125984251966,&quot;left&quot;:26.4,&quot;top&quot;:118.88874015748031,&quot;width&quot;:360.65}"/>
</p:tagLst>
</file>

<file path=ppt/tags/tag21.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10.xml><?xml version="1.0" encoding="utf-8"?>
<p:tagLst xmlns:p="http://schemas.openxmlformats.org/presentationml/2006/main">
  <p:tag name="KSO_WM_DIAGRAM_VIRTUALLY_FRAME" val="{&quot;height&quot;:286.16125984251966,&quot;left&quot;:26.4,&quot;top&quot;:118.88874015748031,&quot;width&quot;:360.65}"/>
</p:tagLst>
</file>

<file path=ppt/tags/tag211.xml><?xml version="1.0" encoding="utf-8"?>
<p:tagLst xmlns:p="http://schemas.openxmlformats.org/presentationml/2006/main">
  <p:tag name="KSO_WM_DIAGRAM_VIRTUALLY_FRAME" val="{&quot;height&quot;:286.16125984251966,&quot;left&quot;:26.4,&quot;top&quot;:118.88874015748031,&quot;width&quot;:360.65}"/>
</p:tagLst>
</file>

<file path=ppt/tags/tag212.xml><?xml version="1.0" encoding="utf-8"?>
<p:tagLst xmlns:p="http://schemas.openxmlformats.org/presentationml/2006/main">
  <p:tag name="KSO_WM_DIAGRAM_VIRTUALLY_FRAME" val="{&quot;height&quot;:286.16125984251966,&quot;left&quot;:26.4,&quot;top&quot;:118.88874015748031,&quot;width&quot;:360.65}"/>
</p:tagLst>
</file>

<file path=ppt/tags/tag213.xml><?xml version="1.0" encoding="utf-8"?>
<p:tagLst xmlns:p="http://schemas.openxmlformats.org/presentationml/2006/main">
  <p:tag name="KSO_WM_DIAGRAM_VIRTUALLY_FRAME" val="{&quot;height&quot;:286.16125984251966,&quot;left&quot;:26.4,&quot;top&quot;:118.88874015748031,&quot;width&quot;:360.65}"/>
</p:tagLst>
</file>

<file path=ppt/tags/tag214.xml><?xml version="1.0" encoding="utf-8"?>
<p:tagLst xmlns:p="http://schemas.openxmlformats.org/presentationml/2006/main">
  <p:tag name="KSO_WM_DIAGRAM_VIRTUALLY_FRAME" val="{&quot;height&quot;:286.16125984251966,&quot;left&quot;:26.4,&quot;top&quot;:118.88874015748031,&quot;width&quot;:360.65}"/>
</p:tagLst>
</file>

<file path=ppt/tags/tag215.xml><?xml version="1.0" encoding="utf-8"?>
<p:tagLst xmlns:p="http://schemas.openxmlformats.org/presentationml/2006/main">
  <p:tag name="KSO_WM_DIAGRAM_VIRTUALLY_FRAME" val="{&quot;height&quot;:286.16125984251966,&quot;left&quot;:26.4,&quot;top&quot;:118.88874015748031,&quot;width&quot;:360.65}"/>
</p:tagLst>
</file>

<file path=ppt/tags/tag216.xml><?xml version="1.0" encoding="utf-8"?>
<p:tagLst xmlns:p="http://schemas.openxmlformats.org/presentationml/2006/main">
  <p:tag name="KSO_WM_DIAGRAM_VIRTUALLY_FRAME" val="{&quot;height&quot;:286.16125984251966,&quot;left&quot;:26.4,&quot;top&quot;:118.88874015748031,&quot;width&quot;:360.65}"/>
</p:tagLst>
</file>

<file path=ppt/tags/tag217.xml><?xml version="1.0" encoding="utf-8"?>
<p:tagLst xmlns:p="http://schemas.openxmlformats.org/presentationml/2006/main">
  <p:tag name="KSO_WM_DIAGRAM_VIRTUALLY_FRAME" val="{&quot;height&quot;:286.16125984251966,&quot;left&quot;:26.4,&quot;top&quot;:118.88874015748031,&quot;width&quot;:360.65}"/>
</p:tagLst>
</file>

<file path=ppt/tags/tag218.xml><?xml version="1.0" encoding="utf-8"?>
<p:tagLst xmlns:p="http://schemas.openxmlformats.org/presentationml/2006/main">
  <p:tag name="KSO_WM_DIAGRAM_VIRTUALLY_FRAME" val="{&quot;height&quot;:286.16125984251966,&quot;left&quot;:26.4,&quot;top&quot;:118.88874015748031,&quot;width&quot;:360.65}"/>
</p:tagLst>
</file>

<file path=ppt/tags/tag219.xml><?xml version="1.0" encoding="utf-8"?>
<p:tagLst xmlns:p="http://schemas.openxmlformats.org/presentationml/2006/main">
  <p:tag name="KSO_WM_DIAGRAM_VIRTUALLY_FRAME" val="{&quot;height&quot;:286.16125984251966,&quot;left&quot;:26.4,&quot;top&quot;:118.88874015748031,&quot;width&quot;:360.65}"/>
</p:tagLst>
</file>

<file path=ppt/tags/tag22.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20.xml><?xml version="1.0" encoding="utf-8"?>
<p:tagLst xmlns:p="http://schemas.openxmlformats.org/presentationml/2006/main">
  <p:tag name="KSO_WM_DIAGRAM_VIRTUALLY_FRAME" val="{&quot;height&quot;:286.16125984251966,&quot;left&quot;:26.4,&quot;top&quot;:118.88874015748031,&quot;width&quot;:360.65}"/>
</p:tagLst>
</file>

<file path=ppt/tags/tag221.xml><?xml version="1.0" encoding="utf-8"?>
<p:tagLst xmlns:p="http://schemas.openxmlformats.org/presentationml/2006/main">
  <p:tag name="KSO_WM_DIAGRAM_VIRTUALLY_FRAME" val="{&quot;height&quot;:286.16125984251966,&quot;left&quot;:26.4,&quot;top&quot;:118.88874015748031,&quot;width&quot;:360.65}"/>
</p:tagLst>
</file>

<file path=ppt/tags/tag222.xml><?xml version="1.0" encoding="utf-8"?>
<p:tagLst xmlns:p="http://schemas.openxmlformats.org/presentationml/2006/main">
  <p:tag name="KSO_WM_DIAGRAM_VIRTUALLY_FRAME" val="{&quot;height&quot;:286.16125984251966,&quot;left&quot;:26.4,&quot;top&quot;:118.88874015748031,&quot;width&quot;:360.65}"/>
</p:tagLst>
</file>

<file path=ppt/tags/tag223.xml><?xml version="1.0" encoding="utf-8"?>
<p:tagLst xmlns:p="http://schemas.openxmlformats.org/presentationml/2006/main">
  <p:tag name="KSO_WM_DIAGRAM_VIRTUALLY_FRAME" val="{&quot;height&quot;:286.16125984251966,&quot;left&quot;:26.4,&quot;top&quot;:118.88874015748031,&quot;width&quot;:360.65}"/>
</p:tagLst>
</file>

<file path=ppt/tags/tag224.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ID" val="diagram20233573_1*l_h_i*1_5_2"/>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DIAGRAM_USE_COLOR_VALUE" val="{&quot;color_scheme&quot;:1,&quot;color_type&quot;:1,&quot;theme_color_indexes&quot;:[5,6,5,6,5,6]}"/>
</p:tagLst>
</file>

<file path=ppt/tags/tag225.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ID" val="diagram20233573_1*l_h_i*1_3_2"/>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DIAGRAM_USE_COLOR_VALUE" val="{&quot;color_scheme&quot;:1,&quot;color_type&quot;:1,&quot;theme_color_indexes&quot;:[5,6,5,6,5,6]}"/>
</p:tagLst>
</file>

<file path=ppt/tags/tag226.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ID" val="diagram20233573_1*l_h_i*1_4_2"/>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DIAGRAM_USE_COLOR_VALUE" val="{&quot;color_scheme&quot;:1,&quot;color_type&quot;:1,&quot;theme_color_indexes&quot;:[5,6,5,6,5,6]}"/>
</p:tagLst>
</file>

<file path=ppt/tags/tag227.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ID" val="diagram20233573_1*l_h_i*1_2_2"/>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DIAGRAM_USE_COLOR_VALUE" val="{&quot;color_scheme&quot;:1,&quot;color_type&quot;:1,&quot;theme_color_indexes&quot;:[5,6,5,6,5,6]}"/>
</p:tagLst>
</file>

<file path=ppt/tags/tag228.xml><?xml version="1.0" encoding="utf-8"?>
<p:tagLst xmlns:p="http://schemas.openxmlformats.org/presentationml/2006/main">
  <p:tag name="KSO_WM_DIAGRAM_VIRTUALLY_FRAME" val="{&quot;height&quot;:334.0709533691406,&quot;left&quot;:252,&quot;top&quot;:124.22503512645335,&quot;width&quot;:689.7277952755906}"/>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3573_1*l_h_a*1_3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VALUE" val="8"/>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10;添加内容"/>
  <p:tag name="KSO_WM_UNIT_TEXT_FILL_FORE_SCHEMECOLOR_INDEX" val="1"/>
  <p:tag name="KSO_WM_UNIT_TEXT_FILL_TYPE" val="1"/>
  <p:tag name="KSO_WM_DIAGRAM_USE_COLOR_VALUE" val="{&quot;color_scheme&quot;:1,&quot;color_type&quot;:1,&quot;theme_color_indexes&quot;:[5,6,5,6,5,6]}"/>
</p:tagLst>
</file>

<file path=ppt/tags/tag229.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SUBTYPE" val="d"/>
  <p:tag name="KSO_WM_UNIT_ID" val="diagram20233573_1*l_h_i*1_1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1"/>
  <p:tag name="KSO_WM_UNIT_TEXT_FILL_FORE_SCHEMECOLOR_INDEX" val="1"/>
  <p:tag name="KSO_WM_UNIT_TEXT_FILL_TYPE" val="1"/>
  <p:tag name="KSO_WM_DIAGRAM_USE_COLOR_VALUE" val="{&quot;color_scheme&quot;:1,&quot;color_type&quot;:1,&quot;theme_color_indexes&quot;:[5,6,5,6,5,6]}"/>
</p:tagLst>
</file>

<file path=ppt/tags/tag23.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30.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SUBTYPE" val="d"/>
  <p:tag name="KSO_WM_UNIT_ID" val="diagram20233573_1*l_h_i*1_2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2"/>
  <p:tag name="KSO_WM_UNIT_TEXT_FILL_FORE_SCHEMECOLOR_INDEX" val="1"/>
  <p:tag name="KSO_WM_UNIT_TEXT_FILL_TYPE" val="1"/>
  <p:tag name="KSO_WM_DIAGRAM_USE_COLOR_VALUE" val="{&quot;color_scheme&quot;:1,&quot;color_type&quot;:1,&quot;theme_color_indexes&quot;:[5,6,5,6,5,6]}"/>
</p:tagLst>
</file>

<file path=ppt/tags/tag231.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SUBTYPE" val="d"/>
  <p:tag name="KSO_WM_UNIT_ID" val="diagram20233573_1*l_h_i*1_3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3"/>
  <p:tag name="KSO_WM_UNIT_TEXT_FILL_FORE_SCHEMECOLOR_INDEX" val="1"/>
  <p:tag name="KSO_WM_UNIT_TEXT_FILL_TYPE" val="1"/>
  <p:tag name="KSO_WM_DIAGRAM_USE_COLOR_VALUE" val="{&quot;color_scheme&quot;:1,&quot;color_type&quot;:1,&quot;theme_color_indexes&quot;:[5,6,5,6,5,6]}"/>
</p:tagLst>
</file>

<file path=ppt/tags/tag232.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SUBTYPE" val="d"/>
  <p:tag name="KSO_WM_UNIT_ID" val="diagram20233573_1*l_h_i*1_4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4"/>
  <p:tag name="KSO_WM_UNIT_TEXT_FILL_FORE_SCHEMECOLOR_INDEX" val="1"/>
  <p:tag name="KSO_WM_UNIT_TEXT_FILL_TYPE" val="1"/>
  <p:tag name="KSO_WM_DIAGRAM_USE_COLOR_VALUE" val="{&quot;color_scheme&quot;:1,&quot;color_type&quot;:1,&quot;theme_color_indexes&quot;:[5,6,5,6,5,6]}"/>
</p:tagLst>
</file>

<file path=ppt/tags/tag233.xml><?xml version="1.0" encoding="utf-8"?>
<p:tagLst xmlns:p="http://schemas.openxmlformats.org/presentationml/2006/main">
  <p:tag name="KSO_WM_DIAGRAM_VIRTUALLY_FRAME" val="{&quot;height&quot;:334.0709533691406,&quot;left&quot;:252,&quot;top&quot;:124.22503512645335,&quot;width&quot;:689.7277952755906}"/>
  <p:tag name="KSO_WM_UNIT_VALUE" val="110*110"/>
  <p:tag name="KSO_WM_UNIT_HIGHLIGHT" val="0"/>
  <p:tag name="KSO_WM_UNIT_COMPATIBLE" val="0"/>
  <p:tag name="KSO_WM_UNIT_DIAGRAM_ISNUMVISUAL" val="0"/>
  <p:tag name="KSO_WM_UNIT_DIAGRAM_ISREFERUNIT" val="0"/>
  <p:tag name="KSO_WM_DIAGRAM_GROUP_CODE" val="l1-1"/>
  <p:tag name="KSO_WM_UNIT_ID" val="diagram20233573_1*l_h_x*1_2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gradient&quot;:[{&quot;brightness&quot;:0,&quot;colorType&quot;:1,&quot;foreColorIndex&quot;:13,&quot;pos&quot;:0,&quot;transparency&quot;:0},{&quot;brightness&quot;:0,&quot;colorType&quot;:1,&quot;foreColorIndex&quot;:13,&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13"/>
  <p:tag name="KSO_WM_UNIT_FILL_FORE_SCHEMECOLOR_INDEX_BRIGHTNESS" val="0.15"/>
  <p:tag name="KSO_WM_DIAGRAM_USE_COLOR_VALUE" val="{&quot;color_scheme&quot;:1,&quot;color_type&quot;:1,&quot;theme_color_indexes&quot;:[5,6,5,6,5,6]}"/>
</p:tagLst>
</file>

<file path=ppt/tags/tag234.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SUBTYPE" val="d"/>
  <p:tag name="KSO_WM_UNIT_ID" val="diagram20233573_1*l_h_i*1_5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400000005960464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5"/>
  <p:tag name="KSO_WM_UNIT_TEXT_FILL_FORE_SCHEMECOLOR_INDEX" val="1"/>
  <p:tag name="KSO_WM_UNIT_TEXT_FILL_TYPE" val="1"/>
  <p:tag name="KSO_WM_DIAGRAM_USE_COLOR_VALUE" val="{&quot;color_scheme&quot;:1,&quot;color_type&quot;:1,&quot;theme_color_indexes&quot;:[5,6,5,6,5,6]}"/>
</p:tagLst>
</file>

<file path=ppt/tags/tag235.xml><?xml version="1.0" encoding="utf-8"?>
<p:tagLst xmlns:p="http://schemas.openxmlformats.org/presentationml/2006/main">
  <p:tag name="KSO_WM_DIAGRAM_VIRTUALLY_FRAME" val="{&quot;height&quot;:334.0709533691406,&quot;left&quot;:252,&quot;top&quot;:124.22503512645335,&quot;width&quot;:689.7277952755906}"/>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3573_1*l_h_a*1_1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10;添加内容"/>
  <p:tag name="KSO_WM_UNIT_TEXT_FILL_FORE_SCHEMECOLOR_INDEX" val="1"/>
  <p:tag name="KSO_WM_UNIT_TEXT_FILL_TYPE" val="1"/>
  <p:tag name="KSO_WM_DIAGRAM_USE_COLOR_VALUE" val="{&quot;color_scheme&quot;:1,&quot;color_type&quot;:1,&quot;theme_color_indexes&quot;:[5,6,5,6,5,6]}"/>
</p:tagLst>
</file>

<file path=ppt/tags/tag236.xml><?xml version="1.0" encoding="utf-8"?>
<p:tagLst xmlns:p="http://schemas.openxmlformats.org/presentationml/2006/main">
  <p:tag name="KSO_WM_DIAGRAM_VIRTUALLY_FRAME" val="{&quot;height&quot;:334.0709533691406,&quot;left&quot;:252,&quot;top&quot;:124.22503512645335,&quot;width&quot;:689.7277952755906}"/>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3573_1*l_h_a*1_5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VALUE" val="8"/>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10;添加内容"/>
  <p:tag name="KSO_WM_UNIT_TEXT_FILL_FORE_SCHEMECOLOR_INDEX" val="1"/>
  <p:tag name="KSO_WM_UNIT_TEXT_FILL_TYPE" val="1"/>
  <p:tag name="KSO_WM_DIAGRAM_USE_COLOR_VALUE" val="{&quot;color_scheme&quot;:1,&quot;color_type&quot;:1,&quot;theme_color_indexes&quot;:[5,6,5,6,5,6]}"/>
</p:tagLst>
</file>

<file path=ppt/tags/tag237.xml><?xml version="1.0" encoding="utf-8"?>
<p:tagLst xmlns:p="http://schemas.openxmlformats.org/presentationml/2006/main">
  <p:tag name="KSO_WM_DIAGRAM_VIRTUALLY_FRAME" val="{&quot;height&quot;:334.0709533691406,&quot;left&quot;:252,&quot;top&quot;:124.22503512645335,&quot;width&quot;:689.7277952755906}"/>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3573_1*l_h_a*1_4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10;添加内容"/>
  <p:tag name="KSO_WM_UNIT_TEXT_FILL_FORE_SCHEMECOLOR_INDEX" val="1"/>
  <p:tag name="KSO_WM_UNIT_TEXT_FILL_TYPE" val="1"/>
  <p:tag name="KSO_WM_DIAGRAM_USE_COLOR_VALUE" val="{&quot;color_scheme&quot;:1,&quot;color_type&quot;:1,&quot;theme_color_indexes&quot;:[5,6,5,6,5,6]}"/>
</p:tagLst>
</file>

<file path=ppt/tags/tag238.xml><?xml version="1.0" encoding="utf-8"?>
<p:tagLst xmlns:p="http://schemas.openxmlformats.org/presentationml/2006/main">
  <p:tag name="KSO_WM_DIAGRAM_VIRTUALLY_FRAME" val="{&quot;height&quot;:334.0709533691406,&quot;left&quot;:252,&quot;top&quot;:124.22503512645335,&quot;width&quot;:689.7277952755906}"/>
  <p:tag name="KSO_WM_UNIT_VALUE" val="123*113"/>
  <p:tag name="KSO_WM_UNIT_HIGHLIGHT" val="0"/>
  <p:tag name="KSO_WM_UNIT_COMPATIBLE" val="0"/>
  <p:tag name="KSO_WM_UNIT_DIAGRAM_ISNUMVISUAL" val="0"/>
  <p:tag name="KSO_WM_UNIT_DIAGRAM_ISREFERUNIT" val="0"/>
  <p:tag name="KSO_WM_DIAGRAM_GROUP_CODE" val="l1-1"/>
  <p:tag name="KSO_WM_UNIT_ID" val="diagram20233573_1*l_h_x*1_1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gradient&quot;:[{&quot;brightness&quot;:0,&quot;colorType&quot;:1,&quot;foreColorIndex&quot;:13,&quot;pos&quot;:0,&quot;transparency&quot;:0},{&quot;brightness&quot;:0,&quot;colorType&quot;:1,&quot;foreColorIndex&quot;:13,&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13"/>
  <p:tag name="KSO_WM_UNIT_FILL_FORE_SCHEMECOLOR_INDEX_BRIGHTNESS" val="0.15"/>
  <p:tag name="KSO_WM_DIAGRAM_USE_COLOR_VALUE" val="{&quot;color_scheme&quot;:1,&quot;color_type&quot;:1,&quot;theme_color_indexes&quot;:[5,6,5,6,5,6]}"/>
</p:tagLst>
</file>

<file path=ppt/tags/tag239.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ID" val="diagram20233573_1*l_h_x*1_3_1"/>
  <p:tag name="KSO_WM_TEMPLATE_CATEGORY" val="diagram"/>
  <p:tag name="KSO_WM_TEMPLATE_INDEX" val="20233573"/>
  <p:tag name="KSO_WM_UNIT_LAYERLEVEL" val="1_1_1"/>
  <p:tag name="KSO_WM_TAG_VERSION" val="3.0"/>
  <p:tag name="KSO_WM_UNIT_VALUE" val="113*113"/>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gradient&quot;:[{&quot;brightness&quot;:0,&quot;colorType&quot;:1,&quot;foreColorIndex&quot;:13,&quot;pos&quot;:0,&quot;transparency&quot;:0},{&quot;brightness&quot;:0,&quot;colorType&quot;:1,&quot;foreColorIndex&quot;:13,&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13"/>
  <p:tag name="KSO_WM_UNIT_FILL_FORE_SCHEMECOLOR_INDEX_BRIGHTNESS" val="0.15"/>
  <p:tag name="KSO_WM_DIAGRAM_USE_COLOR_VALUE" val="{&quot;color_scheme&quot;:1,&quot;color_type&quot;:1,&quot;theme_color_indexes&quot;:[5,6,5,6,5,6]}"/>
</p:tagLst>
</file>

<file path=ppt/tags/tag24.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40.xml><?xml version="1.0" encoding="utf-8"?>
<p:tagLst xmlns:p="http://schemas.openxmlformats.org/presentationml/2006/main">
  <p:tag name="KSO_WM_DIAGRAM_VIRTUALLY_FRAME" val="{&quot;height&quot;:334.0709533691406,&quot;left&quot;:252,&quot;top&quot;:124.22503512645335,&quot;width&quot;:689.7277952755906}"/>
  <p:tag name="KSO_WM_UNIT_NOCLEAR" val="0"/>
  <p:tag name="KSO_WM_UNIT_HIGHLIGHT" val="0"/>
  <p:tag name="KSO_WM_UNIT_COMPATIBLE" val="0"/>
  <p:tag name="KSO_WM_UNIT_DIAGRAM_ISNUMVISUAL" val="0"/>
  <p:tag name="KSO_WM_UNIT_DIAGRAM_ISREFERUNIT" val="0"/>
  <p:tag name="KSO_WM_DIAGRAM_GROUP_CODE" val="l1-1"/>
  <p:tag name="KSO_WM_UNIT_ID" val="diagram20233573_1*l_h_a*1_2_1"/>
  <p:tag name="KSO_WM_TEMPLATE_CATEGORY" val="diagram"/>
  <p:tag name="KSO_WM_TEMPLATE_INDEX" val="20233573"/>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DIAGRAM_MAX_ITEMCNT" val="5"/>
  <p:tag name="KSO_WM_DIAGRAM_MIN_ITEMCNT" val="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10;添加内容"/>
  <p:tag name="KSO_WM_UNIT_TEXT_FILL_FORE_SCHEMECOLOR_INDEX" val="1"/>
  <p:tag name="KSO_WM_UNIT_TEXT_FILL_TYPE" val="1"/>
  <p:tag name="KSO_WM_DIAGRAM_USE_COLOR_VALUE" val="{&quot;color_scheme&quot;:1,&quot;color_type&quot;:1,&quot;theme_color_indexes&quot;:[5,6,5,6,5,6]}"/>
</p:tagLst>
</file>

<file path=ppt/tags/tag241.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ID" val="diagram20233573_1*l_h_x*1_5_1"/>
  <p:tag name="KSO_WM_TEMPLATE_CATEGORY" val="diagram"/>
  <p:tag name="KSO_WM_TEMPLATE_INDEX" val="20233573"/>
  <p:tag name="KSO_WM_UNIT_LAYERLEVEL" val="1_1_1"/>
  <p:tag name="KSO_WM_TAG_VERSION" val="3.0"/>
  <p:tag name="KSO_WM_UNIT_VALUE" val="103*113"/>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gradient&quot;:[{&quot;brightness&quot;:0,&quot;colorType&quot;:1,&quot;foreColorIndex&quot;:13,&quot;pos&quot;:0,&quot;transparency&quot;:0},{&quot;brightness&quot;:0,&quot;colorType&quot;:1,&quot;foreColorIndex&quot;:13,&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13"/>
  <p:tag name="KSO_WM_UNIT_FILL_FORE_SCHEMECOLOR_INDEX_BRIGHTNESS" val="0.15"/>
  <p:tag name="KSO_WM_DIAGRAM_USE_COLOR_VALUE" val="{&quot;color_scheme&quot;:1,&quot;color_type&quot;:1,&quot;theme_color_indexes&quot;:[5,6,5,6,5,6]}"/>
</p:tagLst>
</file>

<file path=ppt/tags/tag242.xml><?xml version="1.0" encoding="utf-8"?>
<p:tagLst xmlns:p="http://schemas.openxmlformats.org/presentationml/2006/main">
  <p:tag name="KSO_WM_DIAGRAM_VIRTUALLY_FRAME" val="{&quot;height&quot;:334.0709533691406,&quot;left&quot;:252,&quot;top&quot;:124.22503512645335,&quot;width&quot;:689.7277952755906}"/>
  <p:tag name="KSO_WM_UNIT_HIGHLIGHT" val="0"/>
  <p:tag name="KSO_WM_UNIT_COMPATIBLE" val="0"/>
  <p:tag name="KSO_WM_UNIT_DIAGRAM_ISNUMVISUAL" val="0"/>
  <p:tag name="KSO_WM_UNIT_DIAGRAM_ISREFERUNIT" val="0"/>
  <p:tag name="KSO_WM_DIAGRAM_GROUP_CODE" val="l1-1"/>
  <p:tag name="KSO_WM_UNIT_ID" val="diagram20233573_1*l_h_x*1_4_1"/>
  <p:tag name="KSO_WM_TEMPLATE_CATEGORY" val="diagram"/>
  <p:tag name="KSO_WM_TEMPLATE_INDEX" val="20233573"/>
  <p:tag name="KSO_WM_UNIT_LAYERLEVEL" val="1_1_1"/>
  <p:tag name="KSO_WM_TAG_VERSION" val="3.0"/>
  <p:tag name="KSO_WM_UNIT_VALUE" val="110*110"/>
  <p:tag name="KSO_WM_DIAGRAM_VERSION" val="3"/>
  <p:tag name="KSO_WM_DIAGRAM_COLOR_TRICK" val="1"/>
  <p:tag name="KSO_WM_DIAGRAM_COLOR_TEXT_CAN_REMOVE" val="n"/>
  <p:tag name="KSO_WM_DIAGRAM_MAX_ITEMCNT" val="5"/>
  <p:tag name="KSO_WM_DIAGRAM_MIN_ITEMCNT" val="5"/>
  <p:tag name="KSO_WM_DIAGRAM_COLOR_MATCH_VALUE" val="{&quot;shape&quot;:{&quot;fill&quot;:{&quot;gradient&quot;:[{&quot;brightness&quot;:0,&quot;colorType&quot;:1,&quot;foreColorIndex&quot;:13,&quot;pos&quot;:0,&quot;transparency&quot;:0},{&quot;brightness&quot;:0,&quot;colorType&quot;:1,&quot;foreColorIndex&quot;:13,&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13"/>
  <p:tag name="KSO_WM_UNIT_FILL_FORE_SCHEMECOLOR_INDEX_BRIGHTNESS" val="0.15"/>
  <p:tag name="KSO_WM_DIAGRAM_USE_COLOR_VALUE" val="{&quot;color_scheme&quot;:1,&quot;color_type&quot;:1,&quot;theme_color_indexes&quot;:[5,6,5,6,5,6]}"/>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573_1*l_i*1_1"/>
  <p:tag name="KSO_WM_TEMPLATE_CATEGORY" val="diagram"/>
  <p:tag name="KSO_WM_TEMPLATE_INDEX" val="20233573"/>
  <p:tag name="KSO_WM_UNIT_LAYERLEVEL" val="1_1"/>
  <p:tag name="KSO_WM_TAG_VERSION" val="3.0"/>
  <p:tag name="KSO_WM_DIAGRAM_VERSION" val="3"/>
  <p:tag name="KSO_WM_DIAGRAM_COLOR_TRICK" val="1"/>
  <p:tag name="KSO_WM_DIAGRAM_COLOR_TEXT_CAN_REMOVE" val="n"/>
  <p:tag name="KSO_WM_DIAGRAM_MAX_ITEMCNT" val="5"/>
  <p:tag name="KSO_WM_DIAGRAM_MIN_ITEMCNT" val="5"/>
  <p:tag name="KSO_WM_DIAGRAM_VIRTUALLY_FRAME" val="{&quot;height&quot;:334.0709533691406,&quot;left&quot;:252,&quot;top&quot;:124.22503512645335,&quot;width&quot;:689.7277952755906}"/>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13"/>
  <p:tag name="KSO_WM_DIAGRAM_USE_COLOR_VALUE" val="{&quot;color_scheme&quot;:1,&quot;color_type&quot;:1,&quot;theme_color_indexes&quot;:[5,6,5,6,5,6]}"/>
</p:tagLst>
</file>

<file path=ppt/tags/tag244.xml><?xml version="1.0" encoding="utf-8"?>
<p:tagLst xmlns:p="http://schemas.openxmlformats.org/presentationml/2006/main">
  <p:tag name="RESOURCE_RECORD_KEY" val="{&quot;70&quot;:[3325092]}"/>
</p:tagLst>
</file>

<file path=ppt/tags/tag245.xml><?xml version="1.0" encoding="utf-8"?>
<p:tagLst xmlns:p="http://schemas.openxmlformats.org/presentationml/2006/main">
  <p:tag name="KSO_WM_DIAGRAM_VIRTUALLY_FRAME" val="{&quot;height&quot;:325.5651968503937,&quot;left&quot;:78.2,&quot;top&quot;:121.42818897637794,&quot;width&quot;:802.6}"/>
</p:tagLst>
</file>

<file path=ppt/tags/tag246.xml><?xml version="1.0" encoding="utf-8"?>
<p:tagLst xmlns:p="http://schemas.openxmlformats.org/presentationml/2006/main">
  <p:tag name="KSO_WM_DIAGRAM_VIRTUALLY_FRAME" val="{&quot;height&quot;:325.5651968503937,&quot;left&quot;:78.2,&quot;top&quot;:121.42818897637794,&quot;width&quot;:802.6}"/>
</p:tagLst>
</file>

<file path=ppt/tags/tag247.xml><?xml version="1.0" encoding="utf-8"?>
<p:tagLst xmlns:p="http://schemas.openxmlformats.org/presentationml/2006/main">
  <p:tag name="KSO_WM_DIAGRAM_VIRTUALLY_FRAME" val="{&quot;height&quot;:325.5651968503937,&quot;left&quot;:78.2,&quot;top&quot;:121.42818897637794,&quot;width&quot;:802.6}"/>
</p:tagLst>
</file>

<file path=ppt/tags/tag248.xml><?xml version="1.0" encoding="utf-8"?>
<p:tagLst xmlns:p="http://schemas.openxmlformats.org/presentationml/2006/main">
  <p:tag name="KSO_WM_DIAGRAM_VIRTUALLY_FRAME" val="{&quot;height&quot;:325.5651968503937,&quot;left&quot;:78.2,&quot;top&quot;:121.42818897637794,&quot;width&quot;:802.6}"/>
</p:tagLst>
</file>

<file path=ppt/tags/tag249.xml><?xml version="1.0" encoding="utf-8"?>
<p:tagLst xmlns:p="http://schemas.openxmlformats.org/presentationml/2006/main">
  <p:tag name="KSO_WM_DIAGRAM_VIRTUALLY_FRAME" val="{&quot;height&quot;:325.5651968503937,&quot;left&quot;:78.2,&quot;top&quot;:121.42818897637794,&quot;width&quot;:802.6}"/>
</p:tagLst>
</file>

<file path=ppt/tags/tag25.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50.xml><?xml version="1.0" encoding="utf-8"?>
<p:tagLst xmlns:p="http://schemas.openxmlformats.org/presentationml/2006/main">
  <p:tag name="KSO_WM_DIAGRAM_VIRTUALLY_FRAME" val="{&quot;height&quot;:325.5651968503937,&quot;left&quot;:78.2,&quot;top&quot;:121.42818897637794,&quot;width&quot;:802.6}"/>
</p:tagLst>
</file>

<file path=ppt/tags/tag251.xml><?xml version="1.0" encoding="utf-8"?>
<p:tagLst xmlns:p="http://schemas.openxmlformats.org/presentationml/2006/main">
  <p:tag name="KSO_WM_DIAGRAM_VIRTUALLY_FRAME" val="{&quot;height&quot;:325.5651968503937,&quot;left&quot;:78.2,&quot;top&quot;:121.42818897637794,&quot;width&quot;:802.6}"/>
</p:tagLst>
</file>

<file path=ppt/tags/tag252.xml><?xml version="1.0" encoding="utf-8"?>
<p:tagLst xmlns:p="http://schemas.openxmlformats.org/presentationml/2006/main">
  <p:tag name="KSO_WM_DIAGRAM_VIRTUALLY_FRAME" val="{&quot;height&quot;:325.5651968503937,&quot;left&quot;:78.2,&quot;top&quot;:121.42818897637794,&quot;width&quot;:802.6}"/>
</p:tagLst>
</file>

<file path=ppt/tags/tag253.xml><?xml version="1.0" encoding="utf-8"?>
<p:tagLst xmlns:p="http://schemas.openxmlformats.org/presentationml/2006/main">
  <p:tag name="KSO_WM_MEDIACOVER_FLAG" val="1"/>
  <p:tag name="KSO_WM_UNIT_MEDIACOVER_BTN_STATE" val="1"/>
  <p:tag name="KSO_WM_UNIT_MEDIACOVER_BTNRECT" val="0*0*0*0"/>
</p:tagLst>
</file>

<file path=ppt/tags/tag254.xml><?xml version="1.0" encoding="utf-8"?>
<p:tagLst xmlns:p="http://schemas.openxmlformats.org/presentationml/2006/main">
  <p:tag name="COMMONDATA" val="eyJoZGlkIjoiZmJjYzg3MzIzZGQ3ZjFjZTVkMWI0NTI1ODY2MWNmMzEifQ=="/>
</p:tagLst>
</file>

<file path=ppt/tags/tag26.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7.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8.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29.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3.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30.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31.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32.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33.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34.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35.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36.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37.xml><?xml version="1.0" encoding="utf-8"?>
<p:tagLst xmlns:p="http://schemas.openxmlformats.org/presentationml/2006/main">
  <p:tag name="KSO_WM_DIAGRAM_VIRTUALLY_FRAME" val="{&quot;height&quot;:320.9824409448819,&quot;left&quot;:260.35,&quot;top&quot;:165.7,&quot;width&quot;:685.2}"/>
</p:tagLst>
</file>

<file path=ppt/tags/tag38.xml><?xml version="1.0" encoding="utf-8"?>
<p:tagLst xmlns:p="http://schemas.openxmlformats.org/presentationml/2006/main">
  <p:tag name="KSO_WM_DIAGRAM_VIRTUALLY_FRAME" val="{&quot;height&quot;:320.9824409448819,&quot;left&quot;:260.35,&quot;top&quot;:165.7,&quot;width&quot;:685.2}"/>
</p:tagLst>
</file>

<file path=ppt/tags/tag39.xml><?xml version="1.0" encoding="utf-8"?>
<p:tagLst xmlns:p="http://schemas.openxmlformats.org/presentationml/2006/main">
  <p:tag name="KSO_WM_DIAGRAM_VIRTUALLY_FRAME" val="{&quot;height&quot;:320.9824409448819,&quot;left&quot;:260.35,&quot;top&quot;:165.7,&quot;width&quot;:685.2}"/>
</p:tagLst>
</file>

<file path=ppt/tags/tag4.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40.xml><?xml version="1.0" encoding="utf-8"?>
<p:tagLst xmlns:p="http://schemas.openxmlformats.org/presentationml/2006/main">
  <p:tag name="KSO_WM_DIAGRAM_VIRTUALLY_FRAME" val="{&quot;height&quot;:320.9824409448819,&quot;left&quot;:260.35,&quot;top&quot;:165.7,&quot;width&quot;:685.2}"/>
</p:tagLst>
</file>

<file path=ppt/tags/tag41.xml><?xml version="1.0" encoding="utf-8"?>
<p:tagLst xmlns:p="http://schemas.openxmlformats.org/presentationml/2006/main">
  <p:tag name="KSO_WM_DIAGRAM_VIRTUALLY_FRAME" val="{&quot;height&quot;:320.9824409448819,&quot;left&quot;:260.35,&quot;top&quot;:165.7,&quot;width&quot;:685.2}"/>
</p:tagLst>
</file>

<file path=ppt/tags/tag42.xml><?xml version="1.0" encoding="utf-8"?>
<p:tagLst xmlns:p="http://schemas.openxmlformats.org/presentationml/2006/main">
  <p:tag name="KSO_WM_DIAGRAM_VIRTUALLY_FRAME" val="{&quot;height&quot;:320.9824409448819,&quot;left&quot;:260.35,&quot;top&quot;:165.7,&quot;width&quot;:685.2}"/>
</p:tagLst>
</file>

<file path=ppt/tags/tag43.xml><?xml version="1.0" encoding="utf-8"?>
<p:tagLst xmlns:p="http://schemas.openxmlformats.org/presentationml/2006/main">
  <p:tag name="KSO_WM_DIAGRAM_VIRTUALLY_FRAME" val="{&quot;height&quot;:320.9824409448819,&quot;left&quot;:260.35,&quot;top&quot;:165.7,&quot;width&quot;:685.2}"/>
</p:tagLst>
</file>

<file path=ppt/tags/tag44.xml><?xml version="1.0" encoding="utf-8"?>
<p:tagLst xmlns:p="http://schemas.openxmlformats.org/presentationml/2006/main">
  <p:tag name="KSO_WM_DIAGRAM_VIRTUALLY_FRAME" val="{&quot;height&quot;:320.9824409448819,&quot;left&quot;:260.35,&quot;top&quot;:165.7,&quot;width&quot;:685.2}"/>
</p:tagLst>
</file>

<file path=ppt/tags/tag45.xml><?xml version="1.0" encoding="utf-8"?>
<p:tagLst xmlns:p="http://schemas.openxmlformats.org/presentationml/2006/main">
  <p:tag name="KSO_WM_DIAGRAM_VIRTUALLY_FRAME" val="{&quot;height&quot;:320.9824409448819,&quot;left&quot;:260.35,&quot;top&quot;:165.7,&quot;width&quot;:685.2}"/>
</p:tagLst>
</file>

<file path=ppt/tags/tag46.xml><?xml version="1.0" encoding="utf-8"?>
<p:tagLst xmlns:p="http://schemas.openxmlformats.org/presentationml/2006/main">
  <p:tag name="KSO_WM_DIAGRAM_VIRTUALLY_FRAME" val="{&quot;height&quot;:320.9824409448819,&quot;left&quot;:260.35,&quot;top&quot;:165.7,&quot;width&quot;:685.2}"/>
</p:tagLst>
</file>

<file path=ppt/tags/tag47.xml><?xml version="1.0" encoding="utf-8"?>
<p:tagLst xmlns:p="http://schemas.openxmlformats.org/presentationml/2006/main">
  <p:tag name="KSO_WM_DIAGRAM_VIRTUALLY_FRAME" val="{&quot;height&quot;:320.9824409448819,&quot;left&quot;:260.35,&quot;top&quot;:165.7,&quot;width&quot;:685.2}"/>
</p:tagLst>
</file>

<file path=ppt/tags/tag48.xml><?xml version="1.0" encoding="utf-8"?>
<p:tagLst xmlns:p="http://schemas.openxmlformats.org/presentationml/2006/main">
  <p:tag name="KSO_WM_DIAGRAM_VIRTUALLY_FRAME" val="{&quot;height&quot;:320.9824409448819,&quot;left&quot;:260.35,&quot;top&quot;:165.7,&quot;width&quot;:685.2}"/>
</p:tagLst>
</file>

<file path=ppt/tags/tag49.xml><?xml version="1.0" encoding="utf-8"?>
<p:tagLst xmlns:p="http://schemas.openxmlformats.org/presentationml/2006/main">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636_3*n_h_i*1_1_3"/>
  <p:tag name="KSO_WM_TEMPLATE_CATEGORY" val="diagram"/>
  <p:tag name="KSO_WM_TEMPLATE_INDEX" val="20231636"/>
  <p:tag name="KSO_WM_UNIT_LAYERLEVEL" val="1_1_1"/>
  <p:tag name="KSO_WM_TAG_VERSION" val="3.0"/>
  <p:tag name="KSO_WM_DIAGRAM_VERSION" val="3"/>
  <p:tag name="KSO_WM_DIAGRAM_MAX_ITEMCNT" val="6"/>
  <p:tag name="KSO_WM_DIAGRAM_MIN_ITEMCNT" val="2"/>
  <p:tag name="KSO_WM_DIAGRAM_VIRTUALLY_FRAME" val="{&quot;height&quot;:351.6749606299212,&quot;left&quot;:54.0109413927933,&quot;top&quot;:129.86196850393702,&quot;width&quot;:853.7556762695312}"/>
  <p:tag name="KSO_WM_DIAGRAM_COLOR_MATCH_VALUE" val="{&quot;shape&quot;:{&quot;fill&quot;:{&quot;solid&quot;:{&quot;brightness&quot;:0.699999988079071,&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7"/>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50.xml><?xml version="1.0" encoding="utf-8"?>
<p:tagLst xmlns:p="http://schemas.openxmlformats.org/presentationml/2006/main">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ID" val="diagram20231636_3*n_h_i*1_1_3"/>
  <p:tag name="KSO_WM_TEMPLATE_CATEGORY" val="diagram"/>
  <p:tag name="KSO_WM_TEMPLATE_INDEX" val="20231636"/>
  <p:tag name="KSO_WM_UNIT_LAYERLEVEL" val="1_1_1"/>
  <p:tag name="KSO_WM_TAG_VERSION" val="3.0"/>
  <p:tag name="KSO_WM_DIAGRAM_VERSION" val="3"/>
  <p:tag name="KSO_WM_DIAGRAM_MAX_ITEMCNT" val="6"/>
  <p:tag name="KSO_WM_DIAGRAM_MIN_ITEMCNT" val="2"/>
  <p:tag name="KSO_WM_DIAGRAM_VIRTUALLY_FRAME" val="{&quot;height&quot;:351.6749606299212,&quot;left&quot;:54.0109413927933,&quot;top&quot;:129.86196850393702,&quot;width&quot;:853.7556762695312}"/>
  <p:tag name="KSO_WM_DIAGRAM_COLOR_MATCH_VALUE" val="{&quot;shape&quot;:{&quot;fill&quot;:{&quot;solid&quot;:{&quot;brightness&quot;:0.699999988079071,&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7"/>
  <p:tag name="KSO_WM_UNIT_TEXT_FILL_FORE_SCHEMECOLOR_INDEX" val="13"/>
  <p:tag name="KSO_WM_UNIT_TEXT_FILL_TYPE" val="1"/>
  <p:tag name="KSO_WM_UNIT_USESOURCEFORMAT_APPLY"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3*n_h_a*1_1_1"/>
  <p:tag name="KSO_WM_TEMPLATE_CATEGORY" val="diagram"/>
  <p:tag name="KSO_WM_TEMPLATE_INDEX" val="20231636"/>
  <p:tag name="KSO_WM_UNIT_LAYERLEVEL" val="1_1_1"/>
  <p:tag name="KSO_WM_TAG_VERSION" val="3.0"/>
  <p:tag name="KSO_WM_DIAGRAM_GROUP_CODE" val="n1-1"/>
  <p:tag name="KSO_WM_UNIT_ISCONTENTSTITLE" val="0"/>
  <p:tag name="KSO_WM_UNIT_ISNUMDGMTITLE" val="0"/>
  <p:tag name="KSO_WM_UNIT_NOCLEAR" val="0"/>
  <p:tag name="KSO_WM_DIAGRAM_VERSION" val="3"/>
  <p:tag name="KSO_WM_DIAGRAM_COLOR_TRICK" val="1"/>
  <p:tag name="KSO_WM_DIAGRAM_COLOR_TEXT_CAN_REMOVE" val="n"/>
  <p:tag name="KSO_WM_DIAGRAM_MAX_ITEMCNT" val="6"/>
  <p:tag name="KSO_WM_DIAGRAM_MIN_ITEMCNT" val="2"/>
  <p:tag name="KSO_WM_DIAGRAM_VIRTUALLY_FRAME" val="{&quot;height&quot;:351.6749606299212,&quot;left&quot;:54.0109413927933,&quot;top&quot;:129.86196850393702,&quot;width&quot;:853.75567626953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UNIT_PRESET_TEXT" val="添加项标题"/>
  <p:tag name="KSO_WM_UNIT_LINE_FORE_SCHEMECOLOR_INDEX" val="5"/>
  <p:tag name="KSO_WM_UNIT_TEXT_FILL_FORE_SCHEMECOLOR_INDEX" val="1"/>
  <p:tag name="KSO_WM_UNIT_TEXT_FILL_TYPE" val="1"/>
  <p:tag name="KSO_WM_UNIT_LINE_FILL_TYPE" val="2"/>
  <p:tag name="KSO_WM_UNIT_USESOURCEFORMAT_APPLY" val="1"/>
</p:tagLst>
</file>

<file path=ppt/tags/tag52.xml><?xml version="1.0" encoding="utf-8"?>
<p:tagLst xmlns:p="http://schemas.openxmlformats.org/presentationml/2006/main">
  <p:tag name="KSO_WM_DIAGRAM_VIRTUALLY_FRAME" val="{&quot;height&quot;:516.6677952755906,&quot;left&quot;:0,&quot;top&quot;:97.33220472440945,&quot;width&quot;:927.0243307086614}"/>
</p:tagLst>
</file>

<file path=ppt/tags/tag53.xml><?xml version="1.0" encoding="utf-8"?>
<p:tagLst xmlns:p="http://schemas.openxmlformats.org/presentationml/2006/main">
  <p:tag name="KSO_WM_DIAGRAM_VIRTUALLY_FRAME" val="{&quot;height&quot;:516.6677952755906,&quot;left&quot;:0,&quot;top&quot;:97.33220472440945,&quot;width&quot;:927.0243307086614}"/>
</p:tagLst>
</file>

<file path=ppt/tags/tag54.xml><?xml version="1.0" encoding="utf-8"?>
<p:tagLst xmlns:p="http://schemas.openxmlformats.org/presentationml/2006/main">
  <p:tag name="KSO_WM_DIAGRAM_VIRTUALLY_FRAME" val="{&quot;height&quot;:516.6677952755906,&quot;left&quot;:0,&quot;top&quot;:97.33220472440945,&quot;width&quot;:927.0243307086614}"/>
</p:tagLst>
</file>

<file path=ppt/tags/tag55.xml><?xml version="1.0" encoding="utf-8"?>
<p:tagLst xmlns:p="http://schemas.openxmlformats.org/presentationml/2006/main">
  <p:tag name="KSO_WM_DIAGRAM_VIRTUALLY_FRAME" val="{&quot;height&quot;:516.6677952755906,&quot;left&quot;:0,&quot;top&quot;:97.33220472440945,&quot;width&quot;:927.0243307086614}"/>
</p:tagLst>
</file>

<file path=ppt/tags/tag56.xml><?xml version="1.0" encoding="utf-8"?>
<p:tagLst xmlns:p="http://schemas.openxmlformats.org/presentationml/2006/main">
  <p:tag name="KSO_WM_DIAGRAM_VIRTUALLY_FRAME" val="{&quot;height&quot;:516.6677952755906,&quot;left&quot;:0,&quot;top&quot;:97.33220472440945,&quot;width&quot;:927.0243307086614}"/>
</p:tagLst>
</file>

<file path=ppt/tags/tag57.xml><?xml version="1.0" encoding="utf-8"?>
<p:tagLst xmlns:p="http://schemas.openxmlformats.org/presentationml/2006/main">
  <p:tag name="KSO_WM_DIAGRAM_VIRTUALLY_FRAME" val="{&quot;height&quot;:516.6677952755906,&quot;left&quot;:0,&quot;top&quot;:97.33220472440945,&quot;width&quot;:927.0243307086614}"/>
</p:tagLst>
</file>

<file path=ppt/tags/tag58.xml><?xml version="1.0" encoding="utf-8"?>
<p:tagLst xmlns:p="http://schemas.openxmlformats.org/presentationml/2006/main">
  <p:tag name="KSO_WM_DIAGRAM_VIRTUALLY_FRAME" val="{&quot;height&quot;:516.6677952755906,&quot;left&quot;:0,&quot;top&quot;:97.33220472440945,&quot;width&quot;:927.0243307086614}"/>
</p:tagLst>
</file>

<file path=ppt/tags/tag59.xml><?xml version="1.0" encoding="utf-8"?>
<p:tagLst xmlns:p="http://schemas.openxmlformats.org/presentationml/2006/main">
  <p:tag name="KSO_WM_DIAGRAM_VIRTUALLY_FRAME" val="{&quot;height&quot;:516.6677952755906,&quot;left&quot;:0,&quot;top&quot;:97.33220472440945,&quot;width&quot;:927.0243307086614}"/>
</p:tagLst>
</file>

<file path=ppt/tags/tag6.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60.xml><?xml version="1.0" encoding="utf-8"?>
<p:tagLst xmlns:p="http://schemas.openxmlformats.org/presentationml/2006/main">
  <p:tag name="KSO_WM_DIAGRAM_VIRTUALLY_FRAME" val="{&quot;height&quot;:594.7013385826772,&quot;left&quot;:0,&quot;top&quot;:54.44149606299212,&quot;width&quot;:930}"/>
</p:tagLst>
</file>

<file path=ppt/tags/tag61.xml><?xml version="1.0" encoding="utf-8"?>
<p:tagLst xmlns:p="http://schemas.openxmlformats.org/presentationml/2006/main">
  <p:tag name="KSO_WM_DIAGRAM_VIRTUALLY_FRAME" val="{&quot;height&quot;:594.7013385826772,&quot;left&quot;:0,&quot;top&quot;:54.44149606299212,&quot;width&quot;:930}"/>
</p:tagLst>
</file>

<file path=ppt/tags/tag62.xml><?xml version="1.0" encoding="utf-8"?>
<p:tagLst xmlns:p="http://schemas.openxmlformats.org/presentationml/2006/main">
  <p:tag name="KSO_WM_DIAGRAM_VIRTUALLY_FRAME" val="{&quot;height&quot;:594.7013385826772,&quot;left&quot;:0,&quot;top&quot;:54.44149606299212,&quot;width&quot;:930}"/>
</p:tagLst>
</file>

<file path=ppt/tags/tag63.xml><?xml version="1.0" encoding="utf-8"?>
<p:tagLst xmlns:p="http://schemas.openxmlformats.org/presentationml/2006/main">
  <p:tag name="KSO_WM_DIAGRAM_VIRTUALLY_FRAME" val="{&quot;height&quot;:594.7013385826772,&quot;left&quot;:0,&quot;top&quot;:54.44149606299212,&quot;width&quot;:930}"/>
</p:tagLst>
</file>

<file path=ppt/tags/tag64.xml><?xml version="1.0" encoding="utf-8"?>
<p:tagLst xmlns:p="http://schemas.openxmlformats.org/presentationml/2006/main">
  <p:tag name="KSO_WM_DIAGRAM_VIRTUALLY_FRAME" val="{&quot;height&quot;:374.9708661417323,&quot;left&quot;:52,&quot;top&quot;:100.3927559055118,&quot;width&quot;:855}"/>
</p:tagLst>
</file>

<file path=ppt/tags/tag65.xml><?xml version="1.0" encoding="utf-8"?>
<p:tagLst xmlns:p="http://schemas.openxmlformats.org/presentationml/2006/main">
  <p:tag name="KSO_WM_DIAGRAM_VIRTUALLY_FRAME" val="{&quot;height&quot;:374.9708661417323,&quot;left&quot;:52,&quot;top&quot;:100.3927559055118,&quot;width&quot;:855}"/>
</p:tagLst>
</file>

<file path=ppt/tags/tag66.xml><?xml version="1.0" encoding="utf-8"?>
<p:tagLst xmlns:p="http://schemas.openxmlformats.org/presentationml/2006/main">
  <p:tag name="KSO_WM_DIAGRAM_VIRTUALLY_FRAME" val="{&quot;height&quot;:374.9708661417323,&quot;left&quot;:-280.3,&quot;top&quot;:111.49275590551181,&quot;width&quot;:855}"/>
</p:tagLst>
</file>

<file path=ppt/tags/tag67.xml><?xml version="1.0" encoding="utf-8"?>
<p:tagLst xmlns:p="http://schemas.openxmlformats.org/presentationml/2006/main">
  <p:tag name="KSO_WM_DIAGRAM_VIRTUALLY_FRAME" val="{&quot;height&quot;:374.9708661417323,&quot;left&quot;:-280.3,&quot;top&quot;:111.49275590551181,&quot;width&quot;:855}"/>
</p:tagLst>
</file>

<file path=ppt/tags/tag68.xml><?xml version="1.0" encoding="utf-8"?>
<p:tagLst xmlns:p="http://schemas.openxmlformats.org/presentationml/2006/main">
  <p:tag name="KSO_WM_DIAGRAM_VIRTUALLY_FRAME" val="{&quot;height&quot;:374.9708661417323,&quot;left&quot;:52,&quot;top&quot;:100.3927559055118,&quot;width&quot;:855}"/>
</p:tagLst>
</file>

<file path=ppt/tags/tag69.xml><?xml version="1.0" encoding="utf-8"?>
<p:tagLst xmlns:p="http://schemas.openxmlformats.org/presentationml/2006/main">
  <p:tag name="KSO_WM_DIAGRAM_VIRTUALLY_FRAME" val="{&quot;height&quot;:374.9708661417323,&quot;left&quot;:52,&quot;top&quot;:100.3927559055118,&quot;width&quot;:855}"/>
</p:tagLst>
</file>

<file path=ppt/tags/tag7.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70.xml><?xml version="1.0" encoding="utf-8"?>
<p:tagLst xmlns:p="http://schemas.openxmlformats.org/presentationml/2006/main">
  <p:tag name="KSO_WM_DIAGRAM_VIRTUALLY_FRAME" val="{&quot;height&quot;:375.4208661417323,&quot;left&quot;:52.8,&quot;top&quot;:100.3927559055118,&quot;width&quot;:855.55}"/>
</p:tagLst>
</file>

<file path=ppt/tags/tag71.xml><?xml version="1.0" encoding="utf-8"?>
<p:tagLst xmlns:p="http://schemas.openxmlformats.org/presentationml/2006/main">
  <p:tag name="KSO_WM_DIAGRAM_VIRTUALLY_FRAME" val="{&quot;height&quot;:375.4208661417323,&quot;left&quot;:52.8,&quot;top&quot;:100.3927559055118,&quot;width&quot;:855.55}"/>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DIAGRAM_VIRTUALLY_FRAME" val="{&quot;height&quot;:392.4967716535433,&quot;left&quot;:52,&quot;top&quot;:82.86685039370077,&quot;width&quot;:862.25}"/>
</p:tagLst>
</file>

<file path=ppt/tags/tag75.xml><?xml version="1.0" encoding="utf-8"?>
<p:tagLst xmlns:p="http://schemas.openxmlformats.org/presentationml/2006/main">
  <p:tag name="KSO_WM_DIAGRAM_VIRTUALLY_FRAME" val="{&quot;height&quot;:392.4967716535433,&quot;left&quot;:52,&quot;top&quot;:82.86685039370077,&quot;width&quot;:862.25}"/>
</p:tagLst>
</file>

<file path=ppt/tags/tag76.xml><?xml version="1.0" encoding="utf-8"?>
<p:tagLst xmlns:p="http://schemas.openxmlformats.org/presentationml/2006/main">
  <p:tag name="KSO_WM_DIAGRAM_VIRTUALLY_FRAME" val="{&quot;height&quot;:374.9708661417323,&quot;left&quot;:52,&quot;top&quot;:100.3927559055118,&quot;width&quot;:855}"/>
</p:tagLst>
</file>

<file path=ppt/tags/tag77.xml><?xml version="1.0" encoding="utf-8"?>
<p:tagLst xmlns:p="http://schemas.openxmlformats.org/presentationml/2006/main">
  <p:tag name="KSO_WM_DIAGRAM_VIRTUALLY_FRAME" val="{&quot;height&quot;:374.9708661417323,&quot;left&quot;:52,&quot;top&quot;:100.3927559055118,&quot;width&quot;:855}"/>
</p:tagLst>
</file>

<file path=ppt/tags/tag78.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79.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80.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1.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2.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3.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4.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5.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6.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7.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8.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89.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9.xml><?xml version="1.0" encoding="utf-8"?>
<p:tagLst xmlns:p="http://schemas.openxmlformats.org/presentationml/2006/main">
  <p:tag name="KSO_WM_DIAGRAM_VIRTUALLY_FRAME" val="{&quot;height&quot;:253.18755905511807,&quot;left&quot;:77.62771653543307,&quot;top&quot;:172.77795275590552,&quot;width&quot;:804.7445669291338}"/>
</p:tagLst>
</file>

<file path=ppt/tags/tag90.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91.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92.xml><?xml version="1.0" encoding="utf-8"?>
<p:tagLst xmlns:p="http://schemas.openxmlformats.org/presentationml/2006/main">
  <p:tag name="KSO_WM_DIAGRAM_VIRTUALLY_FRAME" val="{&quot;height&quot;:303.88110236220473,&quot;left&quot;:162.36574803149605,&quot;top&quot;:176.8975590551181,&quot;width&quot;:577.3723622047244}"/>
</p:tagLst>
</file>

<file path=ppt/tags/tag93.xml><?xml version="1.0" encoding="utf-8"?>
<p:tagLst xmlns:p="http://schemas.openxmlformats.org/presentationml/2006/main">
  <p:tag name="KSO_WM_DIAGRAM_VIRTUALLY_FRAME" val="{&quot;height&quot;:374.9708661417323,&quot;left&quot;:52,&quot;top&quot;:100.3927559055118,&quot;width&quot;:855}"/>
</p:tagLst>
</file>

<file path=ppt/tags/tag94.xml><?xml version="1.0" encoding="utf-8"?>
<p:tagLst xmlns:p="http://schemas.openxmlformats.org/presentationml/2006/main">
  <p:tag name="KSO_WM_DIAGRAM_VIRTUALLY_FRAME" val="{&quot;height&quot;:374.9708661417323,&quot;left&quot;:52,&quot;top&quot;:100.3927559055118,&quot;width&quot;:855}"/>
</p:tagLst>
</file>

<file path=ppt/tags/tag95.xml><?xml version="1.0" encoding="utf-8"?>
<p:tagLst xmlns:p="http://schemas.openxmlformats.org/presentationml/2006/main">
  <p:tag name="KSO_WM_DIAGRAM_VIRTUALLY_FRAME" val="{&quot;height&quot;:310.0873228346457,&quot;left&quot;:46.8,&quot;top&quot;:176.75,&quot;width&quot;:770.7125984251968}"/>
</p:tagLst>
</file>

<file path=ppt/tags/tag96.xml><?xml version="1.0" encoding="utf-8"?>
<p:tagLst xmlns:p="http://schemas.openxmlformats.org/presentationml/2006/main">
  <p:tag name="KSO_WM_DIAGRAM_VIRTUALLY_FRAME" val="{&quot;height&quot;:310.0873228346457,&quot;left&quot;:46.8,&quot;top&quot;:176.75,&quot;width&quot;:770.7125984251968}"/>
</p:tagLst>
</file>

<file path=ppt/tags/tag97.xml><?xml version="1.0" encoding="utf-8"?>
<p:tagLst xmlns:p="http://schemas.openxmlformats.org/presentationml/2006/main">
  <p:tag name="KSO_WM_DIAGRAM_VIRTUALLY_FRAME" val="{&quot;height&quot;:310.0873228346457,&quot;left&quot;:46.8,&quot;top&quot;:176.75,&quot;width&quot;:770.7125984251968}"/>
</p:tagLst>
</file>

<file path=ppt/tags/tag98.xml><?xml version="1.0" encoding="utf-8"?>
<p:tagLst xmlns:p="http://schemas.openxmlformats.org/presentationml/2006/main">
  <p:tag name="KSO_WM_DIAGRAM_VIRTUALLY_FRAME" val="{&quot;height&quot;:310.0873228346457,&quot;left&quot;:46.8,&quot;top&quot;:176.75,&quot;width&quot;:770.7125984251968}"/>
</p:tagLst>
</file>

<file path=ppt/tags/tag99.xml><?xml version="1.0" encoding="utf-8"?>
<p:tagLst xmlns:p="http://schemas.openxmlformats.org/presentationml/2006/main">
  <p:tag name="KSO_WM_DIAGRAM_VIRTUALLY_FRAME" val="{&quot;height&quot;:310.0873228346457,&quot;left&quot;:46.8,&quot;top&quot;:176.75,&quot;width&quot;:770.712598425196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10702</Words>
  <Application>WPS 演示</Application>
  <PresentationFormat>宽屏</PresentationFormat>
  <Paragraphs>984</Paragraphs>
  <Slides>124</Slides>
  <Notes>8</Notes>
  <HiddenSlides>0</HiddenSlides>
  <MMClips>5</MMClips>
  <ScaleCrop>false</ScaleCrop>
  <HeadingPairs>
    <vt:vector size="6" baseType="variant">
      <vt:variant>
        <vt:lpstr>已用的字体</vt:lpstr>
      </vt:variant>
      <vt:variant>
        <vt:i4>31</vt:i4>
      </vt:variant>
      <vt:variant>
        <vt:lpstr>主题</vt:lpstr>
      </vt:variant>
      <vt:variant>
        <vt:i4>3</vt:i4>
      </vt:variant>
      <vt:variant>
        <vt:lpstr>幻灯片标题</vt:lpstr>
      </vt:variant>
      <vt:variant>
        <vt:i4>124</vt:i4>
      </vt:variant>
    </vt:vector>
  </HeadingPairs>
  <TitlesOfParts>
    <vt:vector size="158" baseType="lpstr">
      <vt:lpstr>Arial</vt:lpstr>
      <vt:lpstr>宋体</vt:lpstr>
      <vt:lpstr>Wingdings</vt:lpstr>
      <vt:lpstr>黑体</vt:lpstr>
      <vt:lpstr>华文中宋</vt:lpstr>
      <vt:lpstr>思源宋体 CN</vt:lpstr>
      <vt:lpstr>思源黑体 CN Normal</vt:lpstr>
      <vt:lpstr>Calibri</vt:lpstr>
      <vt:lpstr>阿里巴巴普惠体</vt:lpstr>
      <vt:lpstr>等线</vt:lpstr>
      <vt:lpstr>Courier New</vt:lpstr>
      <vt:lpstr>微软雅黑</vt:lpstr>
      <vt:lpstr>Arial Unicode MS</vt:lpstr>
      <vt:lpstr>方正粗黑宋简体</vt:lpstr>
      <vt:lpstr>Calibri</vt:lpstr>
      <vt:lpstr>方正小标宋简体</vt:lpstr>
      <vt:lpstr>华文宋体</vt:lpstr>
      <vt:lpstr>楷体</vt:lpstr>
      <vt:lpstr>华文仿宋</vt:lpstr>
      <vt:lpstr>Times New Roman</vt:lpstr>
      <vt:lpstr>Helvetica</vt:lpstr>
      <vt:lpstr>思源黑体 CN Bold</vt:lpstr>
      <vt:lpstr>思源宋体 CN Heavy</vt:lpstr>
      <vt:lpstr>思源黑体 CN Regular</vt:lpstr>
      <vt:lpstr>仿宋</vt:lpstr>
      <vt:lpstr>微软雅黑 Light</vt:lpstr>
      <vt:lpstr>Lato Light</vt:lpstr>
      <vt:lpstr>Helvetica Light</vt:lpstr>
      <vt:lpstr>Arial</vt:lpstr>
      <vt:lpstr>字魂105号-简雅黑</vt:lpstr>
      <vt:lpstr>Verdana</vt:lpstr>
      <vt:lpstr>Office 主题</vt:lpstr>
      <vt:lpstr>1_Office 主题</vt:lpstr>
      <vt:lpstr>2_Office 主题</vt:lpstr>
      <vt:lpstr>PowerPoint 演示文稿</vt:lpstr>
      <vt:lpstr>PowerPoint 演示文稿</vt:lpstr>
      <vt:lpstr>中国共产党第二十次全国代表大会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研究认为，现代化经济强国通常具备以下特征：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JKY</cp:lastModifiedBy>
  <cp:revision>64</cp:revision>
  <dcterms:created xsi:type="dcterms:W3CDTF">2022-11-01T07:04:00Z</dcterms:created>
  <dcterms:modified xsi:type="dcterms:W3CDTF">2024-12-08T20:32:36Z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50D566495D664F1BB600832D51FA2D35_12</vt:lpwstr>
  </property>
</Properties>
</file>